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5"/>
    <p:sldMasterId id="2147483769" r:id="rId6"/>
    <p:sldMasterId id="2147483778" r:id="rId7"/>
    <p:sldMasterId id="2147483797" r:id="rId8"/>
    <p:sldMasterId id="2147483817" r:id="rId9"/>
    <p:sldMasterId id="2147483873" r:id="rId10"/>
    <p:sldMasterId id="2147483887" r:id="rId11"/>
    <p:sldMasterId id="2147483901" r:id="rId12"/>
    <p:sldMasterId id="2147483915" r:id="rId13"/>
    <p:sldMasterId id="2147483944" r:id="rId14"/>
    <p:sldMasterId id="2147483972" r:id="rId15"/>
    <p:sldMasterId id="2147483986" r:id="rId16"/>
  </p:sldMasterIdLst>
  <p:notesMasterIdLst>
    <p:notesMasterId r:id="rId46"/>
  </p:notesMasterIdLst>
  <p:handoutMasterIdLst>
    <p:handoutMasterId r:id="rId47"/>
  </p:handoutMasterIdLst>
  <p:sldIdLst>
    <p:sldId id="454" r:id="rId17"/>
    <p:sldId id="508" r:id="rId18"/>
    <p:sldId id="466" r:id="rId19"/>
    <p:sldId id="471" r:id="rId20"/>
    <p:sldId id="507" r:id="rId21"/>
    <p:sldId id="497" r:id="rId22"/>
    <p:sldId id="476" r:id="rId23"/>
    <p:sldId id="483" r:id="rId24"/>
    <p:sldId id="500" r:id="rId25"/>
    <p:sldId id="503" r:id="rId26"/>
    <p:sldId id="460" r:id="rId27"/>
    <p:sldId id="484" r:id="rId28"/>
    <p:sldId id="486" r:id="rId29"/>
    <p:sldId id="473" r:id="rId30"/>
    <p:sldId id="464" r:id="rId31"/>
    <p:sldId id="506" r:id="rId32"/>
    <p:sldId id="504" r:id="rId33"/>
    <p:sldId id="512" r:id="rId34"/>
    <p:sldId id="513" r:id="rId35"/>
    <p:sldId id="488" r:id="rId36"/>
    <p:sldId id="515" r:id="rId37"/>
    <p:sldId id="517" r:id="rId38"/>
    <p:sldId id="519" r:id="rId39"/>
    <p:sldId id="521" r:id="rId40"/>
    <p:sldId id="522" r:id="rId41"/>
    <p:sldId id="523" r:id="rId42"/>
    <p:sldId id="524" r:id="rId43"/>
    <p:sldId id="511" r:id="rId44"/>
    <p:sldId id="450" r:id="rId4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5D2C549-1660-49AF-A7CD-439704EAC6AC}">
          <p14:sldIdLst>
            <p14:sldId id="454"/>
            <p14:sldId id="508"/>
            <p14:sldId id="466"/>
            <p14:sldId id="471"/>
            <p14:sldId id="507"/>
            <p14:sldId id="497"/>
            <p14:sldId id="476"/>
            <p14:sldId id="483"/>
            <p14:sldId id="500"/>
            <p14:sldId id="503"/>
            <p14:sldId id="460"/>
            <p14:sldId id="484"/>
            <p14:sldId id="486"/>
            <p14:sldId id="473"/>
            <p14:sldId id="464"/>
            <p14:sldId id="506"/>
            <p14:sldId id="504"/>
            <p14:sldId id="512"/>
            <p14:sldId id="513"/>
            <p14:sldId id="488"/>
            <p14:sldId id="515"/>
            <p14:sldId id="517"/>
            <p14:sldId id="519"/>
            <p14:sldId id="521"/>
            <p14:sldId id="522"/>
            <p14:sldId id="523"/>
            <p14:sldId id="524"/>
            <p14:sldId id="511"/>
            <p14:sldId id="45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ufleńska, Maria" initials="M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1F35"/>
    <a:srgbClr val="7C0F1E"/>
    <a:srgbClr val="AA0023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-18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49B0B-A204-4E50-8E4B-C777D1F32582}" type="datetimeFigureOut">
              <a:rPr lang="pl-PL" smtClean="0"/>
              <a:t>2018-02-19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876-233F-4DF5-82CB-B11538F8EEA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909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C6134-FC84-448B-89C4-83B9B25D1C96}" type="datetimeFigureOut">
              <a:rPr lang="pl-PL" smtClean="0"/>
              <a:t>2018-02-19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5643-9503-4309-ABEB-D88606F7917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45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C5643-9503-4309-ABEB-D88606F7917C}" type="slidenum">
              <a:rPr lang="pl-PL" smtClean="0">
                <a:solidFill>
                  <a:prstClr val="black"/>
                </a:solidFill>
              </a:rPr>
              <a:pPr/>
              <a:t>27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tytułowy">
    <p:bg>
      <p:bgPr>
        <a:solidFill>
          <a:srgbClr val="CF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rgbClr val="C2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476673"/>
            <a:ext cx="2468844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5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3" name="Grupa 12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9" name="Prostokąt 18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upa 19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1" name="Prostokąt 20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2" name="Prostokąt 21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8" name="Obraz 17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29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4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6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8151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18325875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4672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82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4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9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5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0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40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4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4363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2601190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6659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62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4" name="Grupa 13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20" name="Prostokąt 19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" name="Grupa 20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2" name="Prostokąt 21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4" name="Prostokąt 23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9" name="Obraz 18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47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3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8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8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9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2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0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734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22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2088381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1948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7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1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6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4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0" name="Grupa 9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5" name="Obraz 14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75746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7589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40039843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6483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92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8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0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8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2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6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tytułowy">
    <p:bg>
      <p:bgPr>
        <a:solidFill>
          <a:srgbClr val="CF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rgbClr val="C2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476673"/>
            <a:ext cx="2468844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5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</p:spTree>
    <p:extLst>
      <p:ext uri="{BB962C8B-B14F-4D97-AF65-F5344CB8AC3E}">
        <p14:creationId xmlns:p14="http://schemas.microsoft.com/office/powerpoint/2010/main" val="28941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lajd tytułow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25775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57725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60328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0" y="309390"/>
            <a:ext cx="2510838" cy="1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1462131"/>
            <a:ext cx="9144000" cy="5405411"/>
            <a:chOff x="0" y="1319491"/>
            <a:chExt cx="9385295" cy="5548051"/>
          </a:xfrm>
        </p:grpSpPr>
        <p:sp>
          <p:nvSpPr>
            <p:cNvPr id="9" name="Prostokąt 8"/>
            <p:cNvSpPr/>
            <p:nvPr userDrawn="1"/>
          </p:nvSpPr>
          <p:spPr>
            <a:xfrm>
              <a:off x="0" y="6163733"/>
              <a:ext cx="9385295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a 9"/>
            <p:cNvGrpSpPr/>
            <p:nvPr userDrawn="1"/>
          </p:nvGrpSpPr>
          <p:grpSpPr>
            <a:xfrm>
              <a:off x="0" y="1319491"/>
              <a:ext cx="5548424" cy="5548051"/>
              <a:chOff x="-9128" y="1327492"/>
              <a:chExt cx="5548424" cy="5548051"/>
            </a:xfrm>
          </p:grpSpPr>
          <p:sp>
            <p:nvSpPr>
              <p:cNvPr id="11" name="Prostokąt 10"/>
              <p:cNvSpPr/>
              <p:nvPr userDrawn="1"/>
            </p:nvSpPr>
            <p:spPr>
              <a:xfrm>
                <a:off x="-9128" y="5750800"/>
                <a:ext cx="1124743" cy="11247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1115988" y="1327492"/>
                <a:ext cx="4423308" cy="44233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>
                <a:off x="1831428" y="2060848"/>
                <a:ext cx="2956596" cy="295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5825" y="2171699"/>
            <a:ext cx="5924447" cy="1852614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5825" y="4149080"/>
            <a:ext cx="5924447" cy="146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95825" y="5788840"/>
            <a:ext cx="5924447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62981" y="0"/>
            <a:ext cx="2981019" cy="217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7" y="66675"/>
            <a:ext cx="1973882" cy="14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8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9" name="Grupa 8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5" name="Prostokąt 14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" name="Grupa 15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7" name="Prostokąt 16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8" name="Prostokąt 17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10" name="Obraz 9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20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1" name="Grupa 10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1" name="Obraz 20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36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64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188640"/>
            <a:ext cx="5548424" cy="5548051"/>
            <a:chOff x="-9128" y="1327492"/>
            <a:chExt cx="5548424" cy="5548051"/>
          </a:xfrm>
        </p:grpSpPr>
        <p:sp>
          <p:nvSpPr>
            <p:cNvPr id="7" name="Prostokąt 6"/>
            <p:cNvSpPr/>
            <p:nvPr userDrawn="1"/>
          </p:nvSpPr>
          <p:spPr>
            <a:xfrm>
              <a:off x="-9128" y="5750800"/>
              <a:ext cx="1124743" cy="112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 userDrawn="1"/>
          </p:nvSpPr>
          <p:spPr>
            <a:xfrm>
              <a:off x="1115988" y="1327492"/>
              <a:ext cx="4423308" cy="44233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1" name="Prostokąt 10"/>
            <p:cNvSpPr/>
            <p:nvPr userDrawn="1"/>
          </p:nvSpPr>
          <p:spPr>
            <a:xfrm>
              <a:off x="1831428" y="2060848"/>
              <a:ext cx="2956596" cy="295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51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87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3" name="Grupa 12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9" name="Prostokąt 18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upa 19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1" name="Prostokąt 20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Prostokąt 21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8" name="Obraz 17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91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4" name="Grupa 13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20" name="Prostokąt 19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upa 20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2" name="Prostokąt 21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rostokąt 23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9" name="Obraz 18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9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2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0" name="Grupa 9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5" name="Obraz 14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75746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68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9" name="Grupa 8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5" name="Prostokąt 14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upa 15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7" name="Prostokąt 16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rostokąt 17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0" name="Obraz 9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5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86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39114"/>
            <a:ext cx="7772400" cy="8858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B60024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542932"/>
          </a:xfr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723580" y="4725144"/>
            <a:ext cx="2133600" cy="255587"/>
          </a:xfrm>
          <a:prstGeom prst="rect">
            <a:avLst/>
          </a:prstGeom>
        </p:spPr>
        <p:txBody>
          <a:bodyPr/>
          <a:lstStyle>
            <a:lvl1pPr algn="l">
              <a:defRPr sz="1200" smtClean="0"/>
            </a:lvl1pPr>
          </a:lstStyle>
          <a:p>
            <a:fld id="{22EADA59-97A2-4DB5-85DA-DA2395F024F2}" type="datetimeFigureOut">
              <a:rPr lang="pl-PL">
                <a:solidFill>
                  <a:srgbClr val="7F7F7F"/>
                </a:solidFill>
              </a:rPr>
              <a:pPr/>
              <a:t>2018-02-19</a:t>
            </a:fld>
            <a:endParaRPr lang="pl-PL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81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1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39114"/>
            <a:ext cx="7772400" cy="8858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B60024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542932"/>
          </a:xfr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723580" y="4725144"/>
            <a:ext cx="2133600" cy="255587"/>
          </a:xfrm>
          <a:prstGeom prst="rect">
            <a:avLst/>
          </a:prstGeom>
        </p:spPr>
        <p:txBody>
          <a:bodyPr/>
          <a:lstStyle>
            <a:lvl1pPr algn="l">
              <a:defRPr sz="1200" smtClean="0"/>
            </a:lvl1pPr>
          </a:lstStyle>
          <a:p>
            <a:fld id="{22EADA59-97A2-4DB5-85DA-DA2395F024F2}" type="datetimeFigureOut">
              <a:rPr lang="pl-PL" smtClean="0"/>
              <a:t>2018-02-19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166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076575"/>
            <a:ext cx="5386388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rgbClr val="CF002B"/>
                </a:solidFill>
                <a:latin typeface="+mj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4775200"/>
            <a:ext cx="5386388" cy="11049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46088" y="6134100"/>
            <a:ext cx="5397500" cy="365125"/>
          </a:xfrm>
          <a:prstGeom prst="rect">
            <a:avLst/>
          </a:prstGeom>
        </p:spPr>
        <p:txBody>
          <a:bodyPr anchor="t"/>
          <a:lstStyle>
            <a:lvl1pPr algn="l"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defTabSz="457200"/>
            <a:r>
              <a:rPr lang="pl-PL" dirty="0" smtClean="0"/>
              <a:t>Warszawa, dn. 00 miesiąca 2015 r.</a:t>
            </a:r>
            <a:endParaRPr lang="pl-PL" dirty="0"/>
          </a:p>
        </p:txBody>
      </p:sp>
      <p:grpSp>
        <p:nvGrpSpPr>
          <p:cNvPr id="6" name="Grupa 5"/>
          <p:cNvGrpSpPr/>
          <p:nvPr userDrawn="1"/>
        </p:nvGrpSpPr>
        <p:grpSpPr>
          <a:xfrm>
            <a:off x="-2" y="1"/>
            <a:ext cx="9143997" cy="6860382"/>
            <a:chOff x="-2" y="1"/>
            <a:chExt cx="9143997" cy="6860382"/>
          </a:xfrm>
        </p:grpSpPr>
        <p:sp>
          <p:nvSpPr>
            <p:cNvPr id="7" name="Prostokąt 6"/>
            <p:cNvSpPr/>
            <p:nvPr userDrawn="1"/>
          </p:nvSpPr>
          <p:spPr>
            <a:xfrm>
              <a:off x="0" y="1"/>
              <a:ext cx="380999" cy="790573"/>
            </a:xfrm>
            <a:prstGeom prst="rect">
              <a:avLst/>
            </a:prstGeom>
            <a:solidFill>
              <a:srgbClr val="D1091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8" name="Prostokąt 7"/>
            <p:cNvSpPr/>
            <p:nvPr userDrawn="1"/>
          </p:nvSpPr>
          <p:spPr>
            <a:xfrm>
              <a:off x="-2" y="790574"/>
              <a:ext cx="381001" cy="714377"/>
            </a:xfrm>
            <a:prstGeom prst="rect">
              <a:avLst/>
            </a:prstGeom>
            <a:solidFill>
              <a:srgbClr val="6F6F6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9" name="Prostokąt 8"/>
            <p:cNvSpPr/>
            <p:nvPr userDrawn="1"/>
          </p:nvSpPr>
          <p:spPr>
            <a:xfrm>
              <a:off x="0" y="1504951"/>
              <a:ext cx="381000" cy="5353049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 userDrawn="1"/>
          </p:nvSpPr>
          <p:spPr>
            <a:xfrm rot="5400000">
              <a:off x="3138485" y="3738563"/>
              <a:ext cx="361949" cy="5876928"/>
            </a:xfrm>
            <a:prstGeom prst="rect">
              <a:avLst/>
            </a:prstGeom>
            <a:solidFill>
              <a:srgbClr val="D1091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1" name="Prostokąt 10"/>
            <p:cNvSpPr/>
            <p:nvPr userDrawn="1"/>
          </p:nvSpPr>
          <p:spPr>
            <a:xfrm rot="5400000">
              <a:off x="7518793" y="5235182"/>
              <a:ext cx="364331" cy="2886072"/>
            </a:xfrm>
            <a:prstGeom prst="rect">
              <a:avLst/>
            </a:prstGeom>
            <a:solidFill>
              <a:srgbClr val="6F6F6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17" y="2317364"/>
            <a:ext cx="2362818" cy="4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 userDrawn="1"/>
        </p:nvSpPr>
        <p:spPr>
          <a:xfrm rot="16200000">
            <a:off x="-2491857" y="4027587"/>
            <a:ext cx="535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Inicjatywa JEREMIE </a:t>
            </a:r>
            <a:r>
              <a:rPr lang="pl-PL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rozwoju Polski</a:t>
            </a:r>
            <a:endParaRPr lang="pl-PL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7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</p:spTree>
    <p:extLst>
      <p:ext uri="{BB962C8B-B14F-4D97-AF65-F5344CB8AC3E}">
        <p14:creationId xmlns:p14="http://schemas.microsoft.com/office/powerpoint/2010/main" val="2333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723899" y="3121905"/>
            <a:ext cx="5457826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pic>
        <p:nvPicPr>
          <p:cNvPr id="1026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92" y="2364989"/>
            <a:ext cx="2362818" cy="4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1" y="295275"/>
            <a:ext cx="272252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09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10375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3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23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pic>
        <p:nvPicPr>
          <p:cNvPr id="11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0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7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10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6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0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955143" y="3121905"/>
            <a:ext cx="5407364" cy="554745"/>
          </a:xfrm>
          <a:prstGeom prst="rect">
            <a:avLst/>
          </a:prstGeom>
        </p:spPr>
        <p:txBody>
          <a:bodyPr anchor="t"/>
          <a:lstStyle>
            <a:lvl1pPr algn="ctr">
              <a:defRPr sz="3200" b="1" baseline="0">
                <a:solidFill>
                  <a:srgbClr val="FF0000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Dziękuję za uwagę</a:t>
            </a:r>
            <a:endParaRPr lang="en-GB" dirty="0"/>
          </a:p>
        </p:txBody>
      </p:sp>
      <p:pic>
        <p:nvPicPr>
          <p:cNvPr id="9" name="Picture 3" descr="C:\Users\mstrz1\Documents\Zmiana wizerunku BGK\Logo\Logo BG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07" y="172083"/>
            <a:ext cx="1524280" cy="11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strz1\Documents\JEREMIE\JEREMIE znak RGB\JEREMIE_znak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25" y="1365347"/>
            <a:ext cx="1370325" cy="2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INICJATYWA JEREMIE\PROMOCJA i INFORMACJA\2015 logo BGK - materiały\wspólne druki firmowe\PR, BGK, UE_kolo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519251"/>
            <a:ext cx="8724900" cy="9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063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tytułowy">
    <p:bg>
      <p:bgPr>
        <a:solidFill>
          <a:srgbClr val="CF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rgbClr val="C2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476673"/>
            <a:ext cx="2468844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9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</p:spTree>
    <p:extLst>
      <p:ext uri="{BB962C8B-B14F-4D97-AF65-F5344CB8AC3E}">
        <p14:creationId xmlns:p14="http://schemas.microsoft.com/office/powerpoint/2010/main" val="7351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lajd tytułow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25775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57725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60328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0" y="309390"/>
            <a:ext cx="2510838" cy="1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lajd tytułow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25775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57725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60328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0" y="309390"/>
            <a:ext cx="2510838" cy="1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8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1462131"/>
            <a:ext cx="9144000" cy="5405411"/>
            <a:chOff x="0" y="1319491"/>
            <a:chExt cx="9385295" cy="5548051"/>
          </a:xfrm>
        </p:grpSpPr>
        <p:sp>
          <p:nvSpPr>
            <p:cNvPr id="9" name="Prostokąt 8"/>
            <p:cNvSpPr/>
            <p:nvPr userDrawn="1"/>
          </p:nvSpPr>
          <p:spPr>
            <a:xfrm>
              <a:off x="0" y="6163733"/>
              <a:ext cx="9385295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a 9"/>
            <p:cNvGrpSpPr/>
            <p:nvPr userDrawn="1"/>
          </p:nvGrpSpPr>
          <p:grpSpPr>
            <a:xfrm>
              <a:off x="0" y="1319491"/>
              <a:ext cx="5548424" cy="5548051"/>
              <a:chOff x="-9128" y="1327492"/>
              <a:chExt cx="5548424" cy="5548051"/>
            </a:xfrm>
          </p:grpSpPr>
          <p:sp>
            <p:nvSpPr>
              <p:cNvPr id="11" name="Prostokąt 10"/>
              <p:cNvSpPr/>
              <p:nvPr userDrawn="1"/>
            </p:nvSpPr>
            <p:spPr>
              <a:xfrm>
                <a:off x="-9128" y="5750800"/>
                <a:ext cx="1124743" cy="11247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1115988" y="1327492"/>
                <a:ext cx="4423308" cy="44233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>
                <a:off x="1831428" y="2060848"/>
                <a:ext cx="2956596" cy="295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5825" y="2171699"/>
            <a:ext cx="5924447" cy="1852614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5825" y="4149080"/>
            <a:ext cx="5924447" cy="146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95825" y="5788840"/>
            <a:ext cx="5924447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62981" y="0"/>
            <a:ext cx="2981019" cy="217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7" y="66675"/>
            <a:ext cx="1973882" cy="14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86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1" name="Grupa 10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1" name="Obraz 20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81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737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188640"/>
            <a:ext cx="5548424" cy="5548051"/>
            <a:chOff x="-9128" y="1327492"/>
            <a:chExt cx="5548424" cy="5548051"/>
          </a:xfrm>
        </p:grpSpPr>
        <p:sp>
          <p:nvSpPr>
            <p:cNvPr id="7" name="Prostokąt 6"/>
            <p:cNvSpPr/>
            <p:nvPr userDrawn="1"/>
          </p:nvSpPr>
          <p:spPr>
            <a:xfrm>
              <a:off x="-9128" y="5750800"/>
              <a:ext cx="1124743" cy="112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 userDrawn="1"/>
          </p:nvSpPr>
          <p:spPr>
            <a:xfrm>
              <a:off x="1115988" y="1327492"/>
              <a:ext cx="4423308" cy="44233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1" name="Prostokąt 10"/>
            <p:cNvSpPr/>
            <p:nvPr userDrawn="1"/>
          </p:nvSpPr>
          <p:spPr>
            <a:xfrm>
              <a:off x="1831428" y="2060848"/>
              <a:ext cx="2956596" cy="295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165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84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3" name="Grupa 12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9" name="Prostokąt 18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upa 19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1" name="Prostokąt 20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Prostokąt 21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8" name="Obraz 17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70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03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4" name="Grupa 13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20" name="Prostokąt 19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upa 20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2" name="Prostokąt 21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rostokąt 23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9" name="Obraz 18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93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6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1462131"/>
            <a:ext cx="9144000" cy="5405411"/>
            <a:chOff x="0" y="1319491"/>
            <a:chExt cx="9385295" cy="5548051"/>
          </a:xfrm>
        </p:grpSpPr>
        <p:sp>
          <p:nvSpPr>
            <p:cNvPr id="9" name="Prostokąt 8"/>
            <p:cNvSpPr/>
            <p:nvPr userDrawn="1"/>
          </p:nvSpPr>
          <p:spPr>
            <a:xfrm>
              <a:off x="0" y="6163733"/>
              <a:ext cx="9385295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upa 9"/>
            <p:cNvGrpSpPr/>
            <p:nvPr userDrawn="1"/>
          </p:nvGrpSpPr>
          <p:grpSpPr>
            <a:xfrm>
              <a:off x="0" y="1319491"/>
              <a:ext cx="5548424" cy="5548051"/>
              <a:chOff x="-9128" y="1327492"/>
              <a:chExt cx="5548424" cy="5548051"/>
            </a:xfrm>
          </p:grpSpPr>
          <p:sp>
            <p:nvSpPr>
              <p:cNvPr id="11" name="Prostokąt 10"/>
              <p:cNvSpPr/>
              <p:nvPr userDrawn="1"/>
            </p:nvSpPr>
            <p:spPr>
              <a:xfrm>
                <a:off x="-9128" y="5750800"/>
                <a:ext cx="1124743" cy="11247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1115988" y="1327492"/>
                <a:ext cx="4423308" cy="44233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>
                <a:off x="1831428" y="2060848"/>
                <a:ext cx="2956596" cy="295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5825" y="2171699"/>
            <a:ext cx="5924447" cy="1852614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5825" y="4149080"/>
            <a:ext cx="5924447" cy="146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95825" y="5788840"/>
            <a:ext cx="5924447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62981" y="0"/>
            <a:ext cx="2981019" cy="217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7" y="66675"/>
            <a:ext cx="1973882" cy="14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0" name="Grupa 9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5" name="Obraz 14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75746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87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9" name="Grupa 8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5" name="Prostokąt 14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upa 15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7" name="Prostokąt 16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rostokąt 17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0" name="Obraz 9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9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95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39114"/>
            <a:ext cx="7772400" cy="8858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B60024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542932"/>
          </a:xfr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723580" y="4725144"/>
            <a:ext cx="2133600" cy="255587"/>
          </a:xfrm>
          <a:prstGeom prst="rect">
            <a:avLst/>
          </a:prstGeom>
        </p:spPr>
        <p:txBody>
          <a:bodyPr/>
          <a:lstStyle>
            <a:lvl1pPr algn="l">
              <a:defRPr sz="1200" smtClean="0"/>
            </a:lvl1pPr>
          </a:lstStyle>
          <a:p>
            <a:fld id="{22EADA59-97A2-4DB5-85DA-DA2395F024F2}" type="datetimeFigureOut">
              <a:rPr lang="pl-PL">
                <a:solidFill>
                  <a:srgbClr val="7F7F7F"/>
                </a:solidFill>
              </a:rPr>
              <a:pPr/>
              <a:t>2018-02-19</a:t>
            </a:fld>
            <a:endParaRPr lang="pl-PL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6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tytułowy">
    <p:bg>
      <p:bgPr>
        <a:solidFill>
          <a:srgbClr val="CF0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rgbClr val="C2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476673"/>
            <a:ext cx="2468844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74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16250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48200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50803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</p:spTree>
    <p:extLst>
      <p:ext uri="{BB962C8B-B14F-4D97-AF65-F5344CB8AC3E}">
        <p14:creationId xmlns:p14="http://schemas.microsoft.com/office/powerpoint/2010/main" val="42837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lajd tytułow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6259513" y="0"/>
            <a:ext cx="2875137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5796136" y="476672"/>
            <a:ext cx="2875137" cy="2880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20796" y="2870200"/>
            <a:ext cx="6259513" cy="398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500" y="3025775"/>
            <a:ext cx="5924550" cy="147002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0500" y="4657725"/>
            <a:ext cx="5924550" cy="146685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6260328"/>
            <a:ext cx="592455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60" y="309390"/>
            <a:ext cx="2510838" cy="1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1462131"/>
            <a:ext cx="9144000" cy="5405411"/>
            <a:chOff x="0" y="1319491"/>
            <a:chExt cx="9385295" cy="5548051"/>
          </a:xfrm>
        </p:grpSpPr>
        <p:sp>
          <p:nvSpPr>
            <p:cNvPr id="9" name="Prostokąt 8"/>
            <p:cNvSpPr/>
            <p:nvPr userDrawn="1"/>
          </p:nvSpPr>
          <p:spPr>
            <a:xfrm>
              <a:off x="0" y="6163733"/>
              <a:ext cx="9385295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a 9"/>
            <p:cNvGrpSpPr/>
            <p:nvPr userDrawn="1"/>
          </p:nvGrpSpPr>
          <p:grpSpPr>
            <a:xfrm>
              <a:off x="0" y="1319491"/>
              <a:ext cx="5548424" cy="5548051"/>
              <a:chOff x="-9128" y="1327492"/>
              <a:chExt cx="5548424" cy="5548051"/>
            </a:xfrm>
          </p:grpSpPr>
          <p:sp>
            <p:nvSpPr>
              <p:cNvPr id="11" name="Prostokąt 10"/>
              <p:cNvSpPr/>
              <p:nvPr userDrawn="1"/>
            </p:nvSpPr>
            <p:spPr>
              <a:xfrm>
                <a:off x="-9128" y="5750800"/>
                <a:ext cx="1124743" cy="11247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1115988" y="1327492"/>
                <a:ext cx="4423308" cy="44233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>
                <a:off x="1831428" y="2060848"/>
                <a:ext cx="2956596" cy="2956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5825" y="2171699"/>
            <a:ext cx="5924447" cy="1852614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95825" y="4149080"/>
            <a:ext cx="5924447" cy="146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95825" y="5788840"/>
            <a:ext cx="5924447" cy="449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dd.mm.2015r.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62981" y="0"/>
            <a:ext cx="2981019" cy="217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7" y="66675"/>
            <a:ext cx="1973882" cy="14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4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1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1" name="Grupa 10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1" name="Obraz 20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85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35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188640"/>
            <a:ext cx="5548424" cy="5548051"/>
            <a:chOff x="-9128" y="1327492"/>
            <a:chExt cx="5548424" cy="5548051"/>
          </a:xfrm>
        </p:grpSpPr>
        <p:sp>
          <p:nvSpPr>
            <p:cNvPr id="7" name="Prostokąt 6"/>
            <p:cNvSpPr/>
            <p:nvPr userDrawn="1"/>
          </p:nvSpPr>
          <p:spPr>
            <a:xfrm>
              <a:off x="-9128" y="5750800"/>
              <a:ext cx="1124743" cy="112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" name="Prostokąt 9"/>
            <p:cNvSpPr/>
            <p:nvPr userDrawn="1"/>
          </p:nvSpPr>
          <p:spPr>
            <a:xfrm>
              <a:off x="1115988" y="1327492"/>
              <a:ext cx="4423308" cy="44233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1" name="Prostokąt 10"/>
            <p:cNvSpPr/>
            <p:nvPr userDrawn="1"/>
          </p:nvSpPr>
          <p:spPr>
            <a:xfrm>
              <a:off x="1831428" y="2060848"/>
              <a:ext cx="2956596" cy="295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681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03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3" name="Grupa 12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9" name="Prostokąt 18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0" name="Grupa 19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1" name="Prostokąt 20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Prostokąt 21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8" name="Obraz 17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6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48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4" name="Grupa 13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20" name="Prostokąt 19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1" name="Grupa 20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22" name="Prostokąt 21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Prostokąt 22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Prostokąt 23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9" name="Obraz 18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908" y="1196752"/>
            <a:ext cx="4335463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1925" y="1988840"/>
            <a:ext cx="4335463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65625" cy="74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65625" cy="44976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14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29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0" name="Grupa 9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5" name="Obraz 14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17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30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11" name="Grupa 10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6" name="Prostokąt 15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upa 16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8" name="Prostokąt 17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20" name="Prostokąt 19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pic>
          <p:nvPicPr>
            <p:cNvPr id="21" name="Obraz 20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01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36512" y="1462131"/>
            <a:ext cx="9180512" cy="5408569"/>
            <a:chOff x="-36512" y="1462131"/>
            <a:chExt cx="9180512" cy="5408569"/>
          </a:xfrm>
        </p:grpSpPr>
        <p:grpSp>
          <p:nvGrpSpPr>
            <p:cNvPr id="9" name="Grupa 8"/>
            <p:cNvGrpSpPr/>
            <p:nvPr userDrawn="1"/>
          </p:nvGrpSpPr>
          <p:grpSpPr>
            <a:xfrm>
              <a:off x="0" y="1462131"/>
              <a:ext cx="9144000" cy="5405411"/>
              <a:chOff x="0" y="1319491"/>
              <a:chExt cx="9385295" cy="5548051"/>
            </a:xfrm>
          </p:grpSpPr>
          <p:sp>
            <p:nvSpPr>
              <p:cNvPr id="15" name="Prostokąt 14"/>
              <p:cNvSpPr/>
              <p:nvPr userDrawn="1"/>
            </p:nvSpPr>
            <p:spPr>
              <a:xfrm>
                <a:off x="0" y="6163733"/>
                <a:ext cx="9385295" cy="6942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upa 15"/>
              <p:cNvGrpSpPr/>
              <p:nvPr userDrawn="1"/>
            </p:nvGrpSpPr>
            <p:grpSpPr>
              <a:xfrm>
                <a:off x="0" y="1319491"/>
                <a:ext cx="5548424" cy="5548051"/>
                <a:chOff x="-9128" y="1327492"/>
                <a:chExt cx="5548424" cy="5548051"/>
              </a:xfrm>
            </p:grpSpPr>
            <p:sp>
              <p:nvSpPr>
                <p:cNvPr id="17" name="Prostokąt 16"/>
                <p:cNvSpPr/>
                <p:nvPr userDrawn="1"/>
              </p:nvSpPr>
              <p:spPr>
                <a:xfrm>
                  <a:off x="-9128" y="5750800"/>
                  <a:ext cx="1124743" cy="11247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Prostokąt 17"/>
                <p:cNvSpPr/>
                <p:nvPr userDrawn="1"/>
              </p:nvSpPr>
              <p:spPr>
                <a:xfrm>
                  <a:off x="1115988" y="1327492"/>
                  <a:ext cx="4423308" cy="44233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Prostokąt 18"/>
                <p:cNvSpPr/>
                <p:nvPr userDrawn="1"/>
              </p:nvSpPr>
              <p:spPr>
                <a:xfrm>
                  <a:off x="1831428" y="2060848"/>
                  <a:ext cx="2956596" cy="29565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0" name="Obraz 9" descr="znak PBR-150dpi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511317"/>
              <a:ext cx="1908174" cy="359383"/>
            </a:xfrm>
            <a:prstGeom prst="rect">
              <a:avLst/>
            </a:prstGeom>
          </p:spPr>
        </p:pic>
      </p:grp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15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11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39114"/>
            <a:ext cx="7772400" cy="8858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rgbClr val="B60024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542932"/>
          </a:xfrm>
        </p:spPr>
        <p:txBody>
          <a:bodyPr/>
          <a:lstStyle>
            <a:lvl1pPr marL="0" indent="0" algn="ctr">
              <a:buFontTx/>
              <a:buNone/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723580" y="4725144"/>
            <a:ext cx="2133600" cy="255587"/>
          </a:xfrm>
          <a:prstGeom prst="rect">
            <a:avLst/>
          </a:prstGeom>
        </p:spPr>
        <p:txBody>
          <a:bodyPr/>
          <a:lstStyle>
            <a:lvl1pPr algn="l">
              <a:defRPr sz="1200" smtClean="0"/>
            </a:lvl1pPr>
          </a:lstStyle>
          <a:p>
            <a:endParaRPr lang="pl-PL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43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9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0605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2630299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505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5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5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270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3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0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824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10691223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1226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188640"/>
            <a:ext cx="5548424" cy="5548051"/>
            <a:chOff x="-9128" y="1327492"/>
            <a:chExt cx="5548424" cy="5548051"/>
          </a:xfrm>
        </p:grpSpPr>
        <p:sp>
          <p:nvSpPr>
            <p:cNvPr id="7" name="Prostokąt 6"/>
            <p:cNvSpPr/>
            <p:nvPr userDrawn="1"/>
          </p:nvSpPr>
          <p:spPr>
            <a:xfrm>
              <a:off x="-9128" y="5750800"/>
              <a:ext cx="1124743" cy="112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 userDrawn="1"/>
          </p:nvSpPr>
          <p:spPr>
            <a:xfrm>
              <a:off x="1115988" y="1327492"/>
              <a:ext cx="4423308" cy="44233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Prostokąt 10"/>
            <p:cNvSpPr/>
            <p:nvPr userDrawn="1"/>
          </p:nvSpPr>
          <p:spPr>
            <a:xfrm>
              <a:off x="1831428" y="2060848"/>
              <a:ext cx="2956596" cy="295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743" y="4611948"/>
            <a:ext cx="6759625" cy="13690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24743" y="3118719"/>
            <a:ext cx="6759625" cy="14932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44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365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7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7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9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0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1925" y="1196753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199" y="1196754"/>
            <a:ext cx="4333875" cy="52897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44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0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29337343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4047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675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8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pPr defTabSz="457200"/>
            <a:fld id="{F121CE06-4F63-3E45-BA0B-AE1171090E6E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61924" y="166687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457200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1925" y="1196753"/>
            <a:ext cx="8839200" cy="528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8C0183B-A19B-450E-9615-6C83693937D9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Obraz 8" descr="znak PBR-150dpi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11317"/>
            <a:ext cx="1908174" cy="359383"/>
          </a:xfrm>
          <a:prstGeom prst="rect">
            <a:avLst/>
          </a:prstGeom>
        </p:spPr>
      </p:pic>
      <p:pic>
        <p:nvPicPr>
          <p:cNvPr id="1026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78" y="420909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3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pl-PL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204/204/204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218/32/56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118/126/132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183/32/51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227/30/54</a:t>
            </a:r>
            <a:endParaRPr lang="pl-P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8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204/204/204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218/32/56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118/126/132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183/32/51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227/30/54</a:t>
            </a:r>
            <a:endParaRPr lang="pl-P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61924" y="166687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457200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1925" y="1196753"/>
            <a:ext cx="8839200" cy="528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  <p:pic>
        <p:nvPicPr>
          <p:cNvPr id="9" name="Obraz 8" descr="znak PBR-150dpi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11317"/>
            <a:ext cx="1908174" cy="3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6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pl-PL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204/204/204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218/32/56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118/126/132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183/32/51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227/30/54</a:t>
            </a:r>
            <a:endParaRPr lang="pl-PL" sz="1000" dirty="0">
              <a:solidFill>
                <a:prstClr val="black"/>
              </a:solidFill>
            </a:endParaRPr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-2" y="1"/>
            <a:ext cx="9143997" cy="6860382"/>
            <a:chOff x="-2" y="1"/>
            <a:chExt cx="9143997" cy="6860382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0" y="1"/>
              <a:ext cx="380999" cy="790573"/>
            </a:xfrm>
            <a:prstGeom prst="rect">
              <a:avLst/>
            </a:prstGeom>
            <a:solidFill>
              <a:srgbClr val="D1091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6" name="Prostokąt 15"/>
            <p:cNvSpPr/>
            <p:nvPr userDrawn="1"/>
          </p:nvSpPr>
          <p:spPr>
            <a:xfrm>
              <a:off x="-2" y="790574"/>
              <a:ext cx="381001" cy="714377"/>
            </a:xfrm>
            <a:prstGeom prst="rect">
              <a:avLst/>
            </a:prstGeom>
            <a:solidFill>
              <a:srgbClr val="6F6F6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7" name="Prostokąt 16"/>
            <p:cNvSpPr/>
            <p:nvPr userDrawn="1"/>
          </p:nvSpPr>
          <p:spPr>
            <a:xfrm>
              <a:off x="0" y="1504951"/>
              <a:ext cx="381000" cy="5353049"/>
            </a:xfrm>
            <a:prstGeom prst="rect">
              <a:avLst/>
            </a:prstGeom>
            <a:solidFill>
              <a:srgbClr val="FFB2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8" name="Prostokąt 17"/>
            <p:cNvSpPr/>
            <p:nvPr userDrawn="1"/>
          </p:nvSpPr>
          <p:spPr>
            <a:xfrm rot="5400000">
              <a:off x="3128960" y="3748088"/>
              <a:ext cx="361949" cy="5857877"/>
            </a:xfrm>
            <a:prstGeom prst="rect">
              <a:avLst/>
            </a:prstGeom>
            <a:solidFill>
              <a:srgbClr val="D1091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19" name="Prostokąt 18"/>
            <p:cNvSpPr/>
            <p:nvPr userDrawn="1"/>
          </p:nvSpPr>
          <p:spPr>
            <a:xfrm rot="5400000">
              <a:off x="7509269" y="5225657"/>
              <a:ext cx="364331" cy="2905121"/>
            </a:xfrm>
            <a:prstGeom prst="rect">
              <a:avLst/>
            </a:prstGeom>
            <a:solidFill>
              <a:srgbClr val="6F6F6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pl-PL">
                <a:solidFill>
                  <a:prstClr val="white"/>
                </a:solidFill>
              </a:endParaRPr>
            </a:p>
          </p:txBody>
        </p:sp>
      </p:grpSp>
      <p:sp>
        <p:nvSpPr>
          <p:cNvPr id="2" name="pole tekstowe 1"/>
          <p:cNvSpPr txBox="1"/>
          <p:nvPr userDrawn="1"/>
        </p:nvSpPr>
        <p:spPr>
          <a:xfrm rot="16200000">
            <a:off x="-2491856" y="4027585"/>
            <a:ext cx="535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Inicjatywa JEREMIE </a:t>
            </a:r>
            <a:r>
              <a:rPr lang="pl-PL" sz="1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dla rozwoju Polski</a:t>
            </a:r>
            <a:endParaRPr lang="pl-PL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61924" y="166687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457200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1925" y="1196753"/>
            <a:ext cx="8839200" cy="528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87" y="81243"/>
            <a:ext cx="1286887" cy="971493"/>
          </a:xfrm>
          <a:prstGeom prst="rect">
            <a:avLst/>
          </a:prstGeom>
        </p:spPr>
      </p:pic>
      <p:pic>
        <p:nvPicPr>
          <p:cNvPr id="9" name="Obraz 8" descr="znak PBR-150dpi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11317"/>
            <a:ext cx="1908174" cy="3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pl-PL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61924" y="166687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457200"/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1925" y="1196753"/>
            <a:ext cx="8839200" cy="5289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8C0183B-A19B-450E-9615-6C83693937D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 descr="znak PBR-150dpi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11317"/>
            <a:ext cx="1908174" cy="359383"/>
          </a:xfrm>
          <a:prstGeom prst="rect">
            <a:avLst/>
          </a:prstGeom>
        </p:spPr>
      </p:pic>
      <p:pic>
        <p:nvPicPr>
          <p:cNvPr id="1026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78" y="420909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2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pl-PL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204/204/204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218/32/56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118/126/132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183/32/51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227/30/54</a:t>
            </a:r>
            <a:endParaRPr lang="pl-P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204/204/204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218/32/56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118/126/132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183/32/51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227/30/54</a:t>
            </a:r>
            <a:endParaRPr lang="pl-P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204/204/204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218/32/56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118/126/132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183/32/51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227/30/54</a:t>
            </a:r>
            <a:endParaRPr lang="pl-P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204/204/204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218/32/56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118/126/132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183/32/51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227/30/54</a:t>
            </a:r>
            <a:endParaRPr lang="pl-P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7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204/204/204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218/32/56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118/126/132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183/32/51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00" dirty="0" smtClean="0">
                <a:solidFill>
                  <a:prstClr val="black"/>
                </a:solidFill>
              </a:rPr>
              <a:t>227/30/54</a:t>
            </a:r>
            <a:endParaRPr lang="pl-PL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hyperlink" Target="http://www.frw.pl/" TargetMode="External"/><Relationship Id="rId7" Type="http://schemas.openxmlformats.org/officeDocument/2006/relationships/hyperlink" Target="http://www.pfp.com.pl/" TargetMode="External"/><Relationship Id="rId12" Type="http://schemas.openxmlformats.org/officeDocument/2006/relationships/image" Target="cid:image001.png@01D342A9.8F3C3430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hyperlink" Target="http://www.ssig.pl/" TargetMode="External"/><Relationship Id="rId10" Type="http://schemas.openxmlformats.org/officeDocument/2006/relationships/image" Target="../media/image26.jpg"/><Relationship Id="rId4" Type="http://schemas.openxmlformats.org/officeDocument/2006/relationships/image" Target="../media/image22.png"/><Relationship Id="rId9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51520" y="3508616"/>
            <a:ext cx="6268959" cy="1584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0" dirty="0"/>
              <a:t/>
            </a:r>
            <a:br>
              <a:rPr lang="pl-PL" sz="2800" b="0" dirty="0"/>
            </a:br>
            <a:endParaRPr lang="pl-PL" sz="2800" b="0" dirty="0"/>
          </a:p>
        </p:txBody>
      </p:sp>
      <p:sp>
        <p:nvSpPr>
          <p:cNvPr id="6" name="Prostokąt 5"/>
          <p:cNvSpPr/>
          <p:nvPr/>
        </p:nvSpPr>
        <p:spPr>
          <a:xfrm>
            <a:off x="190500" y="2869543"/>
            <a:ext cx="8515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/>
              <a:t>Inwestycje</a:t>
            </a:r>
            <a:r>
              <a:rPr lang="pl-PL" sz="4000" b="1" dirty="0"/>
              <a:t>, Innowacje, </a:t>
            </a:r>
            <a:r>
              <a:rPr lang="pl-PL" sz="4000" b="1" dirty="0" smtClean="0"/>
              <a:t>Energetyka</a:t>
            </a:r>
          </a:p>
          <a:p>
            <a:endParaRPr lang="pl-PL" sz="2800" b="1" dirty="0" smtClean="0"/>
          </a:p>
          <a:p>
            <a:endParaRPr lang="pl-PL" sz="2800" b="1" dirty="0"/>
          </a:p>
          <a:p>
            <a:r>
              <a:rPr lang="pl-PL" sz="2800" b="1" dirty="0" smtClean="0"/>
              <a:t>Instrumenty </a:t>
            </a:r>
            <a:r>
              <a:rPr lang="pl-PL" sz="2800" b="1" dirty="0"/>
              <a:t>zwrotne w nowej perspektywie finansowej w ramach Regionalnego Programu Operacyjnego Województwa </a:t>
            </a:r>
            <a:r>
              <a:rPr lang="pl-PL" sz="2800" b="1" dirty="0" smtClean="0"/>
              <a:t>Dolnośląskiego 2014 -2020 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808257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412622" y="153321"/>
            <a:ext cx="6810375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20021"/>
                </a:solidFill>
              </a:rPr>
              <a:t>Ostateczni Odbiorcy</a:t>
            </a:r>
          </a:p>
        </p:txBody>
      </p:sp>
      <p:sp>
        <p:nvSpPr>
          <p:cNvPr id="2" name="Elipsa 1"/>
          <p:cNvSpPr/>
          <p:nvPr/>
        </p:nvSpPr>
        <p:spPr>
          <a:xfrm>
            <a:off x="3463611" y="2130258"/>
            <a:ext cx="2016224" cy="11521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dirty="0" smtClean="0">
                <a:solidFill>
                  <a:prstClr val="white"/>
                </a:solidFill>
              </a:rPr>
              <a:t>Grupa docelowa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39461" y="3167970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prstClr val="white"/>
                </a:solidFill>
              </a:rPr>
              <a:t>Instrumenty 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zwrotne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w ramach RPO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2014-2020</a:t>
            </a:r>
            <a:endParaRPr lang="pl-PL" sz="1400" b="1" dirty="0">
              <a:solidFill>
                <a:prstClr val="white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5719179" y="3282386"/>
            <a:ext cx="1401576" cy="776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1706810" y="3307215"/>
            <a:ext cx="1428609" cy="54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6" idx="1"/>
          </p:cNvCxnSpPr>
          <p:nvPr/>
        </p:nvCxnSpPr>
        <p:spPr>
          <a:xfrm flipH="1">
            <a:off x="3126989" y="3645024"/>
            <a:ext cx="612472" cy="82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6799300" y="3906728"/>
            <a:ext cx="234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srgbClr val="767E84"/>
                </a:solidFill>
              </a:rPr>
              <a:t>Jednostki samorządu terytorialnego (JST)</a:t>
            </a:r>
            <a:endParaRPr lang="pl-PL" sz="1400" dirty="0">
              <a:solidFill>
                <a:srgbClr val="767E84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6318007" y="4506017"/>
            <a:ext cx="1809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srgbClr val="767E84"/>
                </a:solidFill>
              </a:rPr>
              <a:t>Organizacje pozarządowe</a:t>
            </a:r>
            <a:endParaRPr lang="pl-PL" sz="1400" b="1" dirty="0">
              <a:solidFill>
                <a:srgbClr val="767E84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5213831" y="4579843"/>
            <a:ext cx="13563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200" b="1" dirty="0" smtClean="0">
                <a:solidFill>
                  <a:srgbClr val="767E84"/>
                </a:solidFill>
              </a:rPr>
              <a:t>Spółdzielnie oraz Wspólnoty </a:t>
            </a:r>
            <a:r>
              <a:rPr lang="pl-PL" sz="1200" b="1" dirty="0">
                <a:solidFill>
                  <a:srgbClr val="767E84"/>
                </a:solidFill>
              </a:rPr>
              <a:t>mieszkaniowe i Towarzystwa Budownictwa Społecznego (TBS)</a:t>
            </a:r>
          </a:p>
          <a:p>
            <a:pPr algn="ctr" defTabSz="457200"/>
            <a:endParaRPr lang="pl-PL" sz="16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814909" y="4501658"/>
            <a:ext cx="2249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200" b="1" dirty="0" smtClean="0">
                <a:solidFill>
                  <a:srgbClr val="767E84"/>
                </a:solidFill>
              </a:rPr>
              <a:t>Osoby bezrobotne, które </a:t>
            </a:r>
            <a:r>
              <a:rPr lang="pl-PL" sz="1200" b="1" dirty="0">
                <a:solidFill>
                  <a:srgbClr val="767E84"/>
                </a:solidFill>
              </a:rPr>
              <a:t>ukończyły </a:t>
            </a:r>
            <a:r>
              <a:rPr lang="pl-PL" sz="1200" b="1" dirty="0" smtClean="0">
                <a:solidFill>
                  <a:srgbClr val="767E84"/>
                </a:solidFill>
              </a:rPr>
              <a:t>30 rok </a:t>
            </a:r>
            <a:r>
              <a:rPr lang="pl-PL" sz="1200" b="1" dirty="0">
                <a:solidFill>
                  <a:srgbClr val="767E84"/>
                </a:solidFill>
              </a:rPr>
              <a:t>życia pozostające bez </a:t>
            </a:r>
            <a:r>
              <a:rPr lang="pl-PL" sz="1200" b="1" dirty="0" smtClean="0">
                <a:solidFill>
                  <a:srgbClr val="767E84"/>
                </a:solidFill>
              </a:rPr>
              <a:t>zatrudnienia, w tym osoby </a:t>
            </a:r>
            <a:r>
              <a:rPr lang="pl-PL" sz="1200" b="1" dirty="0">
                <a:solidFill>
                  <a:srgbClr val="767E84"/>
                </a:solidFill>
              </a:rPr>
              <a:t>znajdujące się  w szczególnej sytuacji na rynku pracy, tj. osoby starsze po 50 roku życia, kobiety, osoby niepełnosprawne, osoby długotrwale bezrobotne oraz osoby o niskich </a:t>
            </a:r>
            <a:r>
              <a:rPr lang="pl-PL" sz="1200" b="1" dirty="0" smtClean="0">
                <a:solidFill>
                  <a:srgbClr val="767E84"/>
                </a:solidFill>
              </a:rPr>
              <a:t>kwalifikacjach</a:t>
            </a:r>
            <a:endParaRPr lang="pl-PL" sz="1200" b="1" dirty="0">
              <a:solidFill>
                <a:srgbClr val="767E84"/>
              </a:solidFill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5272154" y="3635141"/>
            <a:ext cx="447025" cy="94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4591622" y="3739730"/>
            <a:ext cx="25795" cy="766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609047" y="2392599"/>
            <a:ext cx="749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600" b="1" dirty="0" smtClean="0">
                <a:solidFill>
                  <a:srgbClr val="767E84"/>
                </a:solidFill>
              </a:rPr>
              <a:t>MŚP</a:t>
            </a:r>
            <a:endParaRPr lang="pl-PL" sz="1600" b="1" dirty="0">
              <a:solidFill>
                <a:srgbClr val="767E84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925157" y="4523231"/>
            <a:ext cx="1397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200" b="1" dirty="0">
                <a:solidFill>
                  <a:srgbClr val="767E84"/>
                </a:solidFill>
              </a:rPr>
              <a:t>P</a:t>
            </a:r>
            <a:r>
              <a:rPr lang="pl-PL" sz="1200" b="1" dirty="0" smtClean="0">
                <a:solidFill>
                  <a:srgbClr val="767E84"/>
                </a:solidFill>
              </a:rPr>
              <a:t>rzedsiębiorstwa energetyczne i </a:t>
            </a:r>
            <a:r>
              <a:rPr lang="pl-PL" sz="1200" b="1" dirty="0">
                <a:solidFill>
                  <a:srgbClr val="767E84"/>
                </a:solidFill>
              </a:rPr>
              <a:t>przedsiębiorstwa sektora ekonomii </a:t>
            </a:r>
            <a:r>
              <a:rPr lang="pl-PL" sz="1200" b="1" dirty="0" smtClean="0">
                <a:solidFill>
                  <a:srgbClr val="767E84"/>
                </a:solidFill>
              </a:rPr>
              <a:t>społecznej</a:t>
            </a:r>
            <a:endParaRPr lang="pl-PL" sz="1200" b="1" dirty="0">
              <a:solidFill>
                <a:srgbClr val="767E84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198045" y="4210769"/>
            <a:ext cx="1862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400" b="1" dirty="0">
                <a:solidFill>
                  <a:srgbClr val="767E84"/>
                </a:solidFill>
              </a:rPr>
              <a:t>J</a:t>
            </a:r>
            <a:r>
              <a:rPr lang="pl-PL" sz="1400" b="1" dirty="0" smtClean="0">
                <a:solidFill>
                  <a:srgbClr val="767E84"/>
                </a:solidFill>
              </a:rPr>
              <a:t>ednostki </a:t>
            </a:r>
            <a:r>
              <a:rPr lang="pl-PL" sz="1400" b="1" dirty="0">
                <a:solidFill>
                  <a:srgbClr val="767E84"/>
                </a:solidFill>
              </a:rPr>
              <a:t>sektora finansów </a:t>
            </a:r>
            <a:r>
              <a:rPr lang="pl-PL" sz="1400" b="1" dirty="0" smtClean="0">
                <a:solidFill>
                  <a:srgbClr val="767E84"/>
                </a:solidFill>
              </a:rPr>
              <a:t>publicznych</a:t>
            </a:r>
            <a:endParaRPr lang="pl-PL" sz="1400" b="1" dirty="0">
              <a:solidFill>
                <a:srgbClr val="767E84"/>
              </a:solidFill>
            </a:endParaRPr>
          </a:p>
        </p:txBody>
      </p:sp>
      <p:cxnSp>
        <p:nvCxnSpPr>
          <p:cNvPr id="30" name="Łącznik prosty ze strzałką 29"/>
          <p:cNvCxnSpPr/>
          <p:nvPr/>
        </p:nvCxnSpPr>
        <p:spPr>
          <a:xfrm>
            <a:off x="5541091" y="3442323"/>
            <a:ext cx="1052836" cy="946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>
            <a:off x="1947982" y="3442323"/>
            <a:ext cx="1329213" cy="778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7032715" y="3403865"/>
            <a:ext cx="187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G</a:t>
            </a:r>
            <a:r>
              <a:rPr lang="pl-PL" sz="14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rupy </a:t>
            </a:r>
            <a:r>
              <a:rPr lang="pl-PL" sz="14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producentów </a:t>
            </a:r>
            <a:r>
              <a:rPr lang="pl-PL" sz="14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rolnych</a:t>
            </a:r>
          </a:p>
        </p:txBody>
      </p:sp>
      <p:cxnSp>
        <p:nvCxnSpPr>
          <p:cNvPr id="37" name="Łącznik prosty ze strzałką 36"/>
          <p:cNvCxnSpPr/>
          <p:nvPr/>
        </p:nvCxnSpPr>
        <p:spPr>
          <a:xfrm>
            <a:off x="5855139" y="3010252"/>
            <a:ext cx="1292901" cy="494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H="1">
            <a:off x="1598542" y="3091088"/>
            <a:ext cx="1434482" cy="368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ole tekstowe 49"/>
          <p:cNvSpPr txBox="1"/>
          <p:nvPr/>
        </p:nvSpPr>
        <p:spPr>
          <a:xfrm>
            <a:off x="-143180" y="3344450"/>
            <a:ext cx="187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Jednostki </a:t>
            </a:r>
            <a:r>
              <a:rPr lang="pl-PL" sz="14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naukowe</a:t>
            </a:r>
            <a:endParaRPr lang="pl-PL" sz="1400" b="1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51" name="Łącznik prosty ze strzałką 50"/>
          <p:cNvCxnSpPr/>
          <p:nvPr/>
        </p:nvCxnSpPr>
        <p:spPr>
          <a:xfrm flipH="1">
            <a:off x="1529260" y="2845796"/>
            <a:ext cx="1453205" cy="20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 tekstowe 53"/>
          <p:cNvSpPr txBox="1"/>
          <p:nvPr/>
        </p:nvSpPr>
        <p:spPr>
          <a:xfrm>
            <a:off x="5507" y="2857834"/>
            <a:ext cx="159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Uczelnie/szkoły </a:t>
            </a:r>
            <a:r>
              <a:rPr lang="pl-PL" sz="14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wyższe </a:t>
            </a:r>
            <a:endParaRPr lang="pl-PL" sz="1400" b="1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7120755" y="2821754"/>
            <a:ext cx="159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PGL Lasy Państwowe </a:t>
            </a:r>
            <a:endParaRPr lang="pl-PL" sz="1400" b="1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56" name="Łącznik prosty ze strzałką 55"/>
          <p:cNvCxnSpPr/>
          <p:nvPr/>
        </p:nvCxnSpPr>
        <p:spPr>
          <a:xfrm>
            <a:off x="5978468" y="2778899"/>
            <a:ext cx="1347660" cy="248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ole tekstowe 60"/>
          <p:cNvSpPr txBox="1"/>
          <p:nvPr/>
        </p:nvSpPr>
        <p:spPr>
          <a:xfrm>
            <a:off x="7222997" y="2308713"/>
            <a:ext cx="159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K</a:t>
            </a:r>
            <a:r>
              <a:rPr lang="pl-PL" sz="14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ościoły </a:t>
            </a:r>
            <a:r>
              <a:rPr lang="pl-PL" sz="14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i </a:t>
            </a:r>
            <a:r>
              <a:rPr lang="pl-PL" sz="14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związki wyznaniowe</a:t>
            </a:r>
          </a:p>
        </p:txBody>
      </p:sp>
      <p:cxnSp>
        <p:nvCxnSpPr>
          <p:cNvPr id="62" name="Łącznik prosty ze strzałką 61"/>
          <p:cNvCxnSpPr/>
          <p:nvPr/>
        </p:nvCxnSpPr>
        <p:spPr>
          <a:xfrm flipV="1">
            <a:off x="6066023" y="2496749"/>
            <a:ext cx="1255528" cy="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ole tekstowe 65"/>
          <p:cNvSpPr txBox="1"/>
          <p:nvPr/>
        </p:nvSpPr>
        <p:spPr>
          <a:xfrm>
            <a:off x="315798" y="3684745"/>
            <a:ext cx="144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 </a:t>
            </a:r>
            <a:r>
              <a:rPr lang="pl-PL" sz="14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Lokalne Grupy </a:t>
            </a:r>
            <a:r>
              <a:rPr lang="pl-PL" sz="14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Działania</a:t>
            </a:r>
            <a:endParaRPr lang="pl-PL" sz="1400" b="1"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71" name="Łącznik prosty ze strzałką 70"/>
          <p:cNvCxnSpPr/>
          <p:nvPr/>
        </p:nvCxnSpPr>
        <p:spPr>
          <a:xfrm flipH="1">
            <a:off x="1526838" y="2555519"/>
            <a:ext cx="1436309" cy="1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39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/>
            <a:r>
              <a:rPr lang="pl-PL" sz="3200" dirty="0">
                <a:solidFill>
                  <a:srgbClr val="C20021"/>
                </a:solidFill>
              </a:rPr>
              <a:t>Zalety instrumentów zwrotnych dla MŚP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25" y="1196753"/>
            <a:ext cx="8839200" cy="5184575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Możliwość wielokrotnego wykorzystania tych samych środków w celu wsparcia jak największej liczby podmiotów.</a:t>
            </a:r>
          </a:p>
          <a:p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Prostsze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procedury pozyskania środków niż w przypadku wsparcia dotacyjnego.</a:t>
            </a:r>
          </a:p>
          <a:p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Krótki okres uruchamiania środków (zgodnie z regulaminami Pośredników Finansowych - nawet w ciągu kilku dni).</a:t>
            </a:r>
          </a:p>
          <a:p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Poprawa dostępu MŚP do atrakcyjnych form wsparcia – szeroka dystrybucja, wysoka jakość, dostosowanie do realnych potrzeb, niwelowanie barier w dostępnie do finansowania zewnętrznego dla MŚP.</a:t>
            </a:r>
          </a:p>
          <a:p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Możliwość skorzystania z preferencyjnych warunków na jakich wsparcie zostaje udzielone, dzięki pomocy </a:t>
            </a: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publicznej m.in.: de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minimis.</a:t>
            </a:r>
          </a:p>
          <a:p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indywidualne podejście do każdego przedsiębiorcy</a:t>
            </a:r>
          </a:p>
          <a:p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elastyczność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w spłacie</a:t>
            </a:r>
          </a:p>
          <a:p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szybki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proces decyzyjny</a:t>
            </a:r>
          </a:p>
          <a:p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stały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dostęp do środków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54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rgbClr val="C20021"/>
                </a:solidFill>
              </a:rPr>
              <a:t>Osie Priorytetowe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48474" y="1634453"/>
            <a:ext cx="7954225" cy="3105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  <a:spcAft>
                <a:spcPts val="1000"/>
              </a:spcAft>
            </a:pPr>
            <a:endParaRPr lang="pl-PL" sz="1200" dirty="0" smtClean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defTabSz="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Promowane będą inwestycje rozwojowe mikro, małych i średnich przedsiębiorstw zwiększające zastosowanie innowacji w przedsiębiorstwach oraz przyczyniające się do wzrostu konkurencyjności sektora MŚP.</a:t>
            </a:r>
          </a:p>
          <a:p>
            <a:pPr defTabSz="457200">
              <a:lnSpc>
                <a:spcPct val="115000"/>
              </a:lnSpc>
              <a:spcAft>
                <a:spcPts val="1000"/>
              </a:spcAft>
            </a:pPr>
            <a:endParaRPr lang="pl-PL" sz="1200" dirty="0" smtClean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defTabSz="457200"/>
            <a:endParaRPr lang="pl-PL" sz="1200" dirty="0" smtClean="0">
              <a:solidFill>
                <a:srgbClr val="636B71"/>
              </a:solidFill>
              <a:cs typeface="Times New Roman" pitchFamily="18" charset="0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636B71"/>
                </a:solidFill>
                <a:cs typeface="Times New Roman" pitchFamily="18" charset="0"/>
              </a:rPr>
              <a:t>Promowane będą inwestycje przedsiębiorstw wytwarzających i dystrybuujących energię pochodzącą ze źródeł odnawialnych, wsparcie otrzymają także projekty mające na celu zwiększanie efektywności energetycznej MŚP oraz inwestycje skierowane na zwiększenie efektywności energetycznej budynków </a:t>
            </a:r>
            <a:r>
              <a:rPr lang="pl-PL" sz="1600" dirty="0" smtClean="0">
                <a:solidFill>
                  <a:srgbClr val="636B71"/>
                </a:solidFill>
                <a:cs typeface="Times New Roman" pitchFamily="18" charset="0"/>
              </a:rPr>
              <a:t>wielorodzinnych mieszkaniowych </a:t>
            </a:r>
            <a:r>
              <a:rPr lang="pl-PL" sz="1600" dirty="0">
                <a:solidFill>
                  <a:srgbClr val="636B71"/>
                </a:solidFill>
                <a:cs typeface="Times New Roman" pitchFamily="18" charset="0"/>
              </a:rPr>
              <a:t>.</a:t>
            </a:r>
          </a:p>
          <a:p>
            <a:pPr defTabSz="457200"/>
            <a:endParaRPr lang="pl-PL" sz="1200" dirty="0" smtClean="0">
              <a:solidFill>
                <a:srgbClr val="636B71"/>
              </a:solidFill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48474" y="1495426"/>
            <a:ext cx="7945757" cy="369332"/>
          </a:xfrm>
          <a:prstGeom prst="rect">
            <a:avLst/>
          </a:prstGeom>
          <a:solidFill>
            <a:srgbClr val="767E84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pl-PL" dirty="0" smtClean="0">
                <a:solidFill>
                  <a:prstClr val="white"/>
                </a:solidFill>
              </a:rPr>
              <a:t>wsparcie w ramach Osi </a:t>
            </a:r>
            <a:r>
              <a:rPr lang="pl-PL" dirty="0">
                <a:solidFill>
                  <a:prstClr val="white"/>
                </a:solidFill>
              </a:rPr>
              <a:t>Priorytetowej 1 „Przedsiębiorstwa i innowacje” (EFRR</a:t>
            </a:r>
            <a:r>
              <a:rPr lang="pl-PL" dirty="0" smtClean="0">
                <a:solidFill>
                  <a:prstClr val="white"/>
                </a:solidFill>
              </a:rPr>
              <a:t>)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95324" y="5290955"/>
            <a:ext cx="3544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pl-PL" sz="16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4838699" y="2740398"/>
            <a:ext cx="356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§"/>
            </a:pPr>
            <a:endParaRPr lang="pl-PL" sz="16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defTabSz="457200">
              <a:buFont typeface="Wingdings" panose="05000000000000000000" pitchFamily="2" charset="2"/>
              <a:buChar char="§"/>
            </a:pPr>
            <a:endParaRPr lang="pl-PL" sz="16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858465" y="5310005"/>
            <a:ext cx="3652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pl-PL" sz="16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48474" y="3058100"/>
            <a:ext cx="7945757" cy="369332"/>
          </a:xfrm>
          <a:prstGeom prst="rect">
            <a:avLst/>
          </a:prstGeom>
          <a:solidFill>
            <a:srgbClr val="767E84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pl-PL" dirty="0" smtClean="0">
                <a:solidFill>
                  <a:prstClr val="white"/>
                </a:solidFill>
              </a:rPr>
              <a:t>wsparcie w ramach Osi </a:t>
            </a:r>
            <a:r>
              <a:rPr lang="pl-PL" dirty="0">
                <a:solidFill>
                  <a:prstClr val="white"/>
                </a:solidFill>
              </a:rPr>
              <a:t>Priorytetowej 3 „Gospodarka niskoemisyjna” (EFRR</a:t>
            </a:r>
            <a:r>
              <a:rPr lang="pl-PL" dirty="0" smtClean="0">
                <a:solidFill>
                  <a:prstClr val="white"/>
                </a:solidFill>
              </a:rPr>
              <a:t>)</a:t>
            </a:r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rgbClr val="C20021"/>
                </a:solidFill>
              </a:rPr>
              <a:t>Osie Priorytetowe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48472" y="1603606"/>
            <a:ext cx="7954225" cy="302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solidFill>
                <a:srgbClr val="636B71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 algn="just" defTabSz="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Promowane będzie wsparcie samozatrudnienia poprzez udzielanie finansowania w postaci preferencyjnych pożyczek na rozpoczęcie działalności gospodarczej. </a:t>
            </a:r>
          </a:p>
          <a:p>
            <a:pPr marL="285750" indent="-285750" algn="just" defTabSz="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Uprawnione do otrzymania pożyczki będą osoby</a:t>
            </a: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 od 30 roku życia pozostające bez zatrudnienia znajdujące się  w szczególnej sytuacji na rynku pracy, tj. osoby starsze po 50 roku życia, kobiety, osoby niepełnosprawne, osoby długotrwale bezrobotne, osoby o niskich kwalifikacjach oraz pozostałe osoby pozostające bez zatrudnienia powyżej 30 roku </a:t>
            </a:r>
            <a:r>
              <a:rPr lang="pl-PL" sz="1600" dirty="0" smtClean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życia. </a:t>
            </a:r>
          </a:p>
          <a:p>
            <a:pPr algn="r" defTabSz="45720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rgbClr val="636B71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Prostokąt 7"/>
          <p:cNvSpPr/>
          <p:nvPr/>
        </p:nvSpPr>
        <p:spPr>
          <a:xfrm>
            <a:off x="448470" y="1521119"/>
            <a:ext cx="7954223" cy="369332"/>
          </a:xfrm>
          <a:prstGeom prst="rect">
            <a:avLst/>
          </a:prstGeom>
          <a:solidFill>
            <a:srgbClr val="767E84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pl-PL" dirty="0" smtClean="0">
                <a:solidFill>
                  <a:prstClr val="white"/>
                </a:solidFill>
              </a:rPr>
              <a:t>wsparcie w ramach Osi Priorytetowej</a:t>
            </a:r>
            <a:r>
              <a:rPr lang="pl-PL" dirty="0">
                <a:solidFill>
                  <a:prstClr val="white"/>
                </a:solidFill>
              </a:rPr>
              <a:t> </a:t>
            </a:r>
            <a:r>
              <a:rPr lang="pl-PL" dirty="0" smtClean="0">
                <a:solidFill>
                  <a:prstClr val="white"/>
                </a:solidFill>
              </a:rPr>
              <a:t>8 „Rynek pracy” (EFS)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95324" y="5290955"/>
            <a:ext cx="3544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pl-PL" sz="16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858465" y="5310005"/>
            <a:ext cx="3652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pl-PL" sz="1600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0180" y="188640"/>
            <a:ext cx="7578428" cy="1750145"/>
          </a:xfrm>
        </p:spPr>
        <p:txBody>
          <a:bodyPr>
            <a:noAutofit/>
          </a:bodyPr>
          <a:lstStyle/>
          <a:p>
            <a:pPr lvl="0" defTabSz="457200">
              <a:buClr>
                <a:srgbClr val="C20021"/>
              </a:buClr>
            </a:pPr>
            <a:r>
              <a:rPr lang="pl-PL" sz="3200" dirty="0">
                <a:solidFill>
                  <a:srgbClr val="C20021"/>
                </a:solidFill>
              </a:rPr>
              <a:t>Rozwój produktów i usług w mśp</a:t>
            </a:r>
            <a:br>
              <a:rPr lang="pl-PL" sz="3200" dirty="0">
                <a:solidFill>
                  <a:srgbClr val="C20021"/>
                </a:solidFill>
              </a:rPr>
            </a:br>
            <a:r>
              <a:rPr lang="pl-PL" sz="2000" dirty="0">
                <a:solidFill>
                  <a:srgbClr val="C20021"/>
                </a:solidFill>
              </a:rPr>
              <a:t>Oś Priorytetowa 1 „Przedsiębiorstwa i innowacje”</a:t>
            </a:r>
            <a:br>
              <a:rPr lang="pl-PL" sz="2000" dirty="0">
                <a:solidFill>
                  <a:srgbClr val="C20021"/>
                </a:solidFill>
              </a:rPr>
            </a:br>
            <a:r>
              <a:rPr lang="pl-PL" sz="2000" dirty="0">
                <a:solidFill>
                  <a:srgbClr val="C20021"/>
                </a:solidFill>
              </a:rPr>
              <a:t>Działanie 1.5. „Rozwój produktów i usług w mśp”</a:t>
            </a:r>
            <a:br>
              <a:rPr lang="pl-PL" sz="2000" dirty="0">
                <a:solidFill>
                  <a:srgbClr val="C20021"/>
                </a:solidFill>
              </a:rPr>
            </a:br>
            <a:endParaRPr lang="pl-PL" sz="2000" dirty="0">
              <a:solidFill>
                <a:srgbClr val="C2002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0180" y="1628800"/>
            <a:ext cx="8839200" cy="4752527"/>
          </a:xfrm>
        </p:spPr>
        <p:txBody>
          <a:bodyPr>
            <a:normAutofit/>
          </a:bodyPr>
          <a:lstStyle/>
          <a:p>
            <a:endParaRPr lang="pl-PL" sz="1800" dirty="0">
              <a:solidFill>
                <a:srgbClr val="7F7F7F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900" b="1" dirty="0" smtClean="0">
                <a:solidFill>
                  <a:srgbClr val="7F7F7F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Na </a:t>
            </a:r>
            <a:r>
              <a:rPr lang="pl-PL" sz="1900" b="1" dirty="0">
                <a:solidFill>
                  <a:srgbClr val="7F7F7F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jaki cel środki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W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ramach działania wspierane będą inwestycje rozwojowe mikro, małych i średnich przedsiębiorstw zwiększające zastosowanie innowacji w przedsiębiorstwach oraz przyczyniające się do wzrostu konkurencyjności sektora MŚP. </a:t>
            </a:r>
          </a:p>
          <a:p>
            <a:pPr marL="0" indent="0">
              <a:buNone/>
            </a:pPr>
            <a:endParaRPr lang="pl-PL" sz="1900" dirty="0">
              <a:solidFill>
                <a:srgbClr val="7F7F7F">
                  <a:lumMod val="75000"/>
                </a:srgbClr>
              </a:solidFill>
            </a:endParaRPr>
          </a:p>
          <a:p>
            <a:pPr marL="0" indent="0">
              <a:buNone/>
            </a:pPr>
            <a:r>
              <a:rPr lang="pl-PL" sz="1900" dirty="0">
                <a:solidFill>
                  <a:srgbClr val="7F7F7F">
                    <a:lumMod val="75000"/>
                  </a:srgbClr>
                </a:solidFill>
              </a:rPr>
              <a:t>Pomoc finansową uzyskają projekty obejmujące: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wprowadzanie innowacyjnych produktów i procesów oraz usług</a:t>
            </a: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,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wdrażanie nowych rozwiązań technicznych lub </a:t>
            </a: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technologicznych,</a:t>
            </a:r>
            <a:endParaRPr lang="pl-PL" sz="1800" dirty="0">
              <a:solidFill>
                <a:srgbClr val="7F7F7F">
                  <a:lumMod val="75000"/>
                </a:srgbClr>
              </a:solidFill>
            </a:endParaRPr>
          </a:p>
          <a:p>
            <a:pPr marL="625475" indent="-355600"/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rozwój/rozbudowę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istniejącego przedsiębiorstwa,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inwestycje w sprzęt produkcyjny, nowoczesne maszyny i urządzenia prowadzące do zwiększenia skali działalności firmy lub wzrostu zasięgu oferty </a:t>
            </a: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firmy,</a:t>
            </a:r>
          </a:p>
          <a:p>
            <a:pPr marL="625475" indent="-355600"/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oraz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inne cele gospodarcze przyczyniające się do rozwoju </a:t>
            </a: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MŚP</a:t>
            </a:r>
            <a:endParaRPr lang="pl-PL" sz="1800" dirty="0">
              <a:solidFill>
                <a:srgbClr val="7F7F7F">
                  <a:lumMod val="75000"/>
                </a:srgbClr>
              </a:solidFill>
            </a:endParaRPr>
          </a:p>
          <a:p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34632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06419" cy="153412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C20021"/>
                </a:solidFill>
              </a:rPr>
              <a:t>Kto może ubiegać się o wsparcie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6387" y="1196752"/>
            <a:ext cx="8839200" cy="52897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solidFill>
                  <a:srgbClr val="7F7F7F">
                    <a:lumMod val="75000"/>
                  </a:srgbClr>
                </a:solidFill>
              </a:rPr>
              <a:t>Start’up, mikro, mała lub średnia </a:t>
            </a:r>
            <a:r>
              <a:rPr lang="pl-PL" sz="1800" b="1" dirty="0" smtClean="0">
                <a:solidFill>
                  <a:srgbClr val="7F7F7F">
                    <a:lumMod val="75000"/>
                  </a:srgbClr>
                </a:solidFill>
              </a:rPr>
              <a:t>firma czyli przedsiębiorca: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b="1" dirty="0" smtClean="0">
              <a:solidFill>
                <a:srgbClr val="7F7F7F">
                  <a:lumMod val="75000"/>
                </a:srgbClr>
              </a:solidFill>
            </a:endParaRP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zatrudniający od 1 do 250 pracowników,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mający obrót roczny w wysokości do 50 mln € oraz bilans roczny do 43 mln €,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mający swoją siedzibę lub prowadzący działalność na terenie województwa dolnośląskiego,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rozpoczynający działalność tzw. start – up,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nieposiadający historii kredytowej,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nieposiadający wystarczających środków finansowych na realizację projektu,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nieposiadający zabezpieczeń o wystarczającej </a:t>
            </a: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wartości,</a:t>
            </a:r>
          </a:p>
          <a:p>
            <a:pPr marL="625475" indent="-355600"/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niepodlegający wykluczeniom</a:t>
            </a:r>
          </a:p>
        </p:txBody>
      </p:sp>
    </p:spTree>
    <p:extLst>
      <p:ext uri="{BB962C8B-B14F-4D97-AF65-F5344CB8AC3E}">
        <p14:creationId xmlns:p14="http://schemas.microsoft.com/office/powerpoint/2010/main" val="1720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F121CE06-4F63-3E45-BA0B-AE1171090E6E}" type="slidenum">
              <a:rPr lang="en-US" smtClean="0"/>
              <a:pPr defTabSz="457200"/>
              <a:t>16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b="1" dirty="0">
                <a:solidFill>
                  <a:srgbClr val="C20021"/>
                </a:solidFill>
              </a:rPr>
              <a:t>Wydatki kwalifikowalne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96298" y="1243735"/>
            <a:ext cx="8668190" cy="524913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Wydatkiem kwalifikowalnym jest wydatek spełniający łącznie następujące warunki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pPr marL="342900" indent="-34290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900" dirty="0"/>
              <a:t>został faktycznie poniesiony w okresie wskazanym w umowie o dofinansowanie;</a:t>
            </a:r>
          </a:p>
          <a:p>
            <a:pPr marL="342900" indent="-34290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900" dirty="0"/>
              <a:t>jest zgodny z obowiązującymi przepisami prawa unijnego i krajowego;</a:t>
            </a:r>
          </a:p>
          <a:p>
            <a:pPr marL="342900" indent="-34290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900" dirty="0"/>
              <a:t>jest zgodny z PO i SZOOP;</a:t>
            </a:r>
          </a:p>
          <a:p>
            <a:pPr marL="342900" indent="-34290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900" dirty="0"/>
              <a:t>został uwzględniony w budżecie </a:t>
            </a:r>
            <a:r>
              <a:rPr lang="pl-PL" sz="1900" dirty="0" smtClean="0"/>
              <a:t>projektu; </a:t>
            </a:r>
            <a:endParaRPr lang="pl-PL" sz="1900" dirty="0"/>
          </a:p>
          <a:p>
            <a:pPr marL="342900" indent="-34290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900" dirty="0"/>
              <a:t>został poniesiony zgodnie z postanowieniami umowy o dofinansowanie;</a:t>
            </a:r>
          </a:p>
          <a:p>
            <a:pPr marL="342900" indent="-34290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900" dirty="0"/>
              <a:t>jest niezbędny do realizacji celów projektu;</a:t>
            </a:r>
          </a:p>
          <a:p>
            <a:pPr marL="342900" indent="-34290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900" dirty="0"/>
              <a:t>został dokonany w sposób przejrzysty, racjonalny i efektywny, z zachowaniem zasad uzyskiwania najlepszych efektów z danych nakładów;</a:t>
            </a:r>
          </a:p>
          <a:p>
            <a:pPr marL="342900" indent="-34290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900" dirty="0"/>
              <a:t>został należycie udokumentowany;</a:t>
            </a:r>
          </a:p>
          <a:p>
            <a:pPr marL="342900" indent="-34290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l-PL" sz="1900" dirty="0"/>
              <a:t>jest zgodny z innymi warunkami uznania go za wydatek kwalifikowalny określonymi w Wytycznych w zakresie kwalifikowalności wydatków w ramach EFRR, EFS i FS na lata 2014-2020.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355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24" y="166687"/>
            <a:ext cx="7506419" cy="1102073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20021"/>
                </a:solidFill>
              </a:rPr>
              <a:t>Wydatki niekwalifikowalne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24" y="1052736"/>
            <a:ext cx="8839200" cy="52897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b="1" dirty="0">
                <a:solidFill>
                  <a:srgbClr val="7F7F7F">
                    <a:lumMod val="75000"/>
                  </a:srgbClr>
                </a:solidFill>
              </a:rPr>
              <a:t>Przykładowe wydatki niekwalifikowlane  zgodnie z Wytycznymi w zakresie kwalifikowalności wydatków w ramach EFRR, EFS oraz FS na lata 2014-2020, np.:</a:t>
            </a:r>
          </a:p>
          <a:p>
            <a:pPr>
              <a:lnSpc>
                <a:spcPct val="150000"/>
              </a:lnSpc>
            </a:pP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wydatki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poniesione na zakup używanego środka trwałego, który był w ciągu 7 lat wstecz</a:t>
            </a:r>
            <a:br>
              <a:rPr lang="pl-PL" sz="1800" dirty="0">
                <a:solidFill>
                  <a:srgbClr val="7F7F7F">
                    <a:lumMod val="75000"/>
                  </a:srgbClr>
                </a:solidFill>
              </a:rPr>
            </a:b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(w przypadku nieruchomości 10 lat) współfinansowany ze środków unijnych lub z dotacji krajowych,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wydatki poniesione na zakup gruntu </a:t>
            </a: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w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wysokości </a:t>
            </a:r>
            <a:r>
              <a:rPr lang="pl-PL" sz="1800" dirty="0" smtClean="0">
                <a:solidFill>
                  <a:srgbClr val="7F7F7F">
                    <a:lumMod val="75000"/>
                  </a:srgbClr>
                </a:solidFill>
              </a:rPr>
              <a:t>przekraczającej 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10% całkowitych wydatków kwalifikowalnych, 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zakup lokali mieszkalnych,</a:t>
            </a:r>
            <a:endParaRPr lang="pl-PL" sz="1800" i="1" dirty="0">
              <a:solidFill>
                <a:srgbClr val="7F7F7F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inne, niż część kapitałowa raty leasingowej wydatki związane z umową leasingu,</a:t>
            </a:r>
          </a:p>
          <a:p>
            <a:pPr lvl="0">
              <a:lnSpc>
                <a:spcPct val="150000"/>
              </a:lnSpc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transakcje dokonane w gotówce, których wartość przekracza równowartość 15 000 euro,</a:t>
            </a:r>
          </a:p>
          <a:p>
            <a:pPr lvl="0">
              <a:lnSpc>
                <a:spcPct val="150000"/>
              </a:lnSpc>
            </a:pP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wydatki związane z wypełnieniem formularza wniosku o dofinansowanie projektu,</a:t>
            </a:r>
          </a:p>
          <a:p>
            <a:pPr lvl="0">
              <a:lnSpc>
                <a:spcPct val="150000"/>
              </a:lnSpc>
            </a:pPr>
            <a:r>
              <a:rPr lang="pl-PL" sz="1800" b="1" dirty="0">
                <a:solidFill>
                  <a:srgbClr val="7F7F7F">
                    <a:lumMod val="75000"/>
                  </a:srgbClr>
                </a:solidFill>
              </a:rPr>
              <a:t>inne wydatki zgodne z Wytycznymi</a:t>
            </a:r>
            <a:r>
              <a:rPr lang="pl-PL" sz="1800" dirty="0">
                <a:solidFill>
                  <a:srgbClr val="7F7F7F">
                    <a:lumMod val="75000"/>
                  </a:srgbClr>
                </a:solidFill>
              </a:rPr>
              <a:t>.</a:t>
            </a:r>
          </a:p>
          <a:p>
            <a:pPr marL="0" indent="0">
              <a:buNone/>
            </a:pPr>
            <a:endParaRPr lang="pl-PL" sz="1800" dirty="0" smtClean="0">
              <a:solidFill>
                <a:srgbClr val="7F7F7F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</a:pPr>
            <a:endParaRPr lang="pl-PL" sz="1800" dirty="0">
              <a:solidFill>
                <a:srgbClr val="7F7F7F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</a:pPr>
            <a:endParaRPr lang="pl-PL" sz="1800" dirty="0">
              <a:solidFill>
                <a:srgbClr val="7F7F7F">
                  <a:lumMod val="75000"/>
                </a:srgbClr>
              </a:solidFill>
            </a:endParaRPr>
          </a:p>
          <a:p>
            <a:endParaRPr lang="pl-PL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37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24" y="836712"/>
            <a:ext cx="7506419" cy="886049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20021"/>
                </a:solidFill>
              </a:rPr>
              <a:t>Środki z Pożyczki Rozwojowej nie mogą być przeznaczone na: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24" y="1052533"/>
            <a:ext cx="8839200" cy="5289772"/>
          </a:xfrm>
        </p:spPr>
        <p:txBody>
          <a:bodyPr>
            <a:normAutofit lnSpcReduction="10000"/>
          </a:bodyPr>
          <a:lstStyle/>
          <a:p>
            <a:endParaRPr lang="pl-PL" sz="3600" dirty="0" smtClean="0">
              <a:latin typeface="Calibri" panose="020F0502020204030204" pitchFamily="34" charset="0"/>
            </a:endParaRPr>
          </a:p>
          <a:p>
            <a:endParaRPr lang="pl-PL" sz="3600" dirty="0">
              <a:latin typeface="Calibri" panose="020F0502020204030204" pitchFamily="34" charset="0"/>
            </a:endParaRPr>
          </a:p>
          <a:p>
            <a:r>
              <a:rPr lang="pl-PL" sz="1900" dirty="0">
                <a:solidFill>
                  <a:srgbClr val="636B71"/>
                </a:solidFill>
              </a:rPr>
              <a:t>finansowanie wydatków pokrytych uprzednio ze środków EFSI, z innych funduszy, programów, środków i instrumentów Unii Europejskiej lub innych źródeł pomocy krajowej lub zagranicznej; </a:t>
            </a:r>
          </a:p>
          <a:p>
            <a:r>
              <a:rPr lang="pl-PL" sz="1900" dirty="0" smtClean="0">
                <a:solidFill>
                  <a:srgbClr val="636B71"/>
                </a:solidFill>
              </a:rPr>
              <a:t>refinansowanie </a:t>
            </a:r>
            <a:r>
              <a:rPr lang="pl-PL" sz="1900" dirty="0">
                <a:solidFill>
                  <a:srgbClr val="636B71"/>
                </a:solidFill>
              </a:rPr>
              <a:t>inwestycji, które w dniu podjęcia decyzji inwestycyjnej zostały fizycznie ukończone lub w pełni wdrożone; </a:t>
            </a:r>
          </a:p>
          <a:p>
            <a:r>
              <a:rPr lang="pl-PL" sz="1900" dirty="0" smtClean="0">
                <a:solidFill>
                  <a:srgbClr val="636B71"/>
                </a:solidFill>
              </a:rPr>
              <a:t>refinansowanie </a:t>
            </a:r>
            <a:r>
              <a:rPr lang="pl-PL" sz="1900" dirty="0">
                <a:solidFill>
                  <a:srgbClr val="636B71"/>
                </a:solidFill>
              </a:rPr>
              <a:t>jakichkolwiek pożyczek kredytów lub rat leasingowych; </a:t>
            </a:r>
          </a:p>
          <a:p>
            <a:r>
              <a:rPr lang="pl-PL" sz="1900" dirty="0" smtClean="0">
                <a:solidFill>
                  <a:srgbClr val="636B71"/>
                </a:solidFill>
              </a:rPr>
              <a:t>dokonanie </a:t>
            </a:r>
            <a:r>
              <a:rPr lang="pl-PL" sz="1900" dirty="0">
                <a:solidFill>
                  <a:srgbClr val="636B71"/>
                </a:solidFill>
              </a:rPr>
              <a:t>spłaty zobowiązań publiczno – prawnych Ostatecznego Odbiorcy; </a:t>
            </a:r>
          </a:p>
          <a:p>
            <a:r>
              <a:rPr lang="pl-PL" sz="1900" dirty="0" smtClean="0">
                <a:solidFill>
                  <a:srgbClr val="636B71"/>
                </a:solidFill>
              </a:rPr>
              <a:t>finansowanie </a:t>
            </a:r>
            <a:r>
              <a:rPr lang="pl-PL" sz="1900" dirty="0">
                <a:solidFill>
                  <a:srgbClr val="636B71"/>
                </a:solidFill>
              </a:rPr>
              <a:t>wydatków niezwiązanych bezpośrednio z </a:t>
            </a:r>
            <a:r>
              <a:rPr lang="pl-PL" sz="1900" dirty="0" smtClean="0">
                <a:solidFill>
                  <a:srgbClr val="636B71"/>
                </a:solidFill>
              </a:rPr>
              <a:t>celem </a:t>
            </a:r>
            <a:r>
              <a:rPr lang="pl-PL" sz="1900" dirty="0">
                <a:solidFill>
                  <a:srgbClr val="636B71"/>
                </a:solidFill>
              </a:rPr>
              <a:t>Inwestycji </a:t>
            </a:r>
          </a:p>
          <a:p>
            <a:r>
              <a:rPr lang="pl-PL" sz="1900" dirty="0" smtClean="0">
                <a:solidFill>
                  <a:srgbClr val="636B71"/>
                </a:solidFill>
              </a:rPr>
              <a:t>finansowanie </a:t>
            </a:r>
            <a:r>
              <a:rPr lang="pl-PL" sz="1900" dirty="0">
                <a:solidFill>
                  <a:srgbClr val="636B71"/>
                </a:solidFill>
              </a:rPr>
              <a:t>kształcenia, szkolenia, szkolenia zawodowego pracowników lub innych przedsięwzięć bezpośrednio objętych zakresem rozporządzenia Parlamentu Europejskiego i Rady (UE) nr 1304/2013 w sprawie Europejskiego Funduszu Społecznego; </a:t>
            </a:r>
          </a:p>
          <a:p>
            <a:r>
              <a:rPr lang="pl-PL" sz="1900" dirty="0" smtClean="0">
                <a:solidFill>
                  <a:srgbClr val="636B71"/>
                </a:solidFill>
              </a:rPr>
              <a:t>finansowanie </a:t>
            </a:r>
            <a:r>
              <a:rPr lang="pl-PL" sz="1900" dirty="0">
                <a:solidFill>
                  <a:srgbClr val="636B71"/>
                </a:solidFill>
              </a:rPr>
              <a:t>działalności w zakresie wytwarzania, przetwórstwa lub wprowadzania do obrotu przez producenta lub importera tytoniu i wyrobów tytoniowych;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76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25" y="323482"/>
            <a:ext cx="7506419" cy="886049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20021"/>
                </a:solidFill>
              </a:rPr>
              <a:t>Środki z Pożyczki Rozwojowej nie mogą </a:t>
            </a:r>
            <a:r>
              <a:rPr lang="pl-PL" sz="3200" dirty="0" smtClean="0">
                <a:solidFill>
                  <a:srgbClr val="C20021"/>
                </a:solidFill>
              </a:rPr>
              <a:t/>
            </a:r>
            <a:br>
              <a:rPr lang="pl-PL" sz="3200" dirty="0" smtClean="0">
                <a:solidFill>
                  <a:srgbClr val="C20021"/>
                </a:solidFill>
              </a:rPr>
            </a:br>
            <a:r>
              <a:rPr lang="pl-PL" sz="3200" dirty="0" smtClean="0">
                <a:solidFill>
                  <a:srgbClr val="C20021"/>
                </a:solidFill>
              </a:rPr>
              <a:t>być </a:t>
            </a:r>
            <a:r>
              <a:rPr lang="pl-PL" sz="3200" dirty="0">
                <a:solidFill>
                  <a:srgbClr val="C20021"/>
                </a:solidFill>
              </a:rPr>
              <a:t>przeznaczone na: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300" dirty="0">
                <a:solidFill>
                  <a:srgbClr val="636B71"/>
                </a:solidFill>
              </a:rPr>
              <a:t>c</a:t>
            </a:r>
            <a:r>
              <a:rPr lang="pl-PL" sz="3300" dirty="0" smtClean="0">
                <a:solidFill>
                  <a:srgbClr val="636B71"/>
                </a:solidFill>
              </a:rPr>
              <a:t>d.:</a:t>
            </a:r>
          </a:p>
          <a:p>
            <a:pPr marL="0" indent="0">
              <a:buNone/>
            </a:pPr>
            <a:endParaRPr lang="pl-PL" sz="3300" dirty="0">
              <a:solidFill>
                <a:srgbClr val="636B71"/>
              </a:solidFill>
            </a:endParaRPr>
          </a:p>
          <a:p>
            <a:r>
              <a:rPr lang="pl-PL" sz="3500" dirty="0">
                <a:solidFill>
                  <a:srgbClr val="636B71"/>
                </a:solidFill>
              </a:rPr>
              <a:t>finansowanie działalności w zakresie produkcji lub wprowadzania do obrotu przez producenta lub importera napojów alkoholowych; </a:t>
            </a:r>
          </a:p>
          <a:p>
            <a:r>
              <a:rPr lang="pl-PL" sz="3500" dirty="0">
                <a:solidFill>
                  <a:srgbClr val="636B71"/>
                </a:solidFill>
              </a:rPr>
              <a:t>finansowanie działalności w zakresie produkcji lub wprowadzania do obrotu przez producenta lub importera treści pornograficznych; </a:t>
            </a:r>
          </a:p>
          <a:p>
            <a:r>
              <a:rPr lang="pl-PL" sz="3500" dirty="0">
                <a:solidFill>
                  <a:srgbClr val="636B71"/>
                </a:solidFill>
              </a:rPr>
              <a:t>finansowanie działalności w zakresie obrotu materiałami wybuchowymi, bronią i amunicją; </a:t>
            </a:r>
          </a:p>
          <a:p>
            <a:r>
              <a:rPr lang="pl-PL" sz="3500" dirty="0">
                <a:solidFill>
                  <a:srgbClr val="636B71"/>
                </a:solidFill>
              </a:rPr>
              <a:t>finansowanie działalności w zakresie gier losowych, zakładów wzajemnych, gier na automatach i gier na automatach o niskich wygranych;</a:t>
            </a:r>
          </a:p>
          <a:p>
            <a:r>
              <a:rPr lang="pl-PL" sz="3500" dirty="0">
                <a:solidFill>
                  <a:srgbClr val="636B71"/>
                </a:solidFill>
              </a:rPr>
              <a:t>finansowanie działalności w zakresie produkcji lub wprowadzania do obrotu przez producenta lub importera środków odurzających, substancji psychotropowych lub prekursorów;</a:t>
            </a:r>
          </a:p>
          <a:p>
            <a:r>
              <a:rPr lang="pl-PL" sz="3500" dirty="0">
                <a:solidFill>
                  <a:srgbClr val="636B71"/>
                </a:solidFill>
              </a:rPr>
              <a:t>finansowanie likwidacji lub budowy elektrowni jądrowych;</a:t>
            </a:r>
          </a:p>
          <a:p>
            <a:r>
              <a:rPr lang="pl-PL" sz="3500" dirty="0">
                <a:solidFill>
                  <a:srgbClr val="636B71"/>
                </a:solidFill>
              </a:rPr>
              <a:t>finansowanie inwestycji na rzecz redukcji emisji gazów cieplarnianych pochodzących z listy działań wymienionych w załączniku I do dyrektywy 2003/87/WE;</a:t>
            </a:r>
          </a:p>
          <a:p>
            <a:r>
              <a:rPr lang="pl-PL" sz="3500" dirty="0">
                <a:solidFill>
                  <a:srgbClr val="636B71"/>
                </a:solidFill>
              </a:rPr>
              <a:t>finansowanie inwestycji w infrastrukturę portów lotniczych, chyba że są one związane z ochroną środowiska lub towarzyszą im inwestycje niezbędne do łagodzenia lub ograniczenia ich negatywnego oddziaływania na środowisko.</a:t>
            </a:r>
          </a:p>
        </p:txBody>
      </p:sp>
    </p:spTree>
    <p:extLst>
      <p:ext uri="{BB962C8B-B14F-4D97-AF65-F5344CB8AC3E}">
        <p14:creationId xmlns:p14="http://schemas.microsoft.com/office/powerpoint/2010/main" val="22021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179512" y="404664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3300" dirty="0" smtClean="0">
                <a:solidFill>
                  <a:srgbClr val="C20021"/>
                </a:solidFill>
              </a:rPr>
              <a:t>Bank Gospodarstwa </a:t>
            </a:r>
            <a:r>
              <a:rPr sz="3300" dirty="0" smtClean="0">
                <a:solidFill>
                  <a:srgbClr val="C00000"/>
                </a:solidFill>
              </a:rPr>
              <a:t>Krajowego</a:t>
            </a:r>
            <a:r>
              <a:rPr dirty="0" smtClean="0">
                <a:solidFill>
                  <a:srgbClr val="C20021"/>
                </a:solidFill>
              </a:rPr>
              <a:t/>
            </a:r>
            <a:br>
              <a:rPr dirty="0" smtClean="0">
                <a:solidFill>
                  <a:srgbClr val="C20021"/>
                </a:solidFill>
              </a:rPr>
            </a:br>
            <a:r>
              <a:rPr sz="1800" dirty="0" smtClean="0">
                <a:solidFill>
                  <a:srgbClr val="C20021"/>
                </a:solidFill>
              </a:rPr>
              <a:t>	</a:t>
            </a:r>
            <a:endParaRPr sz="1800" dirty="0">
              <a:solidFill>
                <a:srgbClr val="C20021"/>
              </a:solidFill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1388003" y="1654175"/>
            <a:ext cx="626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>
              <a:defRPr sz="2000">
                <a:solidFill>
                  <a:srgbClr val="58595A"/>
                </a:solidFill>
                <a:latin typeface="Arial" charset="0"/>
                <a:ea typeface="ＭＳ Ｐゴシック" pitchFamily="34" charset="-128"/>
                <a:cs typeface="Times New Roman" pitchFamily="18" charset="0"/>
              </a:defRPr>
            </a:lvl1pPr>
            <a:lvl2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2pPr>
            <a:lvl3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3pPr>
            <a:lvl4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4pPr>
            <a:lvl5pP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5pPr>
            <a:lvl6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6pPr>
            <a:lvl7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7pPr>
            <a:lvl8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8pPr>
            <a:lvl9pPr eaLnBrk="0" hangingPunct="0">
              <a:buClr>
                <a:srgbClr val="B60024"/>
              </a:buClr>
              <a:defRPr sz="1400">
                <a:solidFill>
                  <a:srgbClr val="58595A"/>
                </a:solidFill>
                <a:latin typeface="Arial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 defTabSz="457200">
              <a:spcBef>
                <a:spcPct val="30000"/>
              </a:spcBef>
            </a:pPr>
            <a:r>
              <a:rPr lang="pl-PL" altLang="pl-PL" sz="1800" dirty="0">
                <a:solidFill>
                  <a:srgbClr val="C00000"/>
                </a:solidFill>
                <a:latin typeface="Calibri"/>
              </a:rPr>
              <a:t>Bank Gospodarstwa Krajowego jest jedyną taką instytucją </a:t>
            </a:r>
            <a:r>
              <a:rPr lang="pl-PL" altLang="pl-PL" sz="1800" dirty="0" smtClean="0">
                <a:solidFill>
                  <a:srgbClr val="C00000"/>
                </a:solidFill>
                <a:latin typeface="Calibri"/>
              </a:rPr>
              <a:t/>
            </a:r>
            <a:br>
              <a:rPr lang="pl-PL" altLang="pl-PL" sz="1800" dirty="0" smtClean="0">
                <a:solidFill>
                  <a:srgbClr val="C00000"/>
                </a:solidFill>
                <a:latin typeface="Calibri"/>
              </a:rPr>
            </a:br>
            <a:r>
              <a:rPr lang="pl-PL" altLang="pl-PL" sz="1800" dirty="0" smtClean="0">
                <a:solidFill>
                  <a:srgbClr val="C00000"/>
                </a:solidFill>
                <a:latin typeface="Calibri"/>
              </a:rPr>
              <a:t>w </a:t>
            </a:r>
            <a:r>
              <a:rPr lang="pl-PL" altLang="pl-PL" sz="1800" dirty="0">
                <a:solidFill>
                  <a:srgbClr val="C00000"/>
                </a:solidFill>
                <a:latin typeface="Calibri"/>
              </a:rPr>
              <a:t>Polsce </a:t>
            </a:r>
            <a:r>
              <a:rPr lang="pl-PL" altLang="pl-PL" sz="1800" dirty="0" smtClean="0">
                <a:solidFill>
                  <a:srgbClr val="C00000"/>
                </a:solidFill>
                <a:latin typeface="Calibri"/>
              </a:rPr>
              <a:t>– </a:t>
            </a:r>
            <a:r>
              <a:rPr lang="pl-PL" altLang="pl-PL" sz="1800" dirty="0">
                <a:solidFill>
                  <a:srgbClr val="C00000"/>
                </a:solidFill>
                <a:latin typeface="Calibri"/>
              </a:rPr>
              <a:t>państwowym bankiem rozwoju</a:t>
            </a:r>
            <a:endParaRPr lang="en-GB" altLang="pl-PL" sz="18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85750" y="2471600"/>
            <a:ext cx="84687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Bank Gospodarstwa Krajowego inicjuje i realizuje programy służące wzrostowi ekonomicznemu Polski. Zgodnie z planem rządu będzie działać w ramach grupy Polskiego Funduszu Rozwoju, rozwijając systemy poręczeń i gwarancji mające na celu pobudzanie przedsiębiorczości. Angażuje się w programy służące poprawie sytuacji na rynku mieszkaniowym i dostępu Polaków do mieszkań. BGK zarządza także programami europejskimi i dystrybuuje środki unijne w skali krajowej </a:t>
            </a:r>
            <a:r>
              <a:rPr lang="pl-PL" sz="1600" dirty="0" smtClean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regionalnej. </a:t>
            </a:r>
          </a:p>
          <a:p>
            <a: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Bank Gospodarstwa Krajowego będzie dystrybuował środki poprzez sieć pośredników finansowych </a:t>
            </a:r>
            <a:b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regionach oraz za pośrednictwem wojewódzkich urzędów pracy, korzystając z doświadczenia </a:t>
            </a:r>
            <a:r>
              <a:rPr lang="pl-PL" sz="1600" dirty="0" smtClean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 smtClean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organizowaniu takiej formy wsparcia </a:t>
            </a:r>
            <a:r>
              <a:rPr lang="pl-PL" sz="1600" dirty="0" smtClean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zdobytego w </a:t>
            </a:r>
            <a: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perspektywie </a:t>
            </a:r>
            <a:r>
              <a:rPr lang="pl-PL" sz="1600" dirty="0" smtClean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2007 - 2013</a:t>
            </a:r>
            <a: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Wybrane podmioty będą oferować wsparcie przedsiębiorcom i osobom planującym rozpoczęcie działalności gospodarczej w tym osobom </a:t>
            </a:r>
            <a:r>
              <a:rPr lang="pl-PL" sz="1600" dirty="0" smtClean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bezrobotnym</a:t>
            </a:r>
            <a:r>
              <a:rPr lang="pl-PL" sz="1600" dirty="0">
                <a:solidFill>
                  <a:srgbClr val="7F7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713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7094562" cy="1134013"/>
          </a:xfrm>
        </p:spPr>
        <p:txBody>
          <a:bodyPr/>
          <a:lstStyle/>
          <a:p>
            <a:pPr defTabSz="914400"/>
            <a:r>
              <a:rPr lang="pl-PL" sz="3200" b="1" dirty="0">
                <a:solidFill>
                  <a:srgbClr val="C20021"/>
                </a:solidFill>
              </a:rPr>
              <a:t>Pożyczka Rozwojowa,  w tym  Mikropożyczka </a:t>
            </a:r>
            <a:br>
              <a:rPr lang="pl-PL" sz="3200" b="1" dirty="0">
                <a:solidFill>
                  <a:srgbClr val="C20021"/>
                </a:solidFill>
              </a:rPr>
            </a:br>
            <a:endParaRPr lang="pl-PL" sz="3200" b="1" dirty="0">
              <a:solidFill>
                <a:srgbClr val="C2002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866943"/>
              </p:ext>
            </p:extLst>
          </p:nvPr>
        </p:nvGraphicFramePr>
        <p:xfrm>
          <a:off x="539552" y="1700809"/>
          <a:ext cx="6984776" cy="220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4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0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3934">
                <a:tc>
                  <a:txBody>
                    <a:bodyPr/>
                    <a:lstStyle/>
                    <a:p>
                      <a:r>
                        <a:rPr lang="pl-PL" dirty="0" smtClean="0"/>
                        <a:t>L.P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Parametry pożyczki rozwojowej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096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1.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Kwota</a:t>
                      </a:r>
                      <a:r>
                        <a:rPr lang="pl-PL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 pożyczki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do 500 tys. zł </a:t>
                      </a:r>
                      <a:endParaRPr lang="pl-PL" b="1" dirty="0" smtClean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096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2.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Okres finansowania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do 5 lat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baseline="0" dirty="0" smtClean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096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3.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Dla kogo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Mikro, małe i średnie przedsiębiorstwa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10889"/>
              </p:ext>
            </p:extLst>
          </p:nvPr>
        </p:nvGraphicFramePr>
        <p:xfrm>
          <a:off x="539552" y="4316617"/>
          <a:ext cx="6996913" cy="216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08"/>
                <a:gridCol w="4054701"/>
                <a:gridCol w="2332304"/>
              </a:tblGrid>
              <a:tr h="507611">
                <a:tc>
                  <a:txBody>
                    <a:bodyPr/>
                    <a:lstStyle/>
                    <a:p>
                      <a:r>
                        <a:rPr lang="pl-PL" dirty="0" smtClean="0"/>
                        <a:t>L.P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Parametry mikropożyczki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50761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1.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Kwota</a:t>
                      </a:r>
                      <a:r>
                        <a:rPr lang="pl-PL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 pożyczki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do 100 tys. zł </a:t>
                      </a:r>
                      <a:endParaRPr lang="pl-PL" b="1" dirty="0" smtClean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761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2.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Okres finansowania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do 5 lat</a:t>
                      </a:r>
                      <a:endParaRPr lang="pl-PL" b="1" dirty="0" smtClean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0033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3.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Dla kogo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Mikro i małe przedsiębiorstwa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0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Pośrednicy Finansowi na Dolnym Śląsku</a:t>
            </a:r>
            <a:r>
              <a:rPr lang="pl-PL" dirty="0"/>
              <a:t/>
            </a:r>
            <a:br>
              <a:rPr lang="pl-PL" dirty="0"/>
            </a:br>
            <a:r>
              <a:rPr lang="pl-PL" sz="2200" dirty="0"/>
              <a:t>październik 2017 r.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192487"/>
            <a:ext cx="4238886" cy="1900809"/>
          </a:xfrm>
          <a:prstGeom prst="rect">
            <a:avLst/>
          </a:prstGeom>
        </p:spPr>
      </p:pic>
      <p:pic>
        <p:nvPicPr>
          <p:cNvPr id="5" name="Picture 62" descr="http://www.jeremie.com.pl/jeremie/plik/loga-frw_nn2793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5" y="1551475"/>
            <a:ext cx="1858815" cy="68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4" descr="http://www.jeremie.com.pl/jeremie/plik/loga-ssig_nn2796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54254"/>
            <a:ext cx="1304939" cy="126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6" descr="http://www.jeremie.com.pl/jeremie/plik/loga-PolskaFundacjaPrzedziesbiorczosci-male_nn2769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47" y="1738635"/>
            <a:ext cx="2118883" cy="49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4" y="2612291"/>
            <a:ext cx="1296144" cy="129038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68" y="1380508"/>
            <a:ext cx="2808312" cy="996951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515818" y="41842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Obraz 6" descr="cid:image001.png@01CFD8B4.4EF42610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47" y="2794702"/>
            <a:ext cx="1528684" cy="93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0" y="4504347"/>
            <a:ext cx="2933988" cy="9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85749" y="278763"/>
            <a:ext cx="6796537" cy="1380704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Poręczenie w ramach </a:t>
            </a:r>
            <a:r>
              <a:rPr lang="pl-PL" sz="3200" dirty="0"/>
              <a:t>w ramach </a:t>
            </a:r>
            <a:r>
              <a:rPr lang="pl-PL" sz="3200" dirty="0" smtClean="0"/>
              <a:t>Działania 1.5 ze środków EFRR </a:t>
            </a:r>
            <a:br>
              <a:rPr lang="pl-PL" sz="3200" dirty="0" smtClean="0"/>
            </a:br>
            <a:r>
              <a:rPr lang="pl-PL" sz="2200" dirty="0" smtClean="0"/>
              <a:t>„Rozwój produktów i usług w MŚP”</a:t>
            </a:r>
            <a:endParaRPr lang="pl-PL" sz="2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900912" y="1785418"/>
          <a:ext cx="6996913" cy="280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4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3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4791">
                <a:tc>
                  <a:txBody>
                    <a:bodyPr/>
                    <a:lstStyle/>
                    <a:p>
                      <a:r>
                        <a:rPr lang="pl-PL" dirty="0" smtClean="0"/>
                        <a:t>L.P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Kwota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poręczenia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Przewidywana średnia wysokość poręczenia do 200 tys. zł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Okres finansowania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od 10 do 12 lat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81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Dla kogo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Mikro, małe i średnie przedsiębiorstwa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7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91237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Pożyczka w ramach </a:t>
            </a:r>
            <a:r>
              <a:rPr lang="pl-PL" sz="3200" dirty="0" smtClean="0"/>
              <a:t>Działania 3.1 </a:t>
            </a:r>
            <a:r>
              <a:rPr lang="pl-PL" sz="2200" dirty="0"/>
              <a:t>(EFRR</a:t>
            </a:r>
            <a:r>
              <a:rPr lang="pl-PL" sz="2200" dirty="0" smtClean="0"/>
              <a:t>)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„</a:t>
            </a:r>
            <a:r>
              <a:rPr lang="pl-PL" sz="2200" dirty="0" smtClean="0"/>
              <a:t>Produkcja i dystrybucja energii ze źródeł odnawialnych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900912" y="1549084"/>
          <a:ext cx="6996913" cy="496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4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3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4791">
                <a:tc>
                  <a:txBody>
                    <a:bodyPr/>
                    <a:lstStyle/>
                    <a:p>
                      <a:r>
                        <a:rPr lang="pl-PL" dirty="0" smtClean="0"/>
                        <a:t>L.P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Kwota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pożyczki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od 100 tys. zł do 10 mln zł</a:t>
                      </a:r>
                      <a:endParaRPr lang="pl-P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Okres finansowania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do 15 lat</a:t>
                      </a:r>
                      <a:endParaRPr lang="pl-P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Dla kogo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MŚP, JST,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jednostki sektora finansów publicznych, przedsiębiorstwa energetyczne i sektora ekonomii społecznej, organizacje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pozarządowe, PGL Lasy Państwowe spółdzielnie wspólnoty mieszkaniowe, TBS, grupy producentów rolnych, jednostki naukowe, uczelnie, kościoły,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związki wyznaniowe, Lokalne Grupy Działania.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3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7022554" cy="979171"/>
          </a:xfrm>
        </p:spPr>
        <p:txBody>
          <a:bodyPr/>
          <a:lstStyle/>
          <a:p>
            <a:r>
              <a:rPr lang="pl-PL" sz="3200" b="1" dirty="0"/>
              <a:t>Pożyczka w ramach Działania 3.2 (EFRR)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„Efektywność energetyczna w MŚP”</a:t>
            </a:r>
            <a:endParaRPr lang="pl-PL" sz="2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900912" y="1785418"/>
          <a:ext cx="6996913" cy="417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4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3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4791">
                <a:tc>
                  <a:txBody>
                    <a:bodyPr/>
                    <a:lstStyle/>
                    <a:p>
                      <a:r>
                        <a:rPr lang="pl-PL" dirty="0" smtClean="0"/>
                        <a:t>L.P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1.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Kwota</a:t>
                      </a:r>
                      <a:r>
                        <a:rPr lang="pl-PL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 pożyczki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od 200 tys. zł do 10 mln zł</a:t>
                      </a:r>
                      <a:endParaRPr lang="pl-PL" b="1" dirty="0" smtClean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2.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Okres finansowania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do 15 lat</a:t>
                      </a:r>
                      <a:endParaRPr lang="pl-PL" b="1" dirty="0" smtClean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3.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Dla kogo</a:t>
                      </a:r>
                      <a:endParaRPr lang="pl-PL" b="1" dirty="0">
                        <a:solidFill>
                          <a:schemeClr val="accent6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  <a:lumOff val="50000"/>
                            </a:schemeClr>
                          </a:solidFill>
                        </a:rPr>
                        <a:t>MŚP, grupy producentów rolnych, przedsiębiorstwa, których większość udziałów lub akcji należy do Jednostek Samorządu Terytorialnego.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3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1329904"/>
          </a:xfrm>
        </p:spPr>
        <p:txBody>
          <a:bodyPr/>
          <a:lstStyle/>
          <a:p>
            <a:r>
              <a:rPr lang="pl-PL" sz="3200" dirty="0"/>
              <a:t>Pożyczka w ramach </a:t>
            </a:r>
            <a:r>
              <a:rPr lang="pl-PL" sz="3200" dirty="0" smtClean="0"/>
              <a:t>Działania 3.3 </a:t>
            </a:r>
            <a:r>
              <a:rPr lang="pl-PL" sz="2200" dirty="0"/>
              <a:t>(EFRR</a:t>
            </a:r>
            <a:r>
              <a:rPr lang="pl-PL" sz="2200" dirty="0" smtClean="0"/>
              <a:t>)</a:t>
            </a:r>
            <a:br>
              <a:rPr lang="pl-PL" sz="2200" dirty="0" smtClean="0"/>
            </a:br>
            <a:r>
              <a:rPr lang="pl-PL" sz="2200" dirty="0" smtClean="0"/>
              <a:t>„Efektywność energetyczna w budynkach użyteczności publicznej  w sektorze mieszkaniowym”</a:t>
            </a:r>
            <a:endParaRPr lang="pl-PL" sz="2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900912" y="1785418"/>
          <a:ext cx="6996913" cy="472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54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3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4791">
                <a:tc>
                  <a:txBody>
                    <a:bodyPr/>
                    <a:lstStyle/>
                    <a:p>
                      <a:r>
                        <a:rPr lang="pl-PL" dirty="0" smtClean="0"/>
                        <a:t>L.P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Kwota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pożyczki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od 10 tys. zł do 10 mln zł </a:t>
                      </a:r>
                      <a:endParaRPr lang="pl-P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Okres finansowania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do 15 – 20 lat</a:t>
                      </a:r>
                      <a:endParaRPr lang="pl-PL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Dla kogo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Spółdzielnie i wspólnoty mieszkaniowe oraz TBS (z wyłączeniem wspólnot i spółdzielni mieszkaniowych z obszaru Wrocławskiego Obszaru Funkcjonalnego)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6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CE06-4F63-3E45-BA0B-AE1171090E6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85749" y="260649"/>
            <a:ext cx="7131051" cy="1296144"/>
          </a:xfrm>
        </p:spPr>
        <p:txBody>
          <a:bodyPr>
            <a:normAutofit fontScale="90000"/>
          </a:bodyPr>
          <a:lstStyle/>
          <a:p>
            <a:pPr algn="l"/>
            <a:r>
              <a:rPr lang="pl-PL" sz="2700" dirty="0" smtClean="0"/>
              <a:t>Pożyczka na rozpoczęcie działalności w ramach Działania 8.3 </a:t>
            </a:r>
            <a:br>
              <a:rPr lang="pl-PL" sz="2700" dirty="0" smtClean="0"/>
            </a:br>
            <a:r>
              <a:rPr lang="pl-PL" sz="2000" dirty="0" smtClean="0"/>
              <a:t>„Samozatrudnienie , przedsiębiorczość oraz tworzenie nowych miejsc </a:t>
            </a:r>
            <a:r>
              <a:rPr lang="pl-PL" sz="2000" dirty="0"/>
              <a:t>pracy” (EFS)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900912" y="1785418"/>
          <a:ext cx="7415504" cy="45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7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718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4791">
                <a:tc>
                  <a:txBody>
                    <a:bodyPr/>
                    <a:lstStyle/>
                    <a:p>
                      <a:r>
                        <a:rPr lang="pl-PL" dirty="0" smtClean="0"/>
                        <a:t>L.P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Parametry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i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Kwota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 pożyczki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do ok. 87 071,00 zł</a:t>
                      </a:r>
                      <a:endParaRPr lang="pl-PL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000" dirty="0" smtClean="0">
                          <a:solidFill>
                            <a:schemeClr val="tx1"/>
                          </a:solidFill>
                        </a:rPr>
                        <a:t>(20 krotność przeciętnego wynagrodzenia)</a:t>
                      </a:r>
                      <a:endParaRPr lang="pl-PL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Okres finansowania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baseline="0" dirty="0" smtClean="0">
                          <a:solidFill>
                            <a:schemeClr val="tx1"/>
                          </a:solidFill>
                        </a:rPr>
                        <a:t>do 7 lat</a:t>
                      </a:r>
                      <a:endParaRPr lang="pl-PL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4791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</a:rPr>
                        <a:t>Dla kogo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Osoby od 30 roku życia pozostające bez zatrudnienia znajdujące się  w szczególnej sytuacji na rynku pracy, tj. osoby starsze po 50 roku życia, kobiety, osoby niepełnosprawne, osoby długotrwale bezrobotne, osoby o niskich kwalifikacjach i pozostałe osoby pozostające bez zatrudnienia powyżej 30 roku życia.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2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DA0029"/>
                </a:solidFill>
              </a:rPr>
              <a:t>Dolnośląskie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925" y="1196752"/>
            <a:ext cx="6335668" cy="2736304"/>
          </a:xfrm>
        </p:spPr>
        <p:txBody>
          <a:bodyPr rIns="72000">
            <a:noAutofit/>
          </a:bodyPr>
          <a:lstStyle/>
          <a:p>
            <a:pPr marL="361950" indent="-361950" defTabSz="917575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Działanie 8.3 – </a:t>
            </a:r>
            <a:r>
              <a:rPr lang="pl-PL" sz="2400" i="1" dirty="0" smtClean="0"/>
              <a:t>Samozatrudnienie</a:t>
            </a:r>
            <a:r>
              <a:rPr lang="pl-PL" sz="2400" i="1" dirty="0"/>
              <a:t>, przedsiębiorczość oraz tworzenie nowych miejsc pracy</a:t>
            </a:r>
            <a:endParaRPr lang="pl-PL" sz="2400" i="1" dirty="0" smtClean="0"/>
          </a:p>
          <a:p>
            <a:pPr marL="361950" indent="-361950" defTabSz="917575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Całkowita </a:t>
            </a:r>
            <a:r>
              <a:rPr lang="pl-PL" sz="2400" dirty="0"/>
              <a:t>alokacja – </a:t>
            </a:r>
            <a:r>
              <a:rPr lang="pl-PL" sz="2400" dirty="0" smtClean="0"/>
              <a:t>55 </a:t>
            </a:r>
            <a:r>
              <a:rPr lang="pl-PL" sz="2400" dirty="0"/>
              <a:t>731 176,47   </a:t>
            </a:r>
            <a:r>
              <a:rPr lang="pl-PL" sz="2400" dirty="0" smtClean="0"/>
              <a:t>zł</a:t>
            </a:r>
            <a:endParaRPr lang="pl-PL" sz="2400" dirty="0"/>
          </a:p>
          <a:p>
            <a:pPr marL="361950" indent="-361950" defTabSz="917575">
              <a:spcBef>
                <a:spcPts val="600"/>
              </a:spcBef>
              <a:spcAft>
                <a:spcPts val="600"/>
              </a:spcAft>
            </a:pPr>
            <a:r>
              <a:rPr lang="pl-PL" sz="2400" dirty="0" smtClean="0"/>
              <a:t>Wkład krajowy zapewniony z budżetu państwa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61924" y="3485651"/>
            <a:ext cx="8662789" cy="2757678"/>
          </a:xfrm>
          <a:prstGeom prst="rect">
            <a:avLst/>
          </a:prstGeom>
        </p:spPr>
        <p:txBody>
          <a:bodyPr vert="horz" lIns="91440" tIns="45720" rIns="72000" bIns="45720" rtlCol="0">
            <a:normAutofit/>
          </a:bodyPr>
          <a:lstStyle>
            <a:lvl1pPr marL="361950" indent="-361950" defTabSz="917575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3200">
                <a:solidFill>
                  <a:srgbClr val="000000"/>
                </a:solidFill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buClr>
                <a:srgbClr val="C20021"/>
              </a:buClr>
            </a:pPr>
            <a:r>
              <a:rPr lang="pl-PL" sz="2400" dirty="0"/>
              <a:t>Wskaźniki:	</a:t>
            </a:r>
          </a:p>
          <a:p>
            <a:pPr lvl="1">
              <a:buClr>
                <a:srgbClr val="C20021"/>
              </a:buClr>
            </a:pPr>
            <a:r>
              <a:rPr lang="pl-PL" sz="2000" dirty="0"/>
              <a:t>utworzone miejsca pracy – </a:t>
            </a:r>
            <a:r>
              <a:rPr lang="pl-PL" sz="2000" dirty="0" smtClean="0"/>
              <a:t>1 035</a:t>
            </a:r>
          </a:p>
          <a:p>
            <a:pPr lvl="1">
              <a:buClr>
                <a:srgbClr val="C20021"/>
              </a:buClr>
            </a:pPr>
            <a:r>
              <a:rPr lang="pl-PL" sz="2000" dirty="0"/>
              <a:t>rozpoczęte działalności </a:t>
            </a:r>
            <a:r>
              <a:rPr lang="pl-PL" sz="2000" dirty="0" smtClean="0"/>
              <a:t>– 1 035 </a:t>
            </a:r>
            <a:endParaRPr lang="pl-PL" sz="2000" dirty="0"/>
          </a:p>
          <a:p>
            <a:pPr>
              <a:buClr>
                <a:srgbClr val="AA0023"/>
              </a:buClr>
            </a:pPr>
            <a:r>
              <a:rPr lang="pl-PL" sz="2400" dirty="0" smtClean="0"/>
              <a:t>Instytucja </a:t>
            </a:r>
            <a:r>
              <a:rPr lang="pl-PL" sz="2400" dirty="0"/>
              <a:t>współpracująca – Dolnośląska Instytucja </a:t>
            </a:r>
            <a:r>
              <a:rPr lang="pl-PL" sz="2400" dirty="0" smtClean="0"/>
              <a:t>Pośrednicząca</a:t>
            </a:r>
          </a:p>
          <a:p>
            <a:pPr>
              <a:buClr>
                <a:srgbClr val="AA0023"/>
              </a:buClr>
            </a:pPr>
            <a:r>
              <a:rPr lang="pl-PL" sz="2400" dirty="0" smtClean="0"/>
              <a:t>Przetarg planowany do ogłoszenia w IV kwartale br.</a:t>
            </a:r>
            <a:endParaRPr lang="pl-PL" sz="2400" dirty="0"/>
          </a:p>
        </p:txBody>
      </p:sp>
      <p:grpSp>
        <p:nvGrpSpPr>
          <p:cNvPr id="8" name="Grupa 7"/>
          <p:cNvGrpSpPr/>
          <p:nvPr/>
        </p:nvGrpSpPr>
        <p:grpSpPr>
          <a:xfrm>
            <a:off x="6444208" y="1375901"/>
            <a:ext cx="2527687" cy="2341131"/>
            <a:chOff x="151624" y="934814"/>
            <a:chExt cx="2453711" cy="2312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36155" y="1092516"/>
              <a:ext cx="576262" cy="842963"/>
            </a:xfrm>
            <a:custGeom>
              <a:avLst/>
              <a:gdLst>
                <a:gd name="T0" fmla="*/ 880 w 1904"/>
                <a:gd name="T1" fmla="*/ 40 h 2808"/>
                <a:gd name="T2" fmla="*/ 780 w 1904"/>
                <a:gd name="T3" fmla="*/ 156 h 2808"/>
                <a:gd name="T4" fmla="*/ 664 w 1904"/>
                <a:gd name="T5" fmla="*/ 256 h 2808"/>
                <a:gd name="T6" fmla="*/ 712 w 1904"/>
                <a:gd name="T7" fmla="*/ 326 h 2808"/>
                <a:gd name="T8" fmla="*/ 772 w 1904"/>
                <a:gd name="T9" fmla="*/ 380 h 2808"/>
                <a:gd name="T10" fmla="*/ 793 w 1904"/>
                <a:gd name="T11" fmla="*/ 469 h 2808"/>
                <a:gd name="T12" fmla="*/ 890 w 1904"/>
                <a:gd name="T13" fmla="*/ 624 h 2808"/>
                <a:gd name="T14" fmla="*/ 844 w 1904"/>
                <a:gd name="T15" fmla="*/ 824 h 2808"/>
                <a:gd name="T16" fmla="*/ 724 w 1904"/>
                <a:gd name="T17" fmla="*/ 900 h 2808"/>
                <a:gd name="T18" fmla="*/ 660 w 1904"/>
                <a:gd name="T19" fmla="*/ 1004 h 2808"/>
                <a:gd name="T20" fmla="*/ 428 w 1904"/>
                <a:gd name="T21" fmla="*/ 1168 h 2808"/>
                <a:gd name="T22" fmla="*/ 312 w 1904"/>
                <a:gd name="T23" fmla="*/ 1252 h 2808"/>
                <a:gd name="T24" fmla="*/ 216 w 1904"/>
                <a:gd name="T25" fmla="*/ 1305 h 2808"/>
                <a:gd name="T26" fmla="*/ 0 w 1904"/>
                <a:gd name="T27" fmla="*/ 1304 h 2808"/>
                <a:gd name="T28" fmla="*/ 60 w 1904"/>
                <a:gd name="T29" fmla="*/ 1424 h 2808"/>
                <a:gd name="T30" fmla="*/ 68 w 1904"/>
                <a:gd name="T31" fmla="*/ 1464 h 2808"/>
                <a:gd name="T32" fmla="*/ 16 w 1904"/>
                <a:gd name="T33" fmla="*/ 1500 h 2808"/>
                <a:gd name="T34" fmla="*/ 44 w 1904"/>
                <a:gd name="T35" fmla="*/ 1536 h 2808"/>
                <a:gd name="T36" fmla="*/ 59 w 1904"/>
                <a:gd name="T37" fmla="*/ 1628 h 2808"/>
                <a:gd name="T38" fmla="*/ 124 w 1904"/>
                <a:gd name="T39" fmla="*/ 1766 h 2808"/>
                <a:gd name="T40" fmla="*/ 240 w 1904"/>
                <a:gd name="T41" fmla="*/ 1826 h 2808"/>
                <a:gd name="T42" fmla="*/ 288 w 1904"/>
                <a:gd name="T43" fmla="*/ 1848 h 2808"/>
                <a:gd name="T44" fmla="*/ 252 w 1904"/>
                <a:gd name="T45" fmla="*/ 1856 h 2808"/>
                <a:gd name="T46" fmla="*/ 320 w 1904"/>
                <a:gd name="T47" fmla="*/ 1968 h 2808"/>
                <a:gd name="T48" fmla="*/ 344 w 1904"/>
                <a:gd name="T49" fmla="*/ 2008 h 2808"/>
                <a:gd name="T50" fmla="*/ 320 w 1904"/>
                <a:gd name="T51" fmla="*/ 2028 h 2808"/>
                <a:gd name="T52" fmla="*/ 356 w 1904"/>
                <a:gd name="T53" fmla="*/ 2080 h 2808"/>
                <a:gd name="T54" fmla="*/ 472 w 1904"/>
                <a:gd name="T55" fmla="*/ 2090 h 2808"/>
                <a:gd name="T56" fmla="*/ 576 w 1904"/>
                <a:gd name="T57" fmla="*/ 2084 h 2808"/>
                <a:gd name="T58" fmla="*/ 560 w 1904"/>
                <a:gd name="T59" fmla="*/ 2096 h 2808"/>
                <a:gd name="T60" fmla="*/ 564 w 1904"/>
                <a:gd name="T61" fmla="*/ 2124 h 2808"/>
                <a:gd name="T62" fmla="*/ 536 w 1904"/>
                <a:gd name="T63" fmla="*/ 2120 h 2808"/>
                <a:gd name="T64" fmla="*/ 604 w 1904"/>
                <a:gd name="T65" fmla="*/ 2220 h 2808"/>
                <a:gd name="T66" fmla="*/ 644 w 1904"/>
                <a:gd name="T67" fmla="*/ 2196 h 2808"/>
                <a:gd name="T68" fmla="*/ 695 w 1904"/>
                <a:gd name="T69" fmla="*/ 2194 h 2808"/>
                <a:gd name="T70" fmla="*/ 685 w 1904"/>
                <a:gd name="T71" fmla="*/ 2392 h 2808"/>
                <a:gd name="T72" fmla="*/ 782 w 1904"/>
                <a:gd name="T73" fmla="*/ 2528 h 2808"/>
                <a:gd name="T74" fmla="*/ 818 w 1904"/>
                <a:gd name="T75" fmla="*/ 2609 h 2808"/>
                <a:gd name="T76" fmla="*/ 912 w 1904"/>
                <a:gd name="T77" fmla="*/ 2703 h 2808"/>
                <a:gd name="T78" fmla="*/ 1032 w 1904"/>
                <a:gd name="T79" fmla="*/ 2724 h 2808"/>
                <a:gd name="T80" fmla="*/ 1228 w 1904"/>
                <a:gd name="T81" fmla="*/ 2804 h 2808"/>
                <a:gd name="T82" fmla="*/ 1577 w 1904"/>
                <a:gd name="T83" fmla="*/ 2432 h 2808"/>
                <a:gd name="T84" fmla="*/ 1836 w 1904"/>
                <a:gd name="T85" fmla="*/ 2292 h 2808"/>
                <a:gd name="T86" fmla="*/ 1898 w 1904"/>
                <a:gd name="T87" fmla="*/ 2088 h 2808"/>
                <a:gd name="T88" fmla="*/ 1877 w 1904"/>
                <a:gd name="T89" fmla="*/ 1924 h 2808"/>
                <a:gd name="T90" fmla="*/ 1830 w 1904"/>
                <a:gd name="T91" fmla="*/ 1708 h 2808"/>
                <a:gd name="T92" fmla="*/ 1803 w 1904"/>
                <a:gd name="T93" fmla="*/ 1551 h 2808"/>
                <a:gd name="T94" fmla="*/ 1644 w 1904"/>
                <a:gd name="T95" fmla="*/ 1224 h 2808"/>
                <a:gd name="T96" fmla="*/ 1520 w 1904"/>
                <a:gd name="T97" fmla="*/ 848 h 2808"/>
                <a:gd name="T98" fmla="*/ 1502 w 1904"/>
                <a:gd name="T99" fmla="*/ 696 h 2808"/>
                <a:gd name="T100" fmla="*/ 1458 w 1904"/>
                <a:gd name="T101" fmla="*/ 584 h 2808"/>
                <a:gd name="T102" fmla="*/ 1457 w 1904"/>
                <a:gd name="T103" fmla="*/ 448 h 2808"/>
                <a:gd name="T104" fmla="*/ 1376 w 1904"/>
                <a:gd name="T105" fmla="*/ 278 h 2808"/>
                <a:gd name="T106" fmla="*/ 1228 w 1904"/>
                <a:gd name="T107" fmla="*/ 176 h 2808"/>
                <a:gd name="T108" fmla="*/ 1097 w 1904"/>
                <a:gd name="T109" fmla="*/ 121 h 2808"/>
                <a:gd name="T110" fmla="*/ 1037 w 1904"/>
                <a:gd name="T111" fmla="*/ 65 h 2808"/>
                <a:gd name="T112" fmla="*/ 980 w 1904"/>
                <a:gd name="T113" fmla="*/ 25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04" h="2808">
                  <a:moveTo>
                    <a:pt x="880" y="36"/>
                  </a:moveTo>
                  <a:cubicBezTo>
                    <a:pt x="880" y="40"/>
                    <a:pt x="880" y="40"/>
                    <a:pt x="880" y="40"/>
                  </a:cubicBezTo>
                  <a:cubicBezTo>
                    <a:pt x="896" y="58"/>
                    <a:pt x="907" y="73"/>
                    <a:pt x="888" y="92"/>
                  </a:cubicBezTo>
                  <a:cubicBezTo>
                    <a:pt x="905" y="152"/>
                    <a:pt x="822" y="166"/>
                    <a:pt x="780" y="156"/>
                  </a:cubicBezTo>
                  <a:cubicBezTo>
                    <a:pt x="693" y="209"/>
                    <a:pt x="693" y="209"/>
                    <a:pt x="693" y="209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64" y="264"/>
                    <a:pt x="664" y="264"/>
                    <a:pt x="664" y="264"/>
                  </a:cubicBezTo>
                  <a:cubicBezTo>
                    <a:pt x="687" y="280"/>
                    <a:pt x="693" y="306"/>
                    <a:pt x="712" y="326"/>
                  </a:cubicBezTo>
                  <a:cubicBezTo>
                    <a:pt x="720" y="334"/>
                    <a:pt x="733" y="327"/>
                    <a:pt x="744" y="332"/>
                  </a:cubicBezTo>
                  <a:cubicBezTo>
                    <a:pt x="759" y="339"/>
                    <a:pt x="769" y="364"/>
                    <a:pt x="772" y="380"/>
                  </a:cubicBezTo>
                  <a:cubicBezTo>
                    <a:pt x="776" y="401"/>
                    <a:pt x="751" y="419"/>
                    <a:pt x="760" y="440"/>
                  </a:cubicBezTo>
                  <a:cubicBezTo>
                    <a:pt x="767" y="453"/>
                    <a:pt x="784" y="458"/>
                    <a:pt x="793" y="469"/>
                  </a:cubicBezTo>
                  <a:cubicBezTo>
                    <a:pt x="813" y="493"/>
                    <a:pt x="820" y="527"/>
                    <a:pt x="838" y="552"/>
                  </a:cubicBezTo>
                  <a:cubicBezTo>
                    <a:pt x="853" y="574"/>
                    <a:pt x="884" y="598"/>
                    <a:pt x="890" y="624"/>
                  </a:cubicBezTo>
                  <a:cubicBezTo>
                    <a:pt x="906" y="684"/>
                    <a:pt x="865" y="708"/>
                    <a:pt x="847" y="756"/>
                  </a:cubicBezTo>
                  <a:cubicBezTo>
                    <a:pt x="839" y="776"/>
                    <a:pt x="848" y="803"/>
                    <a:pt x="844" y="824"/>
                  </a:cubicBezTo>
                  <a:cubicBezTo>
                    <a:pt x="808" y="814"/>
                    <a:pt x="750" y="872"/>
                    <a:pt x="756" y="908"/>
                  </a:cubicBezTo>
                  <a:cubicBezTo>
                    <a:pt x="724" y="900"/>
                    <a:pt x="724" y="900"/>
                    <a:pt x="724" y="900"/>
                  </a:cubicBezTo>
                  <a:cubicBezTo>
                    <a:pt x="714" y="932"/>
                    <a:pt x="699" y="936"/>
                    <a:pt x="668" y="936"/>
                  </a:cubicBezTo>
                  <a:cubicBezTo>
                    <a:pt x="660" y="1004"/>
                    <a:pt x="660" y="1004"/>
                    <a:pt x="660" y="1004"/>
                  </a:cubicBezTo>
                  <a:cubicBezTo>
                    <a:pt x="608" y="972"/>
                    <a:pt x="592" y="1019"/>
                    <a:pt x="553" y="1049"/>
                  </a:cubicBezTo>
                  <a:cubicBezTo>
                    <a:pt x="507" y="1085"/>
                    <a:pt x="475" y="1134"/>
                    <a:pt x="428" y="1168"/>
                  </a:cubicBezTo>
                  <a:cubicBezTo>
                    <a:pt x="405" y="1185"/>
                    <a:pt x="368" y="1187"/>
                    <a:pt x="350" y="1203"/>
                  </a:cubicBezTo>
                  <a:cubicBezTo>
                    <a:pt x="333" y="1218"/>
                    <a:pt x="334" y="1240"/>
                    <a:pt x="312" y="1252"/>
                  </a:cubicBezTo>
                  <a:cubicBezTo>
                    <a:pt x="306" y="1228"/>
                    <a:pt x="280" y="1224"/>
                    <a:pt x="260" y="1237"/>
                  </a:cubicBezTo>
                  <a:cubicBezTo>
                    <a:pt x="235" y="1252"/>
                    <a:pt x="245" y="1296"/>
                    <a:pt x="216" y="1305"/>
                  </a:cubicBezTo>
                  <a:cubicBezTo>
                    <a:pt x="192" y="1313"/>
                    <a:pt x="167" y="1287"/>
                    <a:pt x="144" y="1284"/>
                  </a:cubicBezTo>
                  <a:cubicBezTo>
                    <a:pt x="89" y="1279"/>
                    <a:pt x="53" y="1294"/>
                    <a:pt x="0" y="1304"/>
                  </a:cubicBezTo>
                  <a:cubicBezTo>
                    <a:pt x="3" y="1325"/>
                    <a:pt x="8" y="1335"/>
                    <a:pt x="28" y="1344"/>
                  </a:cubicBezTo>
                  <a:cubicBezTo>
                    <a:pt x="14" y="1372"/>
                    <a:pt x="34" y="1408"/>
                    <a:pt x="60" y="1424"/>
                  </a:cubicBezTo>
                  <a:cubicBezTo>
                    <a:pt x="49" y="1440"/>
                    <a:pt x="43" y="1452"/>
                    <a:pt x="48" y="1472"/>
                  </a:cubicBezTo>
                  <a:cubicBezTo>
                    <a:pt x="68" y="1464"/>
                    <a:pt x="68" y="1464"/>
                    <a:pt x="68" y="1464"/>
                  </a:cubicBezTo>
                  <a:cubicBezTo>
                    <a:pt x="96" y="1500"/>
                    <a:pt x="96" y="1500"/>
                    <a:pt x="96" y="1500"/>
                  </a:cubicBezTo>
                  <a:cubicBezTo>
                    <a:pt x="16" y="1500"/>
                    <a:pt x="16" y="1500"/>
                    <a:pt x="16" y="1500"/>
                  </a:cubicBezTo>
                  <a:cubicBezTo>
                    <a:pt x="16" y="1524"/>
                    <a:pt x="16" y="1524"/>
                    <a:pt x="16" y="1524"/>
                  </a:cubicBezTo>
                  <a:cubicBezTo>
                    <a:pt x="44" y="1536"/>
                    <a:pt x="44" y="1536"/>
                    <a:pt x="44" y="1536"/>
                  </a:cubicBezTo>
                  <a:cubicBezTo>
                    <a:pt x="24" y="1568"/>
                    <a:pt x="24" y="1568"/>
                    <a:pt x="24" y="1568"/>
                  </a:cubicBezTo>
                  <a:cubicBezTo>
                    <a:pt x="30" y="1591"/>
                    <a:pt x="51" y="1606"/>
                    <a:pt x="59" y="1628"/>
                  </a:cubicBezTo>
                  <a:cubicBezTo>
                    <a:pt x="66" y="1646"/>
                    <a:pt x="78" y="1670"/>
                    <a:pt x="82" y="1688"/>
                  </a:cubicBezTo>
                  <a:cubicBezTo>
                    <a:pt x="87" y="1717"/>
                    <a:pt x="79" y="1759"/>
                    <a:pt x="124" y="1766"/>
                  </a:cubicBezTo>
                  <a:cubicBezTo>
                    <a:pt x="141" y="1770"/>
                    <a:pt x="166" y="1760"/>
                    <a:pt x="184" y="1756"/>
                  </a:cubicBezTo>
                  <a:cubicBezTo>
                    <a:pt x="192" y="1775"/>
                    <a:pt x="215" y="1826"/>
                    <a:pt x="240" y="1826"/>
                  </a:cubicBezTo>
                  <a:cubicBezTo>
                    <a:pt x="252" y="1825"/>
                    <a:pt x="265" y="1810"/>
                    <a:pt x="276" y="1804"/>
                  </a:cubicBezTo>
                  <a:cubicBezTo>
                    <a:pt x="278" y="1822"/>
                    <a:pt x="267" y="1841"/>
                    <a:pt x="288" y="1848"/>
                  </a:cubicBezTo>
                  <a:cubicBezTo>
                    <a:pt x="284" y="1864"/>
                    <a:pt x="284" y="1864"/>
                    <a:pt x="284" y="1864"/>
                  </a:cubicBezTo>
                  <a:cubicBezTo>
                    <a:pt x="252" y="1856"/>
                    <a:pt x="252" y="1856"/>
                    <a:pt x="252" y="1856"/>
                  </a:cubicBezTo>
                  <a:cubicBezTo>
                    <a:pt x="247" y="1875"/>
                    <a:pt x="233" y="1892"/>
                    <a:pt x="249" y="1909"/>
                  </a:cubicBezTo>
                  <a:cubicBezTo>
                    <a:pt x="269" y="1932"/>
                    <a:pt x="341" y="1925"/>
                    <a:pt x="320" y="1968"/>
                  </a:cubicBezTo>
                  <a:cubicBezTo>
                    <a:pt x="320" y="1972"/>
                    <a:pt x="320" y="1972"/>
                    <a:pt x="320" y="1972"/>
                  </a:cubicBezTo>
                  <a:cubicBezTo>
                    <a:pt x="344" y="2008"/>
                    <a:pt x="344" y="2008"/>
                    <a:pt x="344" y="2008"/>
                  </a:cubicBezTo>
                  <a:cubicBezTo>
                    <a:pt x="320" y="2024"/>
                    <a:pt x="320" y="2024"/>
                    <a:pt x="320" y="2024"/>
                  </a:cubicBezTo>
                  <a:cubicBezTo>
                    <a:pt x="320" y="2028"/>
                    <a:pt x="320" y="2028"/>
                    <a:pt x="320" y="2028"/>
                  </a:cubicBezTo>
                  <a:cubicBezTo>
                    <a:pt x="336" y="2080"/>
                    <a:pt x="336" y="2080"/>
                    <a:pt x="336" y="2080"/>
                  </a:cubicBezTo>
                  <a:cubicBezTo>
                    <a:pt x="356" y="2080"/>
                    <a:pt x="356" y="2080"/>
                    <a:pt x="356" y="2080"/>
                  </a:cubicBezTo>
                  <a:cubicBezTo>
                    <a:pt x="348" y="2113"/>
                    <a:pt x="380" y="2107"/>
                    <a:pt x="400" y="2096"/>
                  </a:cubicBezTo>
                  <a:cubicBezTo>
                    <a:pt x="413" y="2116"/>
                    <a:pt x="457" y="2107"/>
                    <a:pt x="472" y="2090"/>
                  </a:cubicBezTo>
                  <a:cubicBezTo>
                    <a:pt x="478" y="2082"/>
                    <a:pt x="476" y="2070"/>
                    <a:pt x="485" y="2064"/>
                  </a:cubicBezTo>
                  <a:cubicBezTo>
                    <a:pt x="513" y="2046"/>
                    <a:pt x="556" y="2066"/>
                    <a:pt x="576" y="2084"/>
                  </a:cubicBezTo>
                  <a:cubicBezTo>
                    <a:pt x="560" y="2092"/>
                    <a:pt x="560" y="2092"/>
                    <a:pt x="560" y="2092"/>
                  </a:cubicBezTo>
                  <a:cubicBezTo>
                    <a:pt x="560" y="2096"/>
                    <a:pt x="560" y="2096"/>
                    <a:pt x="560" y="2096"/>
                  </a:cubicBezTo>
                  <a:cubicBezTo>
                    <a:pt x="588" y="2108"/>
                    <a:pt x="588" y="2108"/>
                    <a:pt x="588" y="2108"/>
                  </a:cubicBezTo>
                  <a:cubicBezTo>
                    <a:pt x="564" y="2124"/>
                    <a:pt x="564" y="2124"/>
                    <a:pt x="564" y="2124"/>
                  </a:cubicBezTo>
                  <a:cubicBezTo>
                    <a:pt x="560" y="2124"/>
                    <a:pt x="560" y="2124"/>
                    <a:pt x="560" y="2124"/>
                  </a:cubicBezTo>
                  <a:cubicBezTo>
                    <a:pt x="536" y="2120"/>
                    <a:pt x="536" y="2120"/>
                    <a:pt x="536" y="2120"/>
                  </a:cubicBezTo>
                  <a:cubicBezTo>
                    <a:pt x="568" y="2190"/>
                    <a:pt x="568" y="2190"/>
                    <a:pt x="568" y="2190"/>
                  </a:cubicBezTo>
                  <a:cubicBezTo>
                    <a:pt x="604" y="2220"/>
                    <a:pt x="604" y="2220"/>
                    <a:pt x="604" y="2220"/>
                  </a:cubicBezTo>
                  <a:cubicBezTo>
                    <a:pt x="608" y="2220"/>
                    <a:pt x="608" y="2220"/>
                    <a:pt x="608" y="2220"/>
                  </a:cubicBezTo>
                  <a:cubicBezTo>
                    <a:pt x="618" y="2205"/>
                    <a:pt x="625" y="2197"/>
                    <a:pt x="644" y="2196"/>
                  </a:cubicBezTo>
                  <a:cubicBezTo>
                    <a:pt x="644" y="2172"/>
                    <a:pt x="644" y="2172"/>
                    <a:pt x="644" y="2172"/>
                  </a:cubicBezTo>
                  <a:cubicBezTo>
                    <a:pt x="695" y="2194"/>
                    <a:pt x="695" y="2194"/>
                    <a:pt x="695" y="2194"/>
                  </a:cubicBezTo>
                  <a:cubicBezTo>
                    <a:pt x="692" y="2244"/>
                    <a:pt x="692" y="2244"/>
                    <a:pt x="692" y="2244"/>
                  </a:cubicBezTo>
                  <a:cubicBezTo>
                    <a:pt x="685" y="2392"/>
                    <a:pt x="685" y="2392"/>
                    <a:pt x="685" y="2392"/>
                  </a:cubicBezTo>
                  <a:cubicBezTo>
                    <a:pt x="708" y="2444"/>
                    <a:pt x="708" y="2444"/>
                    <a:pt x="708" y="2444"/>
                  </a:cubicBezTo>
                  <a:cubicBezTo>
                    <a:pt x="733" y="2450"/>
                    <a:pt x="776" y="2502"/>
                    <a:pt x="782" y="2528"/>
                  </a:cubicBezTo>
                  <a:cubicBezTo>
                    <a:pt x="787" y="2546"/>
                    <a:pt x="780" y="2566"/>
                    <a:pt x="788" y="2584"/>
                  </a:cubicBezTo>
                  <a:cubicBezTo>
                    <a:pt x="795" y="2598"/>
                    <a:pt x="812" y="2597"/>
                    <a:pt x="818" y="2609"/>
                  </a:cubicBezTo>
                  <a:cubicBezTo>
                    <a:pt x="826" y="2624"/>
                    <a:pt x="816" y="2640"/>
                    <a:pt x="829" y="2654"/>
                  </a:cubicBezTo>
                  <a:cubicBezTo>
                    <a:pt x="848" y="2674"/>
                    <a:pt x="883" y="2700"/>
                    <a:pt x="912" y="2703"/>
                  </a:cubicBezTo>
                  <a:cubicBezTo>
                    <a:pt x="931" y="2705"/>
                    <a:pt x="948" y="2699"/>
                    <a:pt x="968" y="2703"/>
                  </a:cubicBezTo>
                  <a:cubicBezTo>
                    <a:pt x="991" y="2707"/>
                    <a:pt x="1007" y="2723"/>
                    <a:pt x="1032" y="2724"/>
                  </a:cubicBezTo>
                  <a:cubicBezTo>
                    <a:pt x="1058" y="2725"/>
                    <a:pt x="1087" y="2711"/>
                    <a:pt x="1112" y="2714"/>
                  </a:cubicBezTo>
                  <a:cubicBezTo>
                    <a:pt x="1163" y="2721"/>
                    <a:pt x="1213" y="2758"/>
                    <a:pt x="1228" y="2804"/>
                  </a:cubicBezTo>
                  <a:cubicBezTo>
                    <a:pt x="1270" y="2794"/>
                    <a:pt x="1295" y="2797"/>
                    <a:pt x="1336" y="2808"/>
                  </a:cubicBezTo>
                  <a:cubicBezTo>
                    <a:pt x="1409" y="2682"/>
                    <a:pt x="1458" y="2524"/>
                    <a:pt x="1577" y="2432"/>
                  </a:cubicBezTo>
                  <a:cubicBezTo>
                    <a:pt x="1631" y="2391"/>
                    <a:pt x="1699" y="2387"/>
                    <a:pt x="1756" y="2358"/>
                  </a:cubicBezTo>
                  <a:cubicBezTo>
                    <a:pt x="1785" y="2343"/>
                    <a:pt x="1811" y="2314"/>
                    <a:pt x="1836" y="2292"/>
                  </a:cubicBezTo>
                  <a:cubicBezTo>
                    <a:pt x="1863" y="2268"/>
                    <a:pt x="1901" y="2227"/>
                    <a:pt x="1901" y="2188"/>
                  </a:cubicBezTo>
                  <a:cubicBezTo>
                    <a:pt x="1902" y="2157"/>
                    <a:pt x="1904" y="2118"/>
                    <a:pt x="1898" y="2088"/>
                  </a:cubicBezTo>
                  <a:cubicBezTo>
                    <a:pt x="1892" y="2062"/>
                    <a:pt x="1877" y="2040"/>
                    <a:pt x="1876" y="2012"/>
                  </a:cubicBezTo>
                  <a:cubicBezTo>
                    <a:pt x="1875" y="1984"/>
                    <a:pt x="1873" y="1952"/>
                    <a:pt x="1877" y="1924"/>
                  </a:cubicBezTo>
                  <a:cubicBezTo>
                    <a:pt x="1879" y="1910"/>
                    <a:pt x="1891" y="1895"/>
                    <a:pt x="1889" y="1880"/>
                  </a:cubicBezTo>
                  <a:cubicBezTo>
                    <a:pt x="1881" y="1820"/>
                    <a:pt x="1843" y="1766"/>
                    <a:pt x="1830" y="1708"/>
                  </a:cubicBezTo>
                  <a:cubicBezTo>
                    <a:pt x="1822" y="1668"/>
                    <a:pt x="1858" y="1641"/>
                    <a:pt x="1842" y="1596"/>
                  </a:cubicBezTo>
                  <a:cubicBezTo>
                    <a:pt x="1834" y="1576"/>
                    <a:pt x="1815" y="1567"/>
                    <a:pt x="1803" y="1551"/>
                  </a:cubicBezTo>
                  <a:cubicBezTo>
                    <a:pt x="1787" y="1530"/>
                    <a:pt x="1774" y="1500"/>
                    <a:pt x="1761" y="1476"/>
                  </a:cubicBezTo>
                  <a:cubicBezTo>
                    <a:pt x="1716" y="1395"/>
                    <a:pt x="1682" y="1309"/>
                    <a:pt x="1644" y="1224"/>
                  </a:cubicBezTo>
                  <a:cubicBezTo>
                    <a:pt x="1624" y="1178"/>
                    <a:pt x="1597" y="1133"/>
                    <a:pt x="1583" y="1084"/>
                  </a:cubicBezTo>
                  <a:cubicBezTo>
                    <a:pt x="1559" y="1006"/>
                    <a:pt x="1541" y="926"/>
                    <a:pt x="1520" y="848"/>
                  </a:cubicBezTo>
                  <a:cubicBezTo>
                    <a:pt x="1514" y="827"/>
                    <a:pt x="1501" y="809"/>
                    <a:pt x="1497" y="788"/>
                  </a:cubicBezTo>
                  <a:cubicBezTo>
                    <a:pt x="1491" y="758"/>
                    <a:pt x="1510" y="726"/>
                    <a:pt x="1502" y="696"/>
                  </a:cubicBezTo>
                  <a:cubicBezTo>
                    <a:pt x="1498" y="679"/>
                    <a:pt x="1482" y="668"/>
                    <a:pt x="1476" y="652"/>
                  </a:cubicBezTo>
                  <a:cubicBezTo>
                    <a:pt x="1467" y="630"/>
                    <a:pt x="1470" y="606"/>
                    <a:pt x="1458" y="584"/>
                  </a:cubicBezTo>
                  <a:cubicBezTo>
                    <a:pt x="1449" y="567"/>
                    <a:pt x="1430" y="555"/>
                    <a:pt x="1426" y="536"/>
                  </a:cubicBezTo>
                  <a:cubicBezTo>
                    <a:pt x="1419" y="503"/>
                    <a:pt x="1453" y="478"/>
                    <a:pt x="1457" y="448"/>
                  </a:cubicBezTo>
                  <a:cubicBezTo>
                    <a:pt x="1461" y="419"/>
                    <a:pt x="1439" y="374"/>
                    <a:pt x="1428" y="348"/>
                  </a:cubicBezTo>
                  <a:cubicBezTo>
                    <a:pt x="1415" y="316"/>
                    <a:pt x="1394" y="304"/>
                    <a:pt x="1376" y="278"/>
                  </a:cubicBezTo>
                  <a:cubicBezTo>
                    <a:pt x="1355" y="249"/>
                    <a:pt x="1348" y="216"/>
                    <a:pt x="1312" y="197"/>
                  </a:cubicBezTo>
                  <a:cubicBezTo>
                    <a:pt x="1286" y="183"/>
                    <a:pt x="1253" y="190"/>
                    <a:pt x="1228" y="176"/>
                  </a:cubicBezTo>
                  <a:cubicBezTo>
                    <a:pt x="1202" y="162"/>
                    <a:pt x="1178" y="138"/>
                    <a:pt x="1151" y="125"/>
                  </a:cubicBezTo>
                  <a:cubicBezTo>
                    <a:pt x="1133" y="117"/>
                    <a:pt x="1114" y="134"/>
                    <a:pt x="1097" y="121"/>
                  </a:cubicBezTo>
                  <a:cubicBezTo>
                    <a:pt x="1082" y="110"/>
                    <a:pt x="1088" y="91"/>
                    <a:pt x="1077" y="79"/>
                  </a:cubicBezTo>
                  <a:cubicBezTo>
                    <a:pt x="1066" y="69"/>
                    <a:pt x="1048" y="74"/>
                    <a:pt x="1037" y="65"/>
                  </a:cubicBezTo>
                  <a:cubicBezTo>
                    <a:pt x="1028" y="57"/>
                    <a:pt x="1030" y="44"/>
                    <a:pt x="1021" y="36"/>
                  </a:cubicBezTo>
                  <a:cubicBezTo>
                    <a:pt x="1011" y="27"/>
                    <a:pt x="993" y="28"/>
                    <a:pt x="980" y="25"/>
                  </a:cubicBezTo>
                  <a:cubicBezTo>
                    <a:pt x="937" y="15"/>
                    <a:pt x="915" y="0"/>
                    <a:pt x="880" y="36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51624" y="1044621"/>
              <a:ext cx="692150" cy="739775"/>
            </a:xfrm>
            <a:custGeom>
              <a:avLst/>
              <a:gdLst>
                <a:gd name="T0" fmla="*/ 614 w 2287"/>
                <a:gd name="T1" fmla="*/ 634 h 2461"/>
                <a:gd name="T2" fmla="*/ 584 w 2287"/>
                <a:gd name="T3" fmla="*/ 763 h 2461"/>
                <a:gd name="T4" fmla="*/ 412 w 2287"/>
                <a:gd name="T5" fmla="*/ 971 h 2461"/>
                <a:gd name="T6" fmla="*/ 424 w 2287"/>
                <a:gd name="T7" fmla="*/ 1127 h 2461"/>
                <a:gd name="T8" fmla="*/ 370 w 2287"/>
                <a:gd name="T9" fmla="*/ 1097 h 2461"/>
                <a:gd name="T10" fmla="*/ 208 w 2287"/>
                <a:gd name="T11" fmla="*/ 979 h 2461"/>
                <a:gd name="T12" fmla="*/ 195 w 2287"/>
                <a:gd name="T13" fmla="*/ 1179 h 2461"/>
                <a:gd name="T14" fmla="*/ 230 w 2287"/>
                <a:gd name="T15" fmla="*/ 1327 h 2461"/>
                <a:gd name="T16" fmla="*/ 270 w 2287"/>
                <a:gd name="T17" fmla="*/ 1615 h 2461"/>
                <a:gd name="T18" fmla="*/ 223 w 2287"/>
                <a:gd name="T19" fmla="*/ 1779 h 2461"/>
                <a:gd name="T20" fmla="*/ 96 w 2287"/>
                <a:gd name="T21" fmla="*/ 1957 h 2461"/>
                <a:gd name="T22" fmla="*/ 24 w 2287"/>
                <a:gd name="T23" fmla="*/ 2091 h 2461"/>
                <a:gd name="T24" fmla="*/ 74 w 2287"/>
                <a:gd name="T25" fmla="*/ 2203 h 2461"/>
                <a:gd name="T26" fmla="*/ 276 w 2287"/>
                <a:gd name="T27" fmla="*/ 2443 h 2461"/>
                <a:gd name="T28" fmla="*/ 368 w 2287"/>
                <a:gd name="T29" fmla="*/ 2423 h 2461"/>
                <a:gd name="T30" fmla="*/ 519 w 2287"/>
                <a:gd name="T31" fmla="*/ 2347 h 2461"/>
                <a:gd name="T32" fmla="*/ 575 w 2287"/>
                <a:gd name="T33" fmla="*/ 2243 h 2461"/>
                <a:gd name="T34" fmla="*/ 624 w 2287"/>
                <a:gd name="T35" fmla="*/ 2167 h 2461"/>
                <a:gd name="T36" fmla="*/ 616 w 2287"/>
                <a:gd name="T37" fmla="*/ 2123 h 2461"/>
                <a:gd name="T38" fmla="*/ 724 w 2287"/>
                <a:gd name="T39" fmla="*/ 2159 h 2461"/>
                <a:gd name="T40" fmla="*/ 936 w 2287"/>
                <a:gd name="T41" fmla="*/ 2107 h 2461"/>
                <a:gd name="T42" fmla="*/ 972 w 2287"/>
                <a:gd name="T43" fmla="*/ 2051 h 2461"/>
                <a:gd name="T44" fmla="*/ 1240 w 2287"/>
                <a:gd name="T45" fmla="*/ 1995 h 2461"/>
                <a:gd name="T46" fmla="*/ 1296 w 2287"/>
                <a:gd name="T47" fmla="*/ 1999 h 2461"/>
                <a:gd name="T48" fmla="*/ 1284 w 2287"/>
                <a:gd name="T49" fmla="*/ 1987 h 2461"/>
                <a:gd name="T50" fmla="*/ 1312 w 2287"/>
                <a:gd name="T51" fmla="*/ 1915 h 2461"/>
                <a:gd name="T52" fmla="*/ 1484 w 2287"/>
                <a:gd name="T53" fmla="*/ 1860 h 2461"/>
                <a:gd name="T54" fmla="*/ 1576 w 2287"/>
                <a:gd name="T55" fmla="*/ 1984 h 2461"/>
                <a:gd name="T56" fmla="*/ 1744 w 2287"/>
                <a:gd name="T57" fmla="*/ 1951 h 2461"/>
                <a:gd name="T58" fmla="*/ 1772 w 2287"/>
                <a:gd name="T59" fmla="*/ 1863 h 2461"/>
                <a:gd name="T60" fmla="*/ 1780 w 2287"/>
                <a:gd name="T61" fmla="*/ 1819 h 2461"/>
                <a:gd name="T62" fmla="*/ 1863 w 2287"/>
                <a:gd name="T63" fmla="*/ 1761 h 2461"/>
                <a:gd name="T64" fmla="*/ 1912 w 2287"/>
                <a:gd name="T65" fmla="*/ 1720 h 2461"/>
                <a:gd name="T66" fmla="*/ 1972 w 2287"/>
                <a:gd name="T67" fmla="*/ 1723 h 2461"/>
                <a:gd name="T68" fmla="*/ 2056 w 2287"/>
                <a:gd name="T69" fmla="*/ 1631 h 2461"/>
                <a:gd name="T70" fmla="*/ 1880 w 2287"/>
                <a:gd name="T71" fmla="*/ 1417 h 2461"/>
                <a:gd name="T72" fmla="*/ 2024 w 2287"/>
                <a:gd name="T73" fmla="*/ 1407 h 2461"/>
                <a:gd name="T74" fmla="*/ 2104 w 2287"/>
                <a:gd name="T75" fmla="*/ 1271 h 2461"/>
                <a:gd name="T76" fmla="*/ 2172 w 2287"/>
                <a:gd name="T77" fmla="*/ 1223 h 2461"/>
                <a:gd name="T78" fmla="*/ 2184 w 2287"/>
                <a:gd name="T79" fmla="*/ 1239 h 2461"/>
                <a:gd name="T80" fmla="*/ 2208 w 2287"/>
                <a:gd name="T81" fmla="*/ 1123 h 2461"/>
                <a:gd name="T82" fmla="*/ 2248 w 2287"/>
                <a:gd name="T83" fmla="*/ 1011 h 2461"/>
                <a:gd name="T84" fmla="*/ 2193 w 2287"/>
                <a:gd name="T85" fmla="*/ 931 h 2461"/>
                <a:gd name="T86" fmla="*/ 2202 w 2287"/>
                <a:gd name="T87" fmla="*/ 794 h 2461"/>
                <a:gd name="T88" fmla="*/ 2148 w 2287"/>
                <a:gd name="T89" fmla="*/ 779 h 2461"/>
                <a:gd name="T90" fmla="*/ 2157 w 2287"/>
                <a:gd name="T91" fmla="*/ 659 h 2461"/>
                <a:gd name="T92" fmla="*/ 2084 w 2287"/>
                <a:gd name="T93" fmla="*/ 467 h 2461"/>
                <a:gd name="T94" fmla="*/ 2181 w 2287"/>
                <a:gd name="T95" fmla="*/ 374 h 2461"/>
                <a:gd name="T96" fmla="*/ 2172 w 2287"/>
                <a:gd name="T97" fmla="*/ 219 h 2461"/>
                <a:gd name="T98" fmla="*/ 2187 w 2287"/>
                <a:gd name="T99" fmla="*/ 175 h 2461"/>
                <a:gd name="T100" fmla="*/ 2147 w 2287"/>
                <a:gd name="T101" fmla="*/ 80 h 2461"/>
                <a:gd name="T102" fmla="*/ 1972 w 2287"/>
                <a:gd name="T103" fmla="*/ 25 h 2461"/>
                <a:gd name="T104" fmla="*/ 1636 w 2287"/>
                <a:gd name="T105" fmla="*/ 355 h 2461"/>
                <a:gd name="T106" fmla="*/ 1204 w 2287"/>
                <a:gd name="T107" fmla="*/ 453 h 2461"/>
                <a:gd name="T108" fmla="*/ 860 w 2287"/>
                <a:gd name="T109" fmla="*/ 544 h 2461"/>
                <a:gd name="T110" fmla="*/ 568 w 2287"/>
                <a:gd name="T111" fmla="*/ 635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7" h="2461">
                  <a:moveTo>
                    <a:pt x="568" y="635"/>
                  </a:moveTo>
                  <a:cubicBezTo>
                    <a:pt x="580" y="637"/>
                    <a:pt x="604" y="625"/>
                    <a:pt x="614" y="634"/>
                  </a:cubicBezTo>
                  <a:cubicBezTo>
                    <a:pt x="624" y="644"/>
                    <a:pt x="607" y="657"/>
                    <a:pt x="601" y="664"/>
                  </a:cubicBezTo>
                  <a:cubicBezTo>
                    <a:pt x="580" y="691"/>
                    <a:pt x="584" y="731"/>
                    <a:pt x="584" y="763"/>
                  </a:cubicBezTo>
                  <a:cubicBezTo>
                    <a:pt x="514" y="749"/>
                    <a:pt x="471" y="833"/>
                    <a:pt x="461" y="895"/>
                  </a:cubicBezTo>
                  <a:cubicBezTo>
                    <a:pt x="456" y="930"/>
                    <a:pt x="462" y="982"/>
                    <a:pt x="412" y="971"/>
                  </a:cubicBezTo>
                  <a:cubicBezTo>
                    <a:pt x="405" y="994"/>
                    <a:pt x="387" y="1053"/>
                    <a:pt x="408" y="1071"/>
                  </a:cubicBezTo>
                  <a:cubicBezTo>
                    <a:pt x="403" y="1087"/>
                    <a:pt x="404" y="1124"/>
                    <a:pt x="424" y="1127"/>
                  </a:cubicBezTo>
                  <a:cubicBezTo>
                    <a:pt x="415" y="1165"/>
                    <a:pt x="415" y="1165"/>
                    <a:pt x="415" y="1165"/>
                  </a:cubicBezTo>
                  <a:cubicBezTo>
                    <a:pt x="370" y="1097"/>
                    <a:pt x="370" y="1097"/>
                    <a:pt x="370" y="1097"/>
                  </a:cubicBezTo>
                  <a:cubicBezTo>
                    <a:pt x="269" y="1049"/>
                    <a:pt x="269" y="1049"/>
                    <a:pt x="269" y="1049"/>
                  </a:cubicBezTo>
                  <a:cubicBezTo>
                    <a:pt x="208" y="979"/>
                    <a:pt x="208" y="979"/>
                    <a:pt x="208" y="979"/>
                  </a:cubicBezTo>
                  <a:cubicBezTo>
                    <a:pt x="201" y="1007"/>
                    <a:pt x="203" y="1029"/>
                    <a:pt x="172" y="1039"/>
                  </a:cubicBezTo>
                  <a:cubicBezTo>
                    <a:pt x="182" y="1084"/>
                    <a:pt x="192" y="1133"/>
                    <a:pt x="195" y="1179"/>
                  </a:cubicBezTo>
                  <a:cubicBezTo>
                    <a:pt x="197" y="1202"/>
                    <a:pt x="190" y="1229"/>
                    <a:pt x="195" y="1251"/>
                  </a:cubicBezTo>
                  <a:cubicBezTo>
                    <a:pt x="202" y="1278"/>
                    <a:pt x="223" y="1299"/>
                    <a:pt x="230" y="1327"/>
                  </a:cubicBezTo>
                  <a:cubicBezTo>
                    <a:pt x="243" y="1387"/>
                    <a:pt x="242" y="1450"/>
                    <a:pt x="252" y="1511"/>
                  </a:cubicBezTo>
                  <a:cubicBezTo>
                    <a:pt x="258" y="1543"/>
                    <a:pt x="278" y="1582"/>
                    <a:pt x="270" y="1615"/>
                  </a:cubicBezTo>
                  <a:cubicBezTo>
                    <a:pt x="263" y="1643"/>
                    <a:pt x="231" y="1658"/>
                    <a:pt x="223" y="1687"/>
                  </a:cubicBezTo>
                  <a:cubicBezTo>
                    <a:pt x="214" y="1718"/>
                    <a:pt x="225" y="1749"/>
                    <a:pt x="223" y="1779"/>
                  </a:cubicBezTo>
                  <a:cubicBezTo>
                    <a:pt x="221" y="1818"/>
                    <a:pt x="196" y="1856"/>
                    <a:pt x="173" y="1887"/>
                  </a:cubicBezTo>
                  <a:cubicBezTo>
                    <a:pt x="152" y="1914"/>
                    <a:pt x="125" y="1939"/>
                    <a:pt x="96" y="1957"/>
                  </a:cubicBezTo>
                  <a:cubicBezTo>
                    <a:pt x="77" y="1969"/>
                    <a:pt x="52" y="1975"/>
                    <a:pt x="37" y="1992"/>
                  </a:cubicBezTo>
                  <a:cubicBezTo>
                    <a:pt x="16" y="2017"/>
                    <a:pt x="33" y="2061"/>
                    <a:pt x="24" y="2091"/>
                  </a:cubicBezTo>
                  <a:cubicBezTo>
                    <a:pt x="18" y="2108"/>
                    <a:pt x="0" y="2124"/>
                    <a:pt x="1" y="2143"/>
                  </a:cubicBezTo>
                  <a:cubicBezTo>
                    <a:pt x="1" y="2165"/>
                    <a:pt x="59" y="2184"/>
                    <a:pt x="74" y="2203"/>
                  </a:cubicBezTo>
                  <a:cubicBezTo>
                    <a:pt x="110" y="2249"/>
                    <a:pt x="153" y="2288"/>
                    <a:pt x="190" y="2335"/>
                  </a:cubicBezTo>
                  <a:cubicBezTo>
                    <a:pt x="222" y="2376"/>
                    <a:pt x="233" y="2410"/>
                    <a:pt x="276" y="2443"/>
                  </a:cubicBezTo>
                  <a:cubicBezTo>
                    <a:pt x="280" y="2443"/>
                    <a:pt x="280" y="2443"/>
                    <a:pt x="280" y="2443"/>
                  </a:cubicBezTo>
                  <a:cubicBezTo>
                    <a:pt x="311" y="2406"/>
                    <a:pt x="326" y="2413"/>
                    <a:pt x="368" y="2423"/>
                  </a:cubicBezTo>
                  <a:cubicBezTo>
                    <a:pt x="399" y="2370"/>
                    <a:pt x="427" y="2461"/>
                    <a:pt x="470" y="2427"/>
                  </a:cubicBezTo>
                  <a:cubicBezTo>
                    <a:pt x="485" y="2416"/>
                    <a:pt x="516" y="2365"/>
                    <a:pt x="519" y="2347"/>
                  </a:cubicBezTo>
                  <a:cubicBezTo>
                    <a:pt x="522" y="2328"/>
                    <a:pt x="516" y="2306"/>
                    <a:pt x="523" y="2287"/>
                  </a:cubicBezTo>
                  <a:cubicBezTo>
                    <a:pt x="533" y="2265"/>
                    <a:pt x="563" y="2264"/>
                    <a:pt x="575" y="2243"/>
                  </a:cubicBezTo>
                  <a:cubicBezTo>
                    <a:pt x="582" y="2229"/>
                    <a:pt x="578" y="2166"/>
                    <a:pt x="608" y="2183"/>
                  </a:cubicBezTo>
                  <a:cubicBezTo>
                    <a:pt x="624" y="2167"/>
                    <a:pt x="624" y="2167"/>
                    <a:pt x="624" y="2167"/>
                  </a:cubicBezTo>
                  <a:cubicBezTo>
                    <a:pt x="604" y="2159"/>
                    <a:pt x="604" y="2159"/>
                    <a:pt x="604" y="2159"/>
                  </a:cubicBezTo>
                  <a:cubicBezTo>
                    <a:pt x="616" y="2123"/>
                    <a:pt x="616" y="2123"/>
                    <a:pt x="616" y="2123"/>
                  </a:cubicBezTo>
                  <a:cubicBezTo>
                    <a:pt x="646" y="2135"/>
                    <a:pt x="667" y="2155"/>
                    <a:pt x="684" y="2183"/>
                  </a:cubicBezTo>
                  <a:cubicBezTo>
                    <a:pt x="695" y="2167"/>
                    <a:pt x="704" y="2161"/>
                    <a:pt x="724" y="2159"/>
                  </a:cubicBezTo>
                  <a:cubicBezTo>
                    <a:pt x="727" y="2198"/>
                    <a:pt x="757" y="2186"/>
                    <a:pt x="784" y="2176"/>
                  </a:cubicBezTo>
                  <a:cubicBezTo>
                    <a:pt x="835" y="2158"/>
                    <a:pt x="888" y="2135"/>
                    <a:pt x="936" y="2107"/>
                  </a:cubicBezTo>
                  <a:cubicBezTo>
                    <a:pt x="908" y="2039"/>
                    <a:pt x="908" y="2039"/>
                    <a:pt x="908" y="2039"/>
                  </a:cubicBezTo>
                  <a:cubicBezTo>
                    <a:pt x="972" y="2051"/>
                    <a:pt x="972" y="2051"/>
                    <a:pt x="972" y="2051"/>
                  </a:cubicBezTo>
                  <a:cubicBezTo>
                    <a:pt x="997" y="2004"/>
                    <a:pt x="1076" y="1973"/>
                    <a:pt x="1128" y="1971"/>
                  </a:cubicBezTo>
                  <a:cubicBezTo>
                    <a:pt x="1137" y="2036"/>
                    <a:pt x="1203" y="2039"/>
                    <a:pt x="1240" y="1995"/>
                  </a:cubicBezTo>
                  <a:cubicBezTo>
                    <a:pt x="1244" y="1995"/>
                    <a:pt x="1244" y="1995"/>
                    <a:pt x="1244" y="1995"/>
                  </a:cubicBezTo>
                  <a:cubicBezTo>
                    <a:pt x="1260" y="2016"/>
                    <a:pt x="1275" y="2010"/>
                    <a:pt x="1296" y="1999"/>
                  </a:cubicBezTo>
                  <a:cubicBezTo>
                    <a:pt x="1296" y="1991"/>
                    <a:pt x="1296" y="1991"/>
                    <a:pt x="1296" y="1991"/>
                  </a:cubicBezTo>
                  <a:cubicBezTo>
                    <a:pt x="1284" y="1987"/>
                    <a:pt x="1284" y="1987"/>
                    <a:pt x="1284" y="1987"/>
                  </a:cubicBezTo>
                  <a:cubicBezTo>
                    <a:pt x="1291" y="1967"/>
                    <a:pt x="1308" y="1955"/>
                    <a:pt x="1328" y="1947"/>
                  </a:cubicBezTo>
                  <a:cubicBezTo>
                    <a:pt x="1312" y="1915"/>
                    <a:pt x="1312" y="1915"/>
                    <a:pt x="1312" y="1915"/>
                  </a:cubicBezTo>
                  <a:cubicBezTo>
                    <a:pt x="1349" y="1915"/>
                    <a:pt x="1380" y="1876"/>
                    <a:pt x="1380" y="1839"/>
                  </a:cubicBezTo>
                  <a:cubicBezTo>
                    <a:pt x="1410" y="1839"/>
                    <a:pt x="1463" y="1833"/>
                    <a:pt x="1484" y="1860"/>
                  </a:cubicBezTo>
                  <a:cubicBezTo>
                    <a:pt x="1515" y="1900"/>
                    <a:pt x="1438" y="1971"/>
                    <a:pt x="1524" y="1955"/>
                  </a:cubicBezTo>
                  <a:cubicBezTo>
                    <a:pt x="1529" y="1980"/>
                    <a:pt x="1553" y="1982"/>
                    <a:pt x="1576" y="1984"/>
                  </a:cubicBezTo>
                  <a:cubicBezTo>
                    <a:pt x="1621" y="1987"/>
                    <a:pt x="1669" y="1947"/>
                    <a:pt x="1712" y="1935"/>
                  </a:cubicBezTo>
                  <a:cubicBezTo>
                    <a:pt x="1718" y="1951"/>
                    <a:pt x="1728" y="1951"/>
                    <a:pt x="1744" y="1951"/>
                  </a:cubicBezTo>
                  <a:cubicBezTo>
                    <a:pt x="1740" y="1931"/>
                    <a:pt x="1740" y="1931"/>
                    <a:pt x="1740" y="1931"/>
                  </a:cubicBezTo>
                  <a:cubicBezTo>
                    <a:pt x="1768" y="1921"/>
                    <a:pt x="1801" y="1888"/>
                    <a:pt x="1772" y="1863"/>
                  </a:cubicBezTo>
                  <a:cubicBezTo>
                    <a:pt x="1772" y="1859"/>
                    <a:pt x="1772" y="1859"/>
                    <a:pt x="1772" y="1859"/>
                  </a:cubicBezTo>
                  <a:cubicBezTo>
                    <a:pt x="1785" y="1846"/>
                    <a:pt x="1787" y="1836"/>
                    <a:pt x="1780" y="1819"/>
                  </a:cubicBezTo>
                  <a:cubicBezTo>
                    <a:pt x="1799" y="1812"/>
                    <a:pt x="1802" y="1799"/>
                    <a:pt x="1800" y="1779"/>
                  </a:cubicBezTo>
                  <a:cubicBezTo>
                    <a:pt x="1822" y="1774"/>
                    <a:pt x="1842" y="1766"/>
                    <a:pt x="1863" y="1761"/>
                  </a:cubicBezTo>
                  <a:cubicBezTo>
                    <a:pt x="1874" y="1758"/>
                    <a:pt x="1885" y="1765"/>
                    <a:pt x="1895" y="1759"/>
                  </a:cubicBezTo>
                  <a:cubicBezTo>
                    <a:pt x="1908" y="1751"/>
                    <a:pt x="1905" y="1732"/>
                    <a:pt x="1912" y="1720"/>
                  </a:cubicBezTo>
                  <a:cubicBezTo>
                    <a:pt x="1925" y="1700"/>
                    <a:pt x="1947" y="1702"/>
                    <a:pt x="1968" y="1703"/>
                  </a:cubicBezTo>
                  <a:cubicBezTo>
                    <a:pt x="1972" y="1723"/>
                    <a:pt x="1972" y="1723"/>
                    <a:pt x="1972" y="1723"/>
                  </a:cubicBezTo>
                  <a:cubicBezTo>
                    <a:pt x="1996" y="1715"/>
                    <a:pt x="1981" y="1691"/>
                    <a:pt x="1990" y="1671"/>
                  </a:cubicBezTo>
                  <a:cubicBezTo>
                    <a:pt x="2000" y="1648"/>
                    <a:pt x="2032" y="1633"/>
                    <a:pt x="2056" y="1631"/>
                  </a:cubicBezTo>
                  <a:cubicBezTo>
                    <a:pt x="2004" y="1550"/>
                    <a:pt x="1851" y="1577"/>
                    <a:pt x="1864" y="1455"/>
                  </a:cubicBezTo>
                  <a:cubicBezTo>
                    <a:pt x="1851" y="1441"/>
                    <a:pt x="1860" y="1420"/>
                    <a:pt x="1880" y="1417"/>
                  </a:cubicBezTo>
                  <a:cubicBezTo>
                    <a:pt x="1892" y="1414"/>
                    <a:pt x="1903" y="1426"/>
                    <a:pt x="1916" y="1426"/>
                  </a:cubicBezTo>
                  <a:cubicBezTo>
                    <a:pt x="1940" y="1426"/>
                    <a:pt x="2002" y="1417"/>
                    <a:pt x="2024" y="1407"/>
                  </a:cubicBezTo>
                  <a:cubicBezTo>
                    <a:pt x="2055" y="1392"/>
                    <a:pt x="2085" y="1360"/>
                    <a:pt x="2093" y="1327"/>
                  </a:cubicBezTo>
                  <a:cubicBezTo>
                    <a:pt x="2097" y="1308"/>
                    <a:pt x="2094" y="1289"/>
                    <a:pt x="2104" y="1271"/>
                  </a:cubicBezTo>
                  <a:cubicBezTo>
                    <a:pt x="2120" y="1243"/>
                    <a:pt x="2148" y="1246"/>
                    <a:pt x="2164" y="1223"/>
                  </a:cubicBezTo>
                  <a:cubicBezTo>
                    <a:pt x="2172" y="1223"/>
                    <a:pt x="2172" y="1223"/>
                    <a:pt x="2172" y="1223"/>
                  </a:cubicBezTo>
                  <a:cubicBezTo>
                    <a:pt x="2180" y="1239"/>
                    <a:pt x="2180" y="1239"/>
                    <a:pt x="2180" y="1239"/>
                  </a:cubicBezTo>
                  <a:cubicBezTo>
                    <a:pt x="2184" y="1239"/>
                    <a:pt x="2184" y="1239"/>
                    <a:pt x="2184" y="1239"/>
                  </a:cubicBezTo>
                  <a:cubicBezTo>
                    <a:pt x="2196" y="1221"/>
                    <a:pt x="2202" y="1213"/>
                    <a:pt x="2224" y="1207"/>
                  </a:cubicBezTo>
                  <a:cubicBezTo>
                    <a:pt x="2208" y="1123"/>
                    <a:pt x="2208" y="1123"/>
                    <a:pt x="2208" y="1123"/>
                  </a:cubicBezTo>
                  <a:cubicBezTo>
                    <a:pt x="2197" y="1082"/>
                    <a:pt x="2197" y="1082"/>
                    <a:pt x="2197" y="1082"/>
                  </a:cubicBezTo>
                  <a:cubicBezTo>
                    <a:pt x="2248" y="1011"/>
                    <a:pt x="2248" y="1011"/>
                    <a:pt x="2248" y="1011"/>
                  </a:cubicBezTo>
                  <a:cubicBezTo>
                    <a:pt x="2220" y="1011"/>
                    <a:pt x="2220" y="1011"/>
                    <a:pt x="2220" y="1011"/>
                  </a:cubicBezTo>
                  <a:cubicBezTo>
                    <a:pt x="2220" y="982"/>
                    <a:pt x="2179" y="956"/>
                    <a:pt x="2193" y="931"/>
                  </a:cubicBezTo>
                  <a:cubicBezTo>
                    <a:pt x="2211" y="901"/>
                    <a:pt x="2274" y="920"/>
                    <a:pt x="2279" y="887"/>
                  </a:cubicBezTo>
                  <a:cubicBezTo>
                    <a:pt x="2287" y="833"/>
                    <a:pt x="2229" y="828"/>
                    <a:pt x="2202" y="794"/>
                  </a:cubicBezTo>
                  <a:cubicBezTo>
                    <a:pt x="2188" y="777"/>
                    <a:pt x="2197" y="755"/>
                    <a:pt x="2188" y="735"/>
                  </a:cubicBezTo>
                  <a:cubicBezTo>
                    <a:pt x="2170" y="753"/>
                    <a:pt x="2179" y="776"/>
                    <a:pt x="2148" y="779"/>
                  </a:cubicBezTo>
                  <a:cubicBezTo>
                    <a:pt x="2146" y="761"/>
                    <a:pt x="2133" y="744"/>
                    <a:pt x="2135" y="727"/>
                  </a:cubicBezTo>
                  <a:cubicBezTo>
                    <a:pt x="2136" y="704"/>
                    <a:pt x="2157" y="683"/>
                    <a:pt x="2157" y="659"/>
                  </a:cubicBezTo>
                  <a:cubicBezTo>
                    <a:pt x="2158" y="624"/>
                    <a:pt x="2134" y="571"/>
                    <a:pt x="2122" y="539"/>
                  </a:cubicBezTo>
                  <a:cubicBezTo>
                    <a:pt x="2112" y="514"/>
                    <a:pt x="2110" y="476"/>
                    <a:pt x="2084" y="467"/>
                  </a:cubicBezTo>
                  <a:cubicBezTo>
                    <a:pt x="2091" y="444"/>
                    <a:pt x="2084" y="422"/>
                    <a:pt x="2105" y="405"/>
                  </a:cubicBezTo>
                  <a:cubicBezTo>
                    <a:pt x="2127" y="388"/>
                    <a:pt x="2165" y="395"/>
                    <a:pt x="2181" y="374"/>
                  </a:cubicBezTo>
                  <a:cubicBezTo>
                    <a:pt x="2202" y="347"/>
                    <a:pt x="2187" y="312"/>
                    <a:pt x="2156" y="311"/>
                  </a:cubicBezTo>
                  <a:cubicBezTo>
                    <a:pt x="2172" y="219"/>
                    <a:pt x="2172" y="219"/>
                    <a:pt x="2172" y="219"/>
                  </a:cubicBezTo>
                  <a:cubicBezTo>
                    <a:pt x="2204" y="223"/>
                    <a:pt x="2204" y="223"/>
                    <a:pt x="2204" y="223"/>
                  </a:cubicBezTo>
                  <a:cubicBezTo>
                    <a:pt x="2187" y="175"/>
                    <a:pt x="2187" y="175"/>
                    <a:pt x="2187" y="175"/>
                  </a:cubicBezTo>
                  <a:cubicBezTo>
                    <a:pt x="2185" y="100"/>
                    <a:pt x="2185" y="100"/>
                    <a:pt x="2185" y="100"/>
                  </a:cubicBezTo>
                  <a:cubicBezTo>
                    <a:pt x="2147" y="80"/>
                    <a:pt x="2147" y="80"/>
                    <a:pt x="2147" y="80"/>
                  </a:cubicBezTo>
                  <a:cubicBezTo>
                    <a:pt x="2128" y="3"/>
                    <a:pt x="2128" y="3"/>
                    <a:pt x="2128" y="3"/>
                  </a:cubicBezTo>
                  <a:cubicBezTo>
                    <a:pt x="2075" y="3"/>
                    <a:pt x="2020" y="0"/>
                    <a:pt x="1972" y="25"/>
                  </a:cubicBezTo>
                  <a:cubicBezTo>
                    <a:pt x="1895" y="63"/>
                    <a:pt x="1857" y="137"/>
                    <a:pt x="1808" y="203"/>
                  </a:cubicBezTo>
                  <a:cubicBezTo>
                    <a:pt x="1761" y="267"/>
                    <a:pt x="1707" y="319"/>
                    <a:pt x="1636" y="355"/>
                  </a:cubicBezTo>
                  <a:cubicBezTo>
                    <a:pt x="1564" y="392"/>
                    <a:pt x="1490" y="373"/>
                    <a:pt x="1416" y="389"/>
                  </a:cubicBezTo>
                  <a:cubicBezTo>
                    <a:pt x="1344" y="404"/>
                    <a:pt x="1275" y="437"/>
                    <a:pt x="1204" y="453"/>
                  </a:cubicBezTo>
                  <a:cubicBezTo>
                    <a:pt x="1162" y="462"/>
                    <a:pt x="1116" y="458"/>
                    <a:pt x="1076" y="469"/>
                  </a:cubicBezTo>
                  <a:cubicBezTo>
                    <a:pt x="1002" y="488"/>
                    <a:pt x="934" y="524"/>
                    <a:pt x="860" y="544"/>
                  </a:cubicBezTo>
                  <a:cubicBezTo>
                    <a:pt x="804" y="558"/>
                    <a:pt x="751" y="584"/>
                    <a:pt x="696" y="597"/>
                  </a:cubicBezTo>
                  <a:cubicBezTo>
                    <a:pt x="656" y="606"/>
                    <a:pt x="602" y="610"/>
                    <a:pt x="568" y="635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786061" y="934814"/>
              <a:ext cx="690562" cy="533400"/>
            </a:xfrm>
            <a:custGeom>
              <a:avLst/>
              <a:gdLst>
                <a:gd name="T0" fmla="*/ 61 w 2282"/>
                <a:gd name="T1" fmla="*/ 448 h 1774"/>
                <a:gd name="T2" fmla="*/ 104 w 2282"/>
                <a:gd name="T3" fmla="*/ 546 h 1774"/>
                <a:gd name="T4" fmla="*/ 90 w 2282"/>
                <a:gd name="T5" fmla="*/ 594 h 1774"/>
                <a:gd name="T6" fmla="*/ 78 w 2282"/>
                <a:gd name="T7" fmla="*/ 678 h 1774"/>
                <a:gd name="T8" fmla="*/ 93 w 2282"/>
                <a:gd name="T9" fmla="*/ 750 h 1774"/>
                <a:gd name="T10" fmla="*/ 22 w 2282"/>
                <a:gd name="T11" fmla="*/ 858 h 1774"/>
                <a:gd name="T12" fmla="*/ 52 w 2282"/>
                <a:gd name="T13" fmla="*/ 1094 h 1774"/>
                <a:gd name="T14" fmla="*/ 98 w 2282"/>
                <a:gd name="T15" fmla="*/ 1102 h 1774"/>
                <a:gd name="T16" fmla="*/ 113 w 2282"/>
                <a:gd name="T17" fmla="*/ 1158 h 1774"/>
                <a:gd name="T18" fmla="*/ 191 w 2282"/>
                <a:gd name="T19" fmla="*/ 1272 h 1774"/>
                <a:gd name="T20" fmla="*/ 138 w 2282"/>
                <a:gd name="T21" fmla="*/ 1378 h 1774"/>
                <a:gd name="T22" fmla="*/ 114 w 2282"/>
                <a:gd name="T23" fmla="*/ 1454 h 1774"/>
                <a:gd name="T24" fmla="*/ 174 w 2282"/>
                <a:gd name="T25" fmla="*/ 1710 h 1774"/>
                <a:gd name="T26" fmla="*/ 222 w 2282"/>
                <a:gd name="T27" fmla="*/ 1740 h 1774"/>
                <a:gd name="T28" fmla="*/ 439 w 2282"/>
                <a:gd name="T29" fmla="*/ 1731 h 1774"/>
                <a:gd name="T30" fmla="*/ 544 w 2282"/>
                <a:gd name="T31" fmla="*/ 1718 h 1774"/>
                <a:gd name="T32" fmla="*/ 590 w 2282"/>
                <a:gd name="T33" fmla="*/ 1610 h 1774"/>
                <a:gd name="T34" fmla="*/ 626 w 2282"/>
                <a:gd name="T35" fmla="*/ 1658 h 1774"/>
                <a:gd name="T36" fmla="*/ 686 w 2282"/>
                <a:gd name="T37" fmla="*/ 1642 h 1774"/>
                <a:gd name="T38" fmla="*/ 726 w 2282"/>
                <a:gd name="T39" fmla="*/ 1642 h 1774"/>
                <a:gd name="T40" fmla="*/ 810 w 2282"/>
                <a:gd name="T41" fmla="*/ 1650 h 1774"/>
                <a:gd name="T42" fmla="*/ 802 w 2282"/>
                <a:gd name="T43" fmla="*/ 1598 h 1774"/>
                <a:gd name="T44" fmla="*/ 854 w 2282"/>
                <a:gd name="T45" fmla="*/ 1542 h 1774"/>
                <a:gd name="T46" fmla="*/ 878 w 2282"/>
                <a:gd name="T47" fmla="*/ 1454 h 1774"/>
                <a:gd name="T48" fmla="*/ 1014 w 2282"/>
                <a:gd name="T49" fmla="*/ 1502 h 1774"/>
                <a:gd name="T50" fmla="*/ 1046 w 2282"/>
                <a:gd name="T51" fmla="*/ 1418 h 1774"/>
                <a:gd name="T52" fmla="*/ 1122 w 2282"/>
                <a:gd name="T53" fmla="*/ 1470 h 1774"/>
                <a:gd name="T54" fmla="*/ 1150 w 2282"/>
                <a:gd name="T55" fmla="*/ 1478 h 1774"/>
                <a:gd name="T56" fmla="*/ 1158 w 2282"/>
                <a:gd name="T57" fmla="*/ 1462 h 1774"/>
                <a:gd name="T58" fmla="*/ 1166 w 2282"/>
                <a:gd name="T59" fmla="*/ 1478 h 1774"/>
                <a:gd name="T60" fmla="*/ 1302 w 2282"/>
                <a:gd name="T61" fmla="*/ 1539 h 1774"/>
                <a:gd name="T62" fmla="*/ 1354 w 2282"/>
                <a:gd name="T63" fmla="*/ 1522 h 1774"/>
                <a:gd name="T64" fmla="*/ 1390 w 2282"/>
                <a:gd name="T65" fmla="*/ 1546 h 1774"/>
                <a:gd name="T66" fmla="*/ 1434 w 2282"/>
                <a:gd name="T67" fmla="*/ 1578 h 1774"/>
                <a:gd name="T68" fmla="*/ 1490 w 2282"/>
                <a:gd name="T69" fmla="*/ 1530 h 1774"/>
                <a:gd name="T70" fmla="*/ 1574 w 2282"/>
                <a:gd name="T71" fmla="*/ 1642 h 1774"/>
                <a:gd name="T72" fmla="*/ 1686 w 2282"/>
                <a:gd name="T73" fmla="*/ 1670 h 1774"/>
                <a:gd name="T74" fmla="*/ 1926 w 2282"/>
                <a:gd name="T75" fmla="*/ 1590 h 1774"/>
                <a:gd name="T76" fmla="*/ 2002 w 2282"/>
                <a:gd name="T77" fmla="*/ 1354 h 1774"/>
                <a:gd name="T78" fmla="*/ 2122 w 2282"/>
                <a:gd name="T79" fmla="*/ 1410 h 1774"/>
                <a:gd name="T80" fmla="*/ 2190 w 2282"/>
                <a:gd name="T81" fmla="*/ 1214 h 1774"/>
                <a:gd name="T82" fmla="*/ 2126 w 2282"/>
                <a:gd name="T83" fmla="*/ 1188 h 1774"/>
                <a:gd name="T84" fmla="*/ 2051 w 2282"/>
                <a:gd name="T85" fmla="*/ 1186 h 1774"/>
                <a:gd name="T86" fmla="*/ 1994 w 2282"/>
                <a:gd name="T87" fmla="*/ 1110 h 1774"/>
                <a:gd name="T88" fmla="*/ 1982 w 2282"/>
                <a:gd name="T89" fmla="*/ 1066 h 1774"/>
                <a:gd name="T90" fmla="*/ 1942 w 2282"/>
                <a:gd name="T91" fmla="*/ 1006 h 1774"/>
                <a:gd name="T92" fmla="*/ 2000 w 2282"/>
                <a:gd name="T93" fmla="*/ 865 h 1774"/>
                <a:gd name="T94" fmla="*/ 1950 w 2282"/>
                <a:gd name="T95" fmla="*/ 710 h 1774"/>
                <a:gd name="T96" fmla="*/ 2034 w 2282"/>
                <a:gd name="T97" fmla="*/ 661 h 1774"/>
                <a:gd name="T98" fmla="*/ 2282 w 2282"/>
                <a:gd name="T99" fmla="*/ 518 h 1774"/>
                <a:gd name="T100" fmla="*/ 2026 w 2282"/>
                <a:gd name="T101" fmla="*/ 643 h 1774"/>
                <a:gd name="T102" fmla="*/ 1654 w 2282"/>
                <a:gd name="T103" fmla="*/ 668 h 1774"/>
                <a:gd name="T104" fmla="*/ 1546 w 2282"/>
                <a:gd name="T105" fmla="*/ 624 h 1774"/>
                <a:gd name="T106" fmla="*/ 1442 w 2282"/>
                <a:gd name="T107" fmla="*/ 542 h 1774"/>
                <a:gd name="T108" fmla="*/ 1398 w 2282"/>
                <a:gd name="T109" fmla="*/ 282 h 1774"/>
                <a:gd name="T110" fmla="*/ 1359 w 2282"/>
                <a:gd name="T111" fmla="*/ 206 h 1774"/>
                <a:gd name="T112" fmla="*/ 1318 w 2282"/>
                <a:gd name="T113" fmla="*/ 82 h 1774"/>
                <a:gd name="T114" fmla="*/ 1504 w 2282"/>
                <a:gd name="T115" fmla="*/ 208 h 1774"/>
                <a:gd name="T116" fmla="*/ 1626 w 2282"/>
                <a:gd name="T117" fmla="*/ 338 h 1774"/>
                <a:gd name="T118" fmla="*/ 1254 w 2282"/>
                <a:gd name="T119" fmla="*/ 12 h 1774"/>
                <a:gd name="T120" fmla="*/ 1042 w 2282"/>
                <a:gd name="T121" fmla="*/ 17 h 1774"/>
                <a:gd name="T122" fmla="*/ 374 w 2282"/>
                <a:gd name="T123" fmla="*/ 191 h 1774"/>
                <a:gd name="T124" fmla="*/ 46 w 2282"/>
                <a:gd name="T125" fmla="*/ 37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2" h="1774">
                  <a:moveTo>
                    <a:pt x="46" y="370"/>
                  </a:moveTo>
                  <a:cubicBezTo>
                    <a:pt x="61" y="448"/>
                    <a:pt x="61" y="448"/>
                    <a:pt x="61" y="448"/>
                  </a:cubicBezTo>
                  <a:cubicBezTo>
                    <a:pt x="102" y="471"/>
                    <a:pt x="102" y="471"/>
                    <a:pt x="102" y="471"/>
                  </a:cubicBezTo>
                  <a:cubicBezTo>
                    <a:pt x="104" y="546"/>
                    <a:pt x="104" y="546"/>
                    <a:pt x="104" y="546"/>
                  </a:cubicBezTo>
                  <a:cubicBezTo>
                    <a:pt x="118" y="598"/>
                    <a:pt x="118" y="598"/>
                    <a:pt x="118" y="598"/>
                  </a:cubicBezTo>
                  <a:cubicBezTo>
                    <a:pt x="90" y="594"/>
                    <a:pt x="90" y="594"/>
                    <a:pt x="90" y="594"/>
                  </a:cubicBezTo>
                  <a:cubicBezTo>
                    <a:pt x="90" y="634"/>
                    <a:pt x="90" y="634"/>
                    <a:pt x="90" y="634"/>
                  </a:cubicBezTo>
                  <a:cubicBezTo>
                    <a:pt x="78" y="678"/>
                    <a:pt x="78" y="678"/>
                    <a:pt x="78" y="678"/>
                  </a:cubicBezTo>
                  <a:cubicBezTo>
                    <a:pt x="106" y="682"/>
                    <a:pt x="106" y="682"/>
                    <a:pt x="106" y="682"/>
                  </a:cubicBezTo>
                  <a:cubicBezTo>
                    <a:pt x="106" y="704"/>
                    <a:pt x="112" y="735"/>
                    <a:pt x="93" y="750"/>
                  </a:cubicBezTo>
                  <a:cubicBezTo>
                    <a:pt x="68" y="771"/>
                    <a:pt x="17" y="758"/>
                    <a:pt x="7" y="798"/>
                  </a:cubicBezTo>
                  <a:cubicBezTo>
                    <a:pt x="0" y="825"/>
                    <a:pt x="16" y="835"/>
                    <a:pt x="22" y="858"/>
                  </a:cubicBezTo>
                  <a:cubicBezTo>
                    <a:pt x="36" y="912"/>
                    <a:pt x="65" y="966"/>
                    <a:pt x="73" y="1022"/>
                  </a:cubicBezTo>
                  <a:cubicBezTo>
                    <a:pt x="77" y="1048"/>
                    <a:pt x="56" y="1070"/>
                    <a:pt x="52" y="1094"/>
                  </a:cubicBezTo>
                  <a:cubicBezTo>
                    <a:pt x="50" y="1112"/>
                    <a:pt x="61" y="1129"/>
                    <a:pt x="66" y="1146"/>
                  </a:cubicBezTo>
                  <a:cubicBezTo>
                    <a:pt x="87" y="1142"/>
                    <a:pt x="87" y="1119"/>
                    <a:pt x="98" y="1102"/>
                  </a:cubicBezTo>
                  <a:cubicBezTo>
                    <a:pt x="102" y="1102"/>
                    <a:pt x="102" y="1102"/>
                    <a:pt x="102" y="1102"/>
                  </a:cubicBezTo>
                  <a:cubicBezTo>
                    <a:pt x="111" y="1121"/>
                    <a:pt x="105" y="1140"/>
                    <a:pt x="113" y="1158"/>
                  </a:cubicBezTo>
                  <a:cubicBezTo>
                    <a:pt x="124" y="1183"/>
                    <a:pt x="163" y="1203"/>
                    <a:pt x="190" y="1206"/>
                  </a:cubicBezTo>
                  <a:cubicBezTo>
                    <a:pt x="192" y="1225"/>
                    <a:pt x="206" y="1255"/>
                    <a:pt x="191" y="1272"/>
                  </a:cubicBezTo>
                  <a:cubicBezTo>
                    <a:pt x="169" y="1295"/>
                    <a:pt x="123" y="1271"/>
                    <a:pt x="107" y="1306"/>
                  </a:cubicBezTo>
                  <a:cubicBezTo>
                    <a:pt x="97" y="1332"/>
                    <a:pt x="137" y="1350"/>
                    <a:pt x="138" y="1378"/>
                  </a:cubicBezTo>
                  <a:cubicBezTo>
                    <a:pt x="166" y="1378"/>
                    <a:pt x="166" y="1378"/>
                    <a:pt x="166" y="1378"/>
                  </a:cubicBezTo>
                  <a:cubicBezTo>
                    <a:pt x="158" y="1409"/>
                    <a:pt x="120" y="1424"/>
                    <a:pt x="114" y="1454"/>
                  </a:cubicBezTo>
                  <a:cubicBezTo>
                    <a:pt x="107" y="1492"/>
                    <a:pt x="157" y="1545"/>
                    <a:pt x="134" y="1582"/>
                  </a:cubicBezTo>
                  <a:cubicBezTo>
                    <a:pt x="174" y="1710"/>
                    <a:pt x="174" y="1710"/>
                    <a:pt x="174" y="1710"/>
                  </a:cubicBezTo>
                  <a:cubicBezTo>
                    <a:pt x="184" y="1708"/>
                    <a:pt x="200" y="1700"/>
                    <a:pt x="210" y="1706"/>
                  </a:cubicBezTo>
                  <a:cubicBezTo>
                    <a:pt x="222" y="1714"/>
                    <a:pt x="214" y="1730"/>
                    <a:pt x="222" y="1740"/>
                  </a:cubicBezTo>
                  <a:cubicBezTo>
                    <a:pt x="241" y="1763"/>
                    <a:pt x="274" y="1736"/>
                    <a:pt x="282" y="1718"/>
                  </a:cubicBezTo>
                  <a:cubicBezTo>
                    <a:pt x="439" y="1731"/>
                    <a:pt x="439" y="1731"/>
                    <a:pt x="439" y="1731"/>
                  </a:cubicBezTo>
                  <a:cubicBezTo>
                    <a:pt x="526" y="1774"/>
                    <a:pt x="526" y="1774"/>
                    <a:pt x="526" y="1774"/>
                  </a:cubicBezTo>
                  <a:cubicBezTo>
                    <a:pt x="544" y="1718"/>
                    <a:pt x="544" y="1718"/>
                    <a:pt x="544" y="1718"/>
                  </a:cubicBezTo>
                  <a:cubicBezTo>
                    <a:pt x="550" y="1666"/>
                    <a:pt x="550" y="1666"/>
                    <a:pt x="550" y="1666"/>
                  </a:cubicBezTo>
                  <a:cubicBezTo>
                    <a:pt x="590" y="1610"/>
                    <a:pt x="590" y="1610"/>
                    <a:pt x="590" y="1610"/>
                  </a:cubicBezTo>
                  <a:cubicBezTo>
                    <a:pt x="622" y="1614"/>
                    <a:pt x="622" y="1614"/>
                    <a:pt x="622" y="1614"/>
                  </a:cubicBezTo>
                  <a:cubicBezTo>
                    <a:pt x="626" y="1658"/>
                    <a:pt x="626" y="1658"/>
                    <a:pt x="626" y="1658"/>
                  </a:cubicBezTo>
                  <a:cubicBezTo>
                    <a:pt x="651" y="1661"/>
                    <a:pt x="666" y="1665"/>
                    <a:pt x="682" y="1642"/>
                  </a:cubicBezTo>
                  <a:cubicBezTo>
                    <a:pt x="686" y="1642"/>
                    <a:pt x="686" y="1642"/>
                    <a:pt x="686" y="1642"/>
                  </a:cubicBezTo>
                  <a:cubicBezTo>
                    <a:pt x="722" y="1682"/>
                    <a:pt x="722" y="1682"/>
                    <a:pt x="722" y="1682"/>
                  </a:cubicBezTo>
                  <a:cubicBezTo>
                    <a:pt x="744" y="1675"/>
                    <a:pt x="731" y="1659"/>
                    <a:pt x="726" y="1642"/>
                  </a:cubicBezTo>
                  <a:cubicBezTo>
                    <a:pt x="747" y="1643"/>
                    <a:pt x="765" y="1651"/>
                    <a:pt x="778" y="1630"/>
                  </a:cubicBezTo>
                  <a:cubicBezTo>
                    <a:pt x="810" y="1650"/>
                    <a:pt x="810" y="1650"/>
                    <a:pt x="810" y="1650"/>
                  </a:cubicBezTo>
                  <a:cubicBezTo>
                    <a:pt x="842" y="1606"/>
                    <a:pt x="842" y="1606"/>
                    <a:pt x="842" y="1606"/>
                  </a:cubicBezTo>
                  <a:cubicBezTo>
                    <a:pt x="802" y="1598"/>
                    <a:pt x="802" y="1598"/>
                    <a:pt x="802" y="1598"/>
                  </a:cubicBezTo>
                  <a:cubicBezTo>
                    <a:pt x="794" y="1530"/>
                    <a:pt x="794" y="1530"/>
                    <a:pt x="794" y="1530"/>
                  </a:cubicBezTo>
                  <a:cubicBezTo>
                    <a:pt x="816" y="1529"/>
                    <a:pt x="833" y="1546"/>
                    <a:pt x="854" y="1542"/>
                  </a:cubicBezTo>
                  <a:cubicBezTo>
                    <a:pt x="907" y="1533"/>
                    <a:pt x="936" y="1485"/>
                    <a:pt x="878" y="1458"/>
                  </a:cubicBezTo>
                  <a:cubicBezTo>
                    <a:pt x="878" y="1454"/>
                    <a:pt x="878" y="1454"/>
                    <a:pt x="878" y="1454"/>
                  </a:cubicBezTo>
                  <a:cubicBezTo>
                    <a:pt x="958" y="1442"/>
                    <a:pt x="958" y="1442"/>
                    <a:pt x="958" y="1442"/>
                  </a:cubicBezTo>
                  <a:cubicBezTo>
                    <a:pt x="962" y="1472"/>
                    <a:pt x="988" y="1489"/>
                    <a:pt x="1014" y="1502"/>
                  </a:cubicBezTo>
                  <a:cubicBezTo>
                    <a:pt x="1034" y="1482"/>
                    <a:pt x="1034" y="1482"/>
                    <a:pt x="1034" y="1482"/>
                  </a:cubicBezTo>
                  <a:cubicBezTo>
                    <a:pt x="1046" y="1418"/>
                    <a:pt x="1046" y="1418"/>
                    <a:pt x="1046" y="1418"/>
                  </a:cubicBezTo>
                  <a:cubicBezTo>
                    <a:pt x="1075" y="1439"/>
                    <a:pt x="1081" y="1445"/>
                    <a:pt x="1118" y="1442"/>
                  </a:cubicBezTo>
                  <a:cubicBezTo>
                    <a:pt x="1122" y="1470"/>
                    <a:pt x="1122" y="1470"/>
                    <a:pt x="1122" y="1470"/>
                  </a:cubicBezTo>
                  <a:cubicBezTo>
                    <a:pt x="1146" y="1458"/>
                    <a:pt x="1146" y="1458"/>
                    <a:pt x="1146" y="1458"/>
                  </a:cubicBezTo>
                  <a:cubicBezTo>
                    <a:pt x="1150" y="1478"/>
                    <a:pt x="1150" y="1478"/>
                    <a:pt x="1150" y="1478"/>
                  </a:cubicBezTo>
                  <a:cubicBezTo>
                    <a:pt x="1154" y="1478"/>
                    <a:pt x="1154" y="1478"/>
                    <a:pt x="1154" y="1478"/>
                  </a:cubicBezTo>
                  <a:cubicBezTo>
                    <a:pt x="1158" y="1462"/>
                    <a:pt x="1158" y="1462"/>
                    <a:pt x="1158" y="1462"/>
                  </a:cubicBezTo>
                  <a:cubicBezTo>
                    <a:pt x="1162" y="1462"/>
                    <a:pt x="1162" y="1462"/>
                    <a:pt x="1162" y="1462"/>
                  </a:cubicBezTo>
                  <a:cubicBezTo>
                    <a:pt x="1166" y="1478"/>
                    <a:pt x="1166" y="1478"/>
                    <a:pt x="1166" y="1478"/>
                  </a:cubicBezTo>
                  <a:cubicBezTo>
                    <a:pt x="1207" y="1471"/>
                    <a:pt x="1207" y="1494"/>
                    <a:pt x="1198" y="1526"/>
                  </a:cubicBezTo>
                  <a:cubicBezTo>
                    <a:pt x="1302" y="1539"/>
                    <a:pt x="1302" y="1539"/>
                    <a:pt x="1302" y="1539"/>
                  </a:cubicBezTo>
                  <a:cubicBezTo>
                    <a:pt x="1346" y="1546"/>
                    <a:pt x="1346" y="1546"/>
                    <a:pt x="1346" y="1546"/>
                  </a:cubicBezTo>
                  <a:cubicBezTo>
                    <a:pt x="1354" y="1522"/>
                    <a:pt x="1354" y="1522"/>
                    <a:pt x="1354" y="1522"/>
                  </a:cubicBezTo>
                  <a:cubicBezTo>
                    <a:pt x="1394" y="1522"/>
                    <a:pt x="1394" y="1522"/>
                    <a:pt x="1394" y="1522"/>
                  </a:cubicBezTo>
                  <a:cubicBezTo>
                    <a:pt x="1390" y="1546"/>
                    <a:pt x="1390" y="1546"/>
                    <a:pt x="1390" y="1546"/>
                  </a:cubicBezTo>
                  <a:cubicBezTo>
                    <a:pt x="1402" y="1546"/>
                    <a:pt x="1402" y="1546"/>
                    <a:pt x="1402" y="1546"/>
                  </a:cubicBezTo>
                  <a:cubicBezTo>
                    <a:pt x="1405" y="1566"/>
                    <a:pt x="1413" y="1576"/>
                    <a:pt x="1434" y="1578"/>
                  </a:cubicBezTo>
                  <a:cubicBezTo>
                    <a:pt x="1430" y="1558"/>
                    <a:pt x="1430" y="1558"/>
                    <a:pt x="1430" y="1558"/>
                  </a:cubicBezTo>
                  <a:cubicBezTo>
                    <a:pt x="1459" y="1558"/>
                    <a:pt x="1478" y="1561"/>
                    <a:pt x="1490" y="1530"/>
                  </a:cubicBezTo>
                  <a:cubicBezTo>
                    <a:pt x="1594" y="1530"/>
                    <a:pt x="1594" y="1530"/>
                    <a:pt x="1594" y="1530"/>
                  </a:cubicBezTo>
                  <a:cubicBezTo>
                    <a:pt x="1574" y="1642"/>
                    <a:pt x="1574" y="1642"/>
                    <a:pt x="1574" y="1642"/>
                  </a:cubicBezTo>
                  <a:cubicBezTo>
                    <a:pt x="1686" y="1650"/>
                    <a:pt x="1686" y="1650"/>
                    <a:pt x="1686" y="1650"/>
                  </a:cubicBezTo>
                  <a:cubicBezTo>
                    <a:pt x="1686" y="1670"/>
                    <a:pt x="1686" y="1670"/>
                    <a:pt x="1686" y="1670"/>
                  </a:cubicBezTo>
                  <a:cubicBezTo>
                    <a:pt x="1737" y="1647"/>
                    <a:pt x="1806" y="1654"/>
                    <a:pt x="1862" y="1654"/>
                  </a:cubicBezTo>
                  <a:cubicBezTo>
                    <a:pt x="1862" y="1619"/>
                    <a:pt x="1890" y="1591"/>
                    <a:pt x="1926" y="1590"/>
                  </a:cubicBezTo>
                  <a:cubicBezTo>
                    <a:pt x="1930" y="1531"/>
                    <a:pt x="1937" y="1491"/>
                    <a:pt x="1994" y="1458"/>
                  </a:cubicBezTo>
                  <a:cubicBezTo>
                    <a:pt x="2002" y="1354"/>
                    <a:pt x="2002" y="1354"/>
                    <a:pt x="2002" y="1354"/>
                  </a:cubicBezTo>
                  <a:cubicBezTo>
                    <a:pt x="2089" y="1377"/>
                    <a:pt x="2089" y="1377"/>
                    <a:pt x="2089" y="1377"/>
                  </a:cubicBezTo>
                  <a:cubicBezTo>
                    <a:pt x="2122" y="1410"/>
                    <a:pt x="2122" y="1410"/>
                    <a:pt x="2122" y="1410"/>
                  </a:cubicBezTo>
                  <a:cubicBezTo>
                    <a:pt x="2111" y="1342"/>
                    <a:pt x="2170" y="1283"/>
                    <a:pt x="2170" y="1214"/>
                  </a:cubicBezTo>
                  <a:cubicBezTo>
                    <a:pt x="2190" y="1214"/>
                    <a:pt x="2190" y="1214"/>
                    <a:pt x="2190" y="1214"/>
                  </a:cubicBezTo>
                  <a:cubicBezTo>
                    <a:pt x="2190" y="1190"/>
                    <a:pt x="2190" y="1190"/>
                    <a:pt x="2190" y="1190"/>
                  </a:cubicBezTo>
                  <a:cubicBezTo>
                    <a:pt x="2126" y="1188"/>
                    <a:pt x="2126" y="1188"/>
                    <a:pt x="2126" y="1188"/>
                  </a:cubicBezTo>
                  <a:cubicBezTo>
                    <a:pt x="2075" y="1205"/>
                    <a:pt x="2075" y="1205"/>
                    <a:pt x="2075" y="1205"/>
                  </a:cubicBezTo>
                  <a:cubicBezTo>
                    <a:pt x="2051" y="1186"/>
                    <a:pt x="2051" y="1186"/>
                    <a:pt x="2051" y="1186"/>
                  </a:cubicBezTo>
                  <a:cubicBezTo>
                    <a:pt x="2062" y="1126"/>
                    <a:pt x="2062" y="1126"/>
                    <a:pt x="2062" y="1126"/>
                  </a:cubicBezTo>
                  <a:cubicBezTo>
                    <a:pt x="2042" y="1119"/>
                    <a:pt x="2010" y="1085"/>
                    <a:pt x="1994" y="1110"/>
                  </a:cubicBezTo>
                  <a:cubicBezTo>
                    <a:pt x="1976" y="1100"/>
                    <a:pt x="1965" y="1091"/>
                    <a:pt x="1982" y="1074"/>
                  </a:cubicBezTo>
                  <a:cubicBezTo>
                    <a:pt x="1982" y="1066"/>
                    <a:pt x="1982" y="1066"/>
                    <a:pt x="1982" y="1066"/>
                  </a:cubicBezTo>
                  <a:cubicBezTo>
                    <a:pt x="1967" y="1060"/>
                    <a:pt x="1945" y="1056"/>
                    <a:pt x="1937" y="1041"/>
                  </a:cubicBezTo>
                  <a:cubicBezTo>
                    <a:pt x="1930" y="1030"/>
                    <a:pt x="1942" y="1018"/>
                    <a:pt x="1942" y="1006"/>
                  </a:cubicBezTo>
                  <a:cubicBezTo>
                    <a:pt x="1943" y="972"/>
                    <a:pt x="1935" y="929"/>
                    <a:pt x="1957" y="898"/>
                  </a:cubicBezTo>
                  <a:cubicBezTo>
                    <a:pt x="1967" y="884"/>
                    <a:pt x="1995" y="883"/>
                    <a:pt x="2000" y="865"/>
                  </a:cubicBezTo>
                  <a:cubicBezTo>
                    <a:pt x="2005" y="845"/>
                    <a:pt x="1984" y="829"/>
                    <a:pt x="1982" y="810"/>
                  </a:cubicBezTo>
                  <a:cubicBezTo>
                    <a:pt x="1959" y="810"/>
                    <a:pt x="1951" y="726"/>
                    <a:pt x="1950" y="710"/>
                  </a:cubicBezTo>
                  <a:cubicBezTo>
                    <a:pt x="1949" y="698"/>
                    <a:pt x="1931" y="687"/>
                    <a:pt x="1942" y="675"/>
                  </a:cubicBezTo>
                  <a:cubicBezTo>
                    <a:pt x="1961" y="656"/>
                    <a:pt x="2010" y="669"/>
                    <a:pt x="2034" y="661"/>
                  </a:cubicBezTo>
                  <a:cubicBezTo>
                    <a:pt x="2099" y="639"/>
                    <a:pt x="2158" y="602"/>
                    <a:pt x="2218" y="571"/>
                  </a:cubicBezTo>
                  <a:cubicBezTo>
                    <a:pt x="2239" y="559"/>
                    <a:pt x="2274" y="543"/>
                    <a:pt x="2282" y="518"/>
                  </a:cubicBezTo>
                  <a:cubicBezTo>
                    <a:pt x="2254" y="519"/>
                    <a:pt x="2230" y="548"/>
                    <a:pt x="2206" y="561"/>
                  </a:cubicBezTo>
                  <a:cubicBezTo>
                    <a:pt x="2150" y="591"/>
                    <a:pt x="2087" y="625"/>
                    <a:pt x="2026" y="643"/>
                  </a:cubicBezTo>
                  <a:cubicBezTo>
                    <a:pt x="1933" y="671"/>
                    <a:pt x="1822" y="680"/>
                    <a:pt x="1726" y="671"/>
                  </a:cubicBezTo>
                  <a:cubicBezTo>
                    <a:pt x="1702" y="669"/>
                    <a:pt x="1676" y="674"/>
                    <a:pt x="1654" y="668"/>
                  </a:cubicBezTo>
                  <a:cubicBezTo>
                    <a:pt x="1633" y="662"/>
                    <a:pt x="1622" y="641"/>
                    <a:pt x="1602" y="634"/>
                  </a:cubicBezTo>
                  <a:cubicBezTo>
                    <a:pt x="1583" y="628"/>
                    <a:pt x="1565" y="635"/>
                    <a:pt x="1546" y="624"/>
                  </a:cubicBezTo>
                  <a:cubicBezTo>
                    <a:pt x="1528" y="615"/>
                    <a:pt x="1522" y="594"/>
                    <a:pt x="1505" y="584"/>
                  </a:cubicBezTo>
                  <a:cubicBezTo>
                    <a:pt x="1478" y="569"/>
                    <a:pt x="1460" y="573"/>
                    <a:pt x="1442" y="542"/>
                  </a:cubicBezTo>
                  <a:cubicBezTo>
                    <a:pt x="1416" y="497"/>
                    <a:pt x="1432" y="431"/>
                    <a:pt x="1425" y="382"/>
                  </a:cubicBezTo>
                  <a:cubicBezTo>
                    <a:pt x="1419" y="344"/>
                    <a:pt x="1395" y="323"/>
                    <a:pt x="1398" y="282"/>
                  </a:cubicBezTo>
                  <a:cubicBezTo>
                    <a:pt x="1394" y="282"/>
                    <a:pt x="1394" y="282"/>
                    <a:pt x="1394" y="282"/>
                  </a:cubicBezTo>
                  <a:cubicBezTo>
                    <a:pt x="1352" y="320"/>
                    <a:pt x="1367" y="220"/>
                    <a:pt x="1359" y="206"/>
                  </a:cubicBezTo>
                  <a:cubicBezTo>
                    <a:pt x="1347" y="185"/>
                    <a:pt x="1317" y="176"/>
                    <a:pt x="1312" y="150"/>
                  </a:cubicBezTo>
                  <a:cubicBezTo>
                    <a:pt x="1307" y="127"/>
                    <a:pt x="1325" y="107"/>
                    <a:pt x="1318" y="82"/>
                  </a:cubicBezTo>
                  <a:cubicBezTo>
                    <a:pt x="1378" y="116"/>
                    <a:pt x="1378" y="116"/>
                    <a:pt x="1378" y="116"/>
                  </a:cubicBezTo>
                  <a:cubicBezTo>
                    <a:pt x="1504" y="208"/>
                    <a:pt x="1504" y="208"/>
                    <a:pt x="1504" y="208"/>
                  </a:cubicBezTo>
                  <a:cubicBezTo>
                    <a:pt x="1560" y="242"/>
                    <a:pt x="1560" y="242"/>
                    <a:pt x="1560" y="242"/>
                  </a:cubicBezTo>
                  <a:cubicBezTo>
                    <a:pt x="1626" y="338"/>
                    <a:pt x="1626" y="338"/>
                    <a:pt x="1626" y="338"/>
                  </a:cubicBezTo>
                  <a:cubicBezTo>
                    <a:pt x="1626" y="211"/>
                    <a:pt x="1447" y="141"/>
                    <a:pt x="1354" y="85"/>
                  </a:cubicBezTo>
                  <a:cubicBezTo>
                    <a:pt x="1321" y="66"/>
                    <a:pt x="1289" y="20"/>
                    <a:pt x="1254" y="12"/>
                  </a:cubicBezTo>
                  <a:cubicBezTo>
                    <a:pt x="1202" y="0"/>
                    <a:pt x="1136" y="24"/>
                    <a:pt x="1082" y="24"/>
                  </a:cubicBezTo>
                  <a:cubicBezTo>
                    <a:pt x="1068" y="24"/>
                    <a:pt x="1055" y="16"/>
                    <a:pt x="1042" y="17"/>
                  </a:cubicBezTo>
                  <a:cubicBezTo>
                    <a:pt x="939" y="23"/>
                    <a:pt x="840" y="67"/>
                    <a:pt x="742" y="90"/>
                  </a:cubicBezTo>
                  <a:cubicBezTo>
                    <a:pt x="617" y="120"/>
                    <a:pt x="491" y="135"/>
                    <a:pt x="374" y="191"/>
                  </a:cubicBezTo>
                  <a:cubicBezTo>
                    <a:pt x="300" y="227"/>
                    <a:pt x="251" y="293"/>
                    <a:pt x="182" y="332"/>
                  </a:cubicBezTo>
                  <a:cubicBezTo>
                    <a:pt x="146" y="352"/>
                    <a:pt x="86" y="364"/>
                    <a:pt x="46" y="370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344861" y="1099914"/>
              <a:ext cx="862012" cy="527050"/>
            </a:xfrm>
            <a:custGeom>
              <a:avLst/>
              <a:gdLst>
                <a:gd name="T0" fmla="*/ 481 w 2849"/>
                <a:gd name="T1" fmla="*/ 40 h 1756"/>
                <a:gd name="T2" fmla="*/ 325 w 2849"/>
                <a:gd name="T3" fmla="*/ 136 h 1756"/>
                <a:gd name="T4" fmla="*/ 205 w 2849"/>
                <a:gd name="T5" fmla="*/ 280 h 1756"/>
                <a:gd name="T6" fmla="*/ 225 w 2849"/>
                <a:gd name="T7" fmla="*/ 208 h 1756"/>
                <a:gd name="T8" fmla="*/ 125 w 2849"/>
                <a:gd name="T9" fmla="*/ 226 h 1756"/>
                <a:gd name="T10" fmla="*/ 109 w 2849"/>
                <a:gd name="T11" fmla="*/ 349 h 1756"/>
                <a:gd name="T12" fmla="*/ 89 w 2849"/>
                <a:gd name="T13" fmla="*/ 490 h 1756"/>
                <a:gd name="T14" fmla="*/ 133 w 2849"/>
                <a:gd name="T15" fmla="*/ 549 h 1756"/>
                <a:gd name="T16" fmla="*/ 217 w 2849"/>
                <a:gd name="T17" fmla="*/ 650 h 1756"/>
                <a:gd name="T18" fmla="*/ 345 w 2849"/>
                <a:gd name="T19" fmla="*/ 636 h 1756"/>
                <a:gd name="T20" fmla="*/ 325 w 2849"/>
                <a:gd name="T21" fmla="*/ 668 h 1756"/>
                <a:gd name="T22" fmla="*/ 285 w 2849"/>
                <a:gd name="T23" fmla="*/ 816 h 1756"/>
                <a:gd name="T24" fmla="*/ 281 w 2849"/>
                <a:gd name="T25" fmla="*/ 860 h 1756"/>
                <a:gd name="T26" fmla="*/ 157 w 2849"/>
                <a:gd name="T27" fmla="*/ 814 h 1756"/>
                <a:gd name="T28" fmla="*/ 149 w 2849"/>
                <a:gd name="T29" fmla="*/ 912 h 1756"/>
                <a:gd name="T30" fmla="*/ 21 w 2849"/>
                <a:gd name="T31" fmla="*/ 1104 h 1756"/>
                <a:gd name="T32" fmla="*/ 69 w 2849"/>
                <a:gd name="T33" fmla="*/ 1216 h 1756"/>
                <a:gd name="T34" fmla="*/ 145 w 2849"/>
                <a:gd name="T35" fmla="*/ 1368 h 1756"/>
                <a:gd name="T36" fmla="*/ 241 w 2849"/>
                <a:gd name="T37" fmla="*/ 1400 h 1756"/>
                <a:gd name="T38" fmla="*/ 257 w 2849"/>
                <a:gd name="T39" fmla="*/ 1408 h 1756"/>
                <a:gd name="T40" fmla="*/ 305 w 2849"/>
                <a:gd name="T41" fmla="*/ 1464 h 1756"/>
                <a:gd name="T42" fmla="*/ 421 w 2849"/>
                <a:gd name="T43" fmla="*/ 1462 h 1756"/>
                <a:gd name="T44" fmla="*/ 469 w 2849"/>
                <a:gd name="T45" fmla="*/ 1560 h 1756"/>
                <a:gd name="T46" fmla="*/ 487 w 2849"/>
                <a:gd name="T47" fmla="*/ 1703 h 1756"/>
                <a:gd name="T48" fmla="*/ 552 w 2849"/>
                <a:gd name="T49" fmla="*/ 1676 h 1756"/>
                <a:gd name="T50" fmla="*/ 657 w 2849"/>
                <a:gd name="T51" fmla="*/ 1716 h 1756"/>
                <a:gd name="T52" fmla="*/ 988 w 2849"/>
                <a:gd name="T53" fmla="*/ 1719 h 1756"/>
                <a:gd name="T54" fmla="*/ 1048 w 2849"/>
                <a:gd name="T55" fmla="*/ 1588 h 1756"/>
                <a:gd name="T56" fmla="*/ 1182 w 2849"/>
                <a:gd name="T57" fmla="*/ 1558 h 1756"/>
                <a:gd name="T58" fmla="*/ 1249 w 2849"/>
                <a:gd name="T59" fmla="*/ 1500 h 1756"/>
                <a:gd name="T60" fmla="*/ 1345 w 2849"/>
                <a:gd name="T61" fmla="*/ 1464 h 1756"/>
                <a:gd name="T62" fmla="*/ 1373 w 2849"/>
                <a:gd name="T63" fmla="*/ 1440 h 1756"/>
                <a:gd name="T64" fmla="*/ 1433 w 2849"/>
                <a:gd name="T65" fmla="*/ 1420 h 1756"/>
                <a:gd name="T66" fmla="*/ 1461 w 2849"/>
                <a:gd name="T67" fmla="*/ 1388 h 1756"/>
                <a:gd name="T68" fmla="*/ 1577 w 2849"/>
                <a:gd name="T69" fmla="*/ 1360 h 1756"/>
                <a:gd name="T70" fmla="*/ 1681 w 2849"/>
                <a:gd name="T71" fmla="*/ 1328 h 1756"/>
                <a:gd name="T72" fmla="*/ 1733 w 2849"/>
                <a:gd name="T73" fmla="*/ 1348 h 1756"/>
                <a:gd name="T74" fmla="*/ 1797 w 2849"/>
                <a:gd name="T75" fmla="*/ 1300 h 1756"/>
                <a:gd name="T76" fmla="*/ 1973 w 2849"/>
                <a:gd name="T77" fmla="*/ 1275 h 1756"/>
                <a:gd name="T78" fmla="*/ 2097 w 2849"/>
                <a:gd name="T79" fmla="*/ 1264 h 1756"/>
                <a:gd name="T80" fmla="*/ 2257 w 2849"/>
                <a:gd name="T81" fmla="*/ 1228 h 1756"/>
                <a:gd name="T82" fmla="*/ 2373 w 2849"/>
                <a:gd name="T83" fmla="*/ 1144 h 1756"/>
                <a:gd name="T84" fmla="*/ 2601 w 2849"/>
                <a:gd name="T85" fmla="*/ 980 h 1756"/>
                <a:gd name="T86" fmla="*/ 2661 w 2849"/>
                <a:gd name="T87" fmla="*/ 876 h 1756"/>
                <a:gd name="T88" fmla="*/ 2757 w 2849"/>
                <a:gd name="T89" fmla="*/ 792 h 1756"/>
                <a:gd name="T90" fmla="*/ 2785 w 2849"/>
                <a:gd name="T91" fmla="*/ 736 h 1756"/>
                <a:gd name="T92" fmla="*/ 2770 w 2849"/>
                <a:gd name="T93" fmla="*/ 520 h 1756"/>
                <a:gd name="T94" fmla="*/ 2711 w 2849"/>
                <a:gd name="T95" fmla="*/ 364 h 1756"/>
                <a:gd name="T96" fmla="*/ 2652 w 2849"/>
                <a:gd name="T97" fmla="*/ 309 h 1756"/>
                <a:gd name="T98" fmla="*/ 2625 w 2849"/>
                <a:gd name="T99" fmla="*/ 184 h 1756"/>
                <a:gd name="T100" fmla="*/ 2725 w 2849"/>
                <a:gd name="T101" fmla="*/ 138 h 1756"/>
                <a:gd name="T102" fmla="*/ 2817 w 2849"/>
                <a:gd name="T103" fmla="*/ 24 h 1756"/>
                <a:gd name="T104" fmla="*/ 2297 w 2849"/>
                <a:gd name="T105" fmla="*/ 85 h 1756"/>
                <a:gd name="T106" fmla="*/ 1657 w 2849"/>
                <a:gd name="T107" fmla="*/ 124 h 1756"/>
                <a:gd name="T108" fmla="*/ 649 w 2849"/>
                <a:gd name="T109" fmla="*/ 35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9" h="1756">
                  <a:moveTo>
                    <a:pt x="525" y="0"/>
                  </a:moveTo>
                  <a:cubicBezTo>
                    <a:pt x="481" y="40"/>
                    <a:pt x="481" y="40"/>
                    <a:pt x="481" y="40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25" y="136"/>
                    <a:pt x="325" y="136"/>
                    <a:pt x="325" y="136"/>
                  </a:cubicBezTo>
                  <a:cubicBezTo>
                    <a:pt x="261" y="192"/>
                    <a:pt x="261" y="192"/>
                    <a:pt x="261" y="192"/>
                  </a:cubicBezTo>
                  <a:cubicBezTo>
                    <a:pt x="205" y="280"/>
                    <a:pt x="205" y="280"/>
                    <a:pt x="205" y="280"/>
                  </a:cubicBezTo>
                  <a:cubicBezTo>
                    <a:pt x="193" y="288"/>
                    <a:pt x="193" y="288"/>
                    <a:pt x="193" y="28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212" y="213"/>
                    <a:pt x="206" y="227"/>
                    <a:pt x="193" y="229"/>
                  </a:cubicBezTo>
                  <a:cubicBezTo>
                    <a:pt x="176" y="231"/>
                    <a:pt x="138" y="207"/>
                    <a:pt x="125" y="226"/>
                  </a:cubicBezTo>
                  <a:cubicBezTo>
                    <a:pt x="107" y="254"/>
                    <a:pt x="162" y="288"/>
                    <a:pt x="154" y="316"/>
                  </a:cubicBezTo>
                  <a:cubicBezTo>
                    <a:pt x="148" y="336"/>
                    <a:pt x="120" y="332"/>
                    <a:pt x="109" y="349"/>
                  </a:cubicBezTo>
                  <a:cubicBezTo>
                    <a:pt x="89" y="383"/>
                    <a:pt x="100" y="423"/>
                    <a:pt x="97" y="458"/>
                  </a:cubicBezTo>
                  <a:cubicBezTo>
                    <a:pt x="95" y="469"/>
                    <a:pt x="83" y="479"/>
                    <a:pt x="89" y="490"/>
                  </a:cubicBezTo>
                  <a:cubicBezTo>
                    <a:pt x="98" y="506"/>
                    <a:pt x="127" y="512"/>
                    <a:pt x="141" y="524"/>
                  </a:cubicBezTo>
                  <a:cubicBezTo>
                    <a:pt x="133" y="528"/>
                    <a:pt x="116" y="543"/>
                    <a:pt x="133" y="549"/>
                  </a:cubicBezTo>
                  <a:cubicBezTo>
                    <a:pt x="154" y="557"/>
                    <a:pt x="199" y="547"/>
                    <a:pt x="211" y="581"/>
                  </a:cubicBezTo>
                  <a:cubicBezTo>
                    <a:pt x="218" y="602"/>
                    <a:pt x="185" y="636"/>
                    <a:pt x="217" y="650"/>
                  </a:cubicBezTo>
                  <a:cubicBezTo>
                    <a:pt x="236" y="658"/>
                    <a:pt x="259" y="640"/>
                    <a:pt x="277" y="635"/>
                  </a:cubicBezTo>
                  <a:cubicBezTo>
                    <a:pt x="298" y="630"/>
                    <a:pt x="323" y="636"/>
                    <a:pt x="345" y="636"/>
                  </a:cubicBezTo>
                  <a:cubicBezTo>
                    <a:pt x="349" y="672"/>
                    <a:pt x="349" y="672"/>
                    <a:pt x="349" y="672"/>
                  </a:cubicBezTo>
                  <a:cubicBezTo>
                    <a:pt x="325" y="668"/>
                    <a:pt x="325" y="668"/>
                    <a:pt x="325" y="668"/>
                  </a:cubicBezTo>
                  <a:cubicBezTo>
                    <a:pt x="325" y="704"/>
                    <a:pt x="312" y="739"/>
                    <a:pt x="297" y="772"/>
                  </a:cubicBezTo>
                  <a:cubicBezTo>
                    <a:pt x="290" y="788"/>
                    <a:pt x="274" y="799"/>
                    <a:pt x="285" y="816"/>
                  </a:cubicBezTo>
                  <a:cubicBezTo>
                    <a:pt x="285" y="820"/>
                    <a:pt x="285" y="820"/>
                    <a:pt x="285" y="820"/>
                  </a:cubicBezTo>
                  <a:cubicBezTo>
                    <a:pt x="272" y="833"/>
                    <a:pt x="272" y="844"/>
                    <a:pt x="281" y="860"/>
                  </a:cubicBezTo>
                  <a:cubicBezTo>
                    <a:pt x="258" y="858"/>
                    <a:pt x="256" y="840"/>
                    <a:pt x="239" y="829"/>
                  </a:cubicBezTo>
                  <a:cubicBezTo>
                    <a:pt x="226" y="821"/>
                    <a:pt x="169" y="799"/>
                    <a:pt x="157" y="814"/>
                  </a:cubicBezTo>
                  <a:cubicBezTo>
                    <a:pt x="150" y="824"/>
                    <a:pt x="147" y="859"/>
                    <a:pt x="145" y="872"/>
                  </a:cubicBezTo>
                  <a:cubicBezTo>
                    <a:pt x="144" y="886"/>
                    <a:pt x="146" y="899"/>
                    <a:pt x="149" y="912"/>
                  </a:cubicBezTo>
                  <a:cubicBezTo>
                    <a:pt x="86" y="927"/>
                    <a:pt x="82" y="991"/>
                    <a:pt x="81" y="1044"/>
                  </a:cubicBezTo>
                  <a:cubicBezTo>
                    <a:pt x="53" y="1044"/>
                    <a:pt x="0" y="1067"/>
                    <a:pt x="21" y="1104"/>
                  </a:cubicBezTo>
                  <a:cubicBezTo>
                    <a:pt x="36" y="1131"/>
                    <a:pt x="64" y="1121"/>
                    <a:pt x="65" y="1160"/>
                  </a:cubicBezTo>
                  <a:cubicBezTo>
                    <a:pt x="95" y="1176"/>
                    <a:pt x="64" y="1193"/>
                    <a:pt x="69" y="1216"/>
                  </a:cubicBezTo>
                  <a:cubicBezTo>
                    <a:pt x="75" y="1243"/>
                    <a:pt x="96" y="1249"/>
                    <a:pt x="89" y="1280"/>
                  </a:cubicBezTo>
                  <a:cubicBezTo>
                    <a:pt x="126" y="1310"/>
                    <a:pt x="88" y="1347"/>
                    <a:pt x="145" y="1368"/>
                  </a:cubicBezTo>
                  <a:cubicBezTo>
                    <a:pt x="147" y="1332"/>
                    <a:pt x="174" y="1346"/>
                    <a:pt x="201" y="1344"/>
                  </a:cubicBezTo>
                  <a:cubicBezTo>
                    <a:pt x="202" y="1374"/>
                    <a:pt x="208" y="1397"/>
                    <a:pt x="241" y="1400"/>
                  </a:cubicBezTo>
                  <a:cubicBezTo>
                    <a:pt x="237" y="1424"/>
                    <a:pt x="237" y="1424"/>
                    <a:pt x="237" y="1424"/>
                  </a:cubicBezTo>
                  <a:cubicBezTo>
                    <a:pt x="257" y="1408"/>
                    <a:pt x="257" y="1408"/>
                    <a:pt x="257" y="1408"/>
                  </a:cubicBezTo>
                  <a:cubicBezTo>
                    <a:pt x="265" y="1420"/>
                    <a:pt x="265" y="1420"/>
                    <a:pt x="265" y="1420"/>
                  </a:cubicBezTo>
                  <a:cubicBezTo>
                    <a:pt x="292" y="1419"/>
                    <a:pt x="304" y="1439"/>
                    <a:pt x="305" y="1464"/>
                  </a:cubicBezTo>
                  <a:cubicBezTo>
                    <a:pt x="341" y="1468"/>
                    <a:pt x="341" y="1468"/>
                    <a:pt x="341" y="1468"/>
                  </a:cubicBezTo>
                  <a:cubicBezTo>
                    <a:pt x="357" y="1448"/>
                    <a:pt x="402" y="1438"/>
                    <a:pt x="421" y="1462"/>
                  </a:cubicBezTo>
                  <a:cubicBezTo>
                    <a:pt x="442" y="1487"/>
                    <a:pt x="440" y="1530"/>
                    <a:pt x="473" y="1548"/>
                  </a:cubicBezTo>
                  <a:cubicBezTo>
                    <a:pt x="469" y="1560"/>
                    <a:pt x="469" y="1560"/>
                    <a:pt x="469" y="1560"/>
                  </a:cubicBezTo>
                  <a:cubicBezTo>
                    <a:pt x="436" y="1556"/>
                    <a:pt x="437" y="1583"/>
                    <a:pt x="437" y="1608"/>
                  </a:cubicBezTo>
                  <a:cubicBezTo>
                    <a:pt x="499" y="1614"/>
                    <a:pt x="465" y="1663"/>
                    <a:pt x="487" y="1703"/>
                  </a:cubicBezTo>
                  <a:cubicBezTo>
                    <a:pt x="497" y="1720"/>
                    <a:pt x="531" y="1724"/>
                    <a:pt x="549" y="1728"/>
                  </a:cubicBezTo>
                  <a:cubicBezTo>
                    <a:pt x="552" y="1676"/>
                    <a:pt x="552" y="1676"/>
                    <a:pt x="552" y="1676"/>
                  </a:cubicBezTo>
                  <a:cubicBezTo>
                    <a:pt x="597" y="1628"/>
                    <a:pt x="597" y="1628"/>
                    <a:pt x="597" y="1628"/>
                  </a:cubicBezTo>
                  <a:cubicBezTo>
                    <a:pt x="626" y="1659"/>
                    <a:pt x="608" y="1694"/>
                    <a:pt x="657" y="1716"/>
                  </a:cubicBezTo>
                  <a:cubicBezTo>
                    <a:pt x="706" y="1737"/>
                    <a:pt x="751" y="1675"/>
                    <a:pt x="789" y="1724"/>
                  </a:cubicBezTo>
                  <a:cubicBezTo>
                    <a:pt x="849" y="1680"/>
                    <a:pt x="922" y="1756"/>
                    <a:pt x="988" y="1719"/>
                  </a:cubicBezTo>
                  <a:cubicBezTo>
                    <a:pt x="1029" y="1696"/>
                    <a:pt x="997" y="1671"/>
                    <a:pt x="1004" y="1640"/>
                  </a:cubicBezTo>
                  <a:cubicBezTo>
                    <a:pt x="1010" y="1620"/>
                    <a:pt x="1034" y="1603"/>
                    <a:pt x="1048" y="1588"/>
                  </a:cubicBezTo>
                  <a:cubicBezTo>
                    <a:pt x="1066" y="1567"/>
                    <a:pt x="1092" y="1560"/>
                    <a:pt x="1109" y="1588"/>
                  </a:cubicBezTo>
                  <a:cubicBezTo>
                    <a:pt x="1182" y="1558"/>
                    <a:pt x="1182" y="1558"/>
                    <a:pt x="1182" y="1558"/>
                  </a:cubicBezTo>
                  <a:cubicBezTo>
                    <a:pt x="1210" y="1552"/>
                    <a:pt x="1210" y="1552"/>
                    <a:pt x="1210" y="1552"/>
                  </a:cubicBezTo>
                  <a:cubicBezTo>
                    <a:pt x="1249" y="1500"/>
                    <a:pt x="1249" y="1500"/>
                    <a:pt x="1249" y="1500"/>
                  </a:cubicBezTo>
                  <a:cubicBezTo>
                    <a:pt x="1245" y="1484"/>
                    <a:pt x="1245" y="1484"/>
                    <a:pt x="1245" y="1484"/>
                  </a:cubicBezTo>
                  <a:cubicBezTo>
                    <a:pt x="1278" y="1482"/>
                    <a:pt x="1327" y="1498"/>
                    <a:pt x="1345" y="1464"/>
                  </a:cubicBezTo>
                  <a:cubicBezTo>
                    <a:pt x="1385" y="1460"/>
                    <a:pt x="1385" y="1460"/>
                    <a:pt x="1385" y="1460"/>
                  </a:cubicBezTo>
                  <a:cubicBezTo>
                    <a:pt x="1373" y="1440"/>
                    <a:pt x="1373" y="1440"/>
                    <a:pt x="1373" y="1440"/>
                  </a:cubicBezTo>
                  <a:cubicBezTo>
                    <a:pt x="1373" y="1436"/>
                    <a:pt x="1373" y="1436"/>
                    <a:pt x="1373" y="1436"/>
                  </a:cubicBezTo>
                  <a:cubicBezTo>
                    <a:pt x="1395" y="1423"/>
                    <a:pt x="1407" y="1416"/>
                    <a:pt x="1433" y="1420"/>
                  </a:cubicBezTo>
                  <a:cubicBezTo>
                    <a:pt x="1457" y="1388"/>
                    <a:pt x="1457" y="1388"/>
                    <a:pt x="1457" y="1388"/>
                  </a:cubicBezTo>
                  <a:cubicBezTo>
                    <a:pt x="1461" y="1388"/>
                    <a:pt x="1461" y="1388"/>
                    <a:pt x="1461" y="1388"/>
                  </a:cubicBezTo>
                  <a:cubicBezTo>
                    <a:pt x="1495" y="1450"/>
                    <a:pt x="1543" y="1404"/>
                    <a:pt x="1573" y="1360"/>
                  </a:cubicBezTo>
                  <a:cubicBezTo>
                    <a:pt x="1577" y="1360"/>
                    <a:pt x="1577" y="1360"/>
                    <a:pt x="1577" y="1360"/>
                  </a:cubicBezTo>
                  <a:cubicBezTo>
                    <a:pt x="1609" y="1376"/>
                    <a:pt x="1609" y="1376"/>
                    <a:pt x="1609" y="1376"/>
                  </a:cubicBezTo>
                  <a:cubicBezTo>
                    <a:pt x="1624" y="1349"/>
                    <a:pt x="1653" y="1339"/>
                    <a:pt x="1681" y="1328"/>
                  </a:cubicBezTo>
                  <a:cubicBezTo>
                    <a:pt x="1681" y="1348"/>
                    <a:pt x="1681" y="1348"/>
                    <a:pt x="1681" y="1348"/>
                  </a:cubicBezTo>
                  <a:cubicBezTo>
                    <a:pt x="1701" y="1337"/>
                    <a:pt x="1712" y="1340"/>
                    <a:pt x="1733" y="1348"/>
                  </a:cubicBezTo>
                  <a:cubicBezTo>
                    <a:pt x="1801" y="1316"/>
                    <a:pt x="1801" y="1316"/>
                    <a:pt x="1801" y="1316"/>
                  </a:cubicBezTo>
                  <a:cubicBezTo>
                    <a:pt x="1797" y="1300"/>
                    <a:pt x="1797" y="1300"/>
                    <a:pt x="1797" y="1300"/>
                  </a:cubicBezTo>
                  <a:cubicBezTo>
                    <a:pt x="1811" y="1300"/>
                    <a:pt x="1823" y="1307"/>
                    <a:pt x="1837" y="1306"/>
                  </a:cubicBezTo>
                  <a:cubicBezTo>
                    <a:pt x="1879" y="1304"/>
                    <a:pt x="1931" y="1284"/>
                    <a:pt x="1973" y="1275"/>
                  </a:cubicBezTo>
                  <a:cubicBezTo>
                    <a:pt x="1992" y="1271"/>
                    <a:pt x="2009" y="1257"/>
                    <a:pt x="2029" y="1256"/>
                  </a:cubicBezTo>
                  <a:cubicBezTo>
                    <a:pt x="2049" y="1255"/>
                    <a:pt x="2078" y="1257"/>
                    <a:pt x="2097" y="1264"/>
                  </a:cubicBezTo>
                  <a:cubicBezTo>
                    <a:pt x="2115" y="1270"/>
                    <a:pt x="2132" y="1285"/>
                    <a:pt x="2153" y="1283"/>
                  </a:cubicBezTo>
                  <a:cubicBezTo>
                    <a:pt x="2179" y="1281"/>
                    <a:pt x="2212" y="1148"/>
                    <a:pt x="2257" y="1228"/>
                  </a:cubicBezTo>
                  <a:cubicBezTo>
                    <a:pt x="2275" y="1216"/>
                    <a:pt x="2274" y="1195"/>
                    <a:pt x="2290" y="1182"/>
                  </a:cubicBezTo>
                  <a:cubicBezTo>
                    <a:pt x="2310" y="1164"/>
                    <a:pt x="2349" y="1162"/>
                    <a:pt x="2373" y="1144"/>
                  </a:cubicBezTo>
                  <a:cubicBezTo>
                    <a:pt x="2418" y="1111"/>
                    <a:pt x="2448" y="1062"/>
                    <a:pt x="2493" y="1027"/>
                  </a:cubicBezTo>
                  <a:cubicBezTo>
                    <a:pt x="2531" y="997"/>
                    <a:pt x="2549" y="951"/>
                    <a:pt x="2601" y="980"/>
                  </a:cubicBezTo>
                  <a:cubicBezTo>
                    <a:pt x="2605" y="912"/>
                    <a:pt x="2605" y="912"/>
                    <a:pt x="2605" y="912"/>
                  </a:cubicBezTo>
                  <a:cubicBezTo>
                    <a:pt x="2636" y="912"/>
                    <a:pt x="2655" y="911"/>
                    <a:pt x="2661" y="876"/>
                  </a:cubicBezTo>
                  <a:cubicBezTo>
                    <a:pt x="2693" y="884"/>
                    <a:pt x="2693" y="884"/>
                    <a:pt x="2693" y="884"/>
                  </a:cubicBezTo>
                  <a:cubicBezTo>
                    <a:pt x="2757" y="792"/>
                    <a:pt x="2757" y="792"/>
                    <a:pt x="2757" y="792"/>
                  </a:cubicBezTo>
                  <a:cubicBezTo>
                    <a:pt x="2781" y="800"/>
                    <a:pt x="2781" y="800"/>
                    <a:pt x="2781" y="800"/>
                  </a:cubicBezTo>
                  <a:cubicBezTo>
                    <a:pt x="2787" y="779"/>
                    <a:pt x="2777" y="756"/>
                    <a:pt x="2785" y="736"/>
                  </a:cubicBezTo>
                  <a:cubicBezTo>
                    <a:pt x="2804" y="688"/>
                    <a:pt x="2849" y="657"/>
                    <a:pt x="2826" y="596"/>
                  </a:cubicBezTo>
                  <a:cubicBezTo>
                    <a:pt x="2816" y="568"/>
                    <a:pt x="2785" y="547"/>
                    <a:pt x="2770" y="520"/>
                  </a:cubicBezTo>
                  <a:cubicBezTo>
                    <a:pt x="2748" y="480"/>
                    <a:pt x="2738" y="443"/>
                    <a:pt x="2693" y="424"/>
                  </a:cubicBezTo>
                  <a:cubicBezTo>
                    <a:pt x="2696" y="405"/>
                    <a:pt x="2713" y="382"/>
                    <a:pt x="2711" y="364"/>
                  </a:cubicBezTo>
                  <a:cubicBezTo>
                    <a:pt x="2710" y="349"/>
                    <a:pt x="2700" y="319"/>
                    <a:pt x="2684" y="313"/>
                  </a:cubicBezTo>
                  <a:cubicBezTo>
                    <a:pt x="2674" y="309"/>
                    <a:pt x="2661" y="318"/>
                    <a:pt x="2652" y="309"/>
                  </a:cubicBezTo>
                  <a:cubicBezTo>
                    <a:pt x="2634" y="294"/>
                    <a:pt x="2611" y="253"/>
                    <a:pt x="2601" y="232"/>
                  </a:cubicBezTo>
                  <a:cubicBezTo>
                    <a:pt x="2623" y="224"/>
                    <a:pt x="2622" y="205"/>
                    <a:pt x="2625" y="184"/>
                  </a:cubicBezTo>
                  <a:cubicBezTo>
                    <a:pt x="2647" y="182"/>
                    <a:pt x="2681" y="171"/>
                    <a:pt x="2700" y="159"/>
                  </a:cubicBezTo>
                  <a:cubicBezTo>
                    <a:pt x="2709" y="154"/>
                    <a:pt x="2714" y="142"/>
                    <a:pt x="2725" y="138"/>
                  </a:cubicBezTo>
                  <a:cubicBezTo>
                    <a:pt x="2765" y="125"/>
                    <a:pt x="2846" y="139"/>
                    <a:pt x="2825" y="68"/>
                  </a:cubicBezTo>
                  <a:cubicBezTo>
                    <a:pt x="2847" y="55"/>
                    <a:pt x="2836" y="34"/>
                    <a:pt x="2817" y="24"/>
                  </a:cubicBezTo>
                  <a:cubicBezTo>
                    <a:pt x="2797" y="68"/>
                    <a:pt x="2732" y="49"/>
                    <a:pt x="2693" y="53"/>
                  </a:cubicBezTo>
                  <a:cubicBezTo>
                    <a:pt x="2561" y="69"/>
                    <a:pt x="2428" y="69"/>
                    <a:pt x="2297" y="85"/>
                  </a:cubicBezTo>
                  <a:cubicBezTo>
                    <a:pt x="2115" y="108"/>
                    <a:pt x="1928" y="131"/>
                    <a:pt x="1745" y="136"/>
                  </a:cubicBezTo>
                  <a:cubicBezTo>
                    <a:pt x="1716" y="136"/>
                    <a:pt x="1686" y="126"/>
                    <a:pt x="1657" y="124"/>
                  </a:cubicBezTo>
                  <a:cubicBezTo>
                    <a:pt x="1556" y="118"/>
                    <a:pt x="1457" y="114"/>
                    <a:pt x="1357" y="105"/>
                  </a:cubicBezTo>
                  <a:cubicBezTo>
                    <a:pt x="1121" y="82"/>
                    <a:pt x="883" y="71"/>
                    <a:pt x="649" y="35"/>
                  </a:cubicBezTo>
                  <a:cubicBezTo>
                    <a:pt x="607" y="29"/>
                    <a:pt x="567" y="8"/>
                    <a:pt x="525" y="0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19323" y="1239614"/>
              <a:ext cx="111125" cy="80963"/>
            </a:xfrm>
            <a:custGeom>
              <a:avLst/>
              <a:gdLst>
                <a:gd name="T0" fmla="*/ 4 w 364"/>
                <a:gd name="T1" fmla="*/ 106 h 270"/>
                <a:gd name="T2" fmla="*/ 0 w 364"/>
                <a:gd name="T3" fmla="*/ 178 h 270"/>
                <a:gd name="T4" fmla="*/ 48 w 364"/>
                <a:gd name="T5" fmla="*/ 149 h 270"/>
                <a:gd name="T6" fmla="*/ 96 w 364"/>
                <a:gd name="T7" fmla="*/ 142 h 270"/>
                <a:gd name="T8" fmla="*/ 88 w 364"/>
                <a:gd name="T9" fmla="*/ 186 h 270"/>
                <a:gd name="T10" fmla="*/ 210 w 364"/>
                <a:gd name="T11" fmla="*/ 209 h 270"/>
                <a:gd name="T12" fmla="*/ 224 w 364"/>
                <a:gd name="T13" fmla="*/ 270 h 270"/>
                <a:gd name="T14" fmla="*/ 264 w 364"/>
                <a:gd name="T15" fmla="*/ 162 h 270"/>
                <a:gd name="T16" fmla="*/ 304 w 364"/>
                <a:gd name="T17" fmla="*/ 110 h 270"/>
                <a:gd name="T18" fmla="*/ 364 w 364"/>
                <a:gd name="T19" fmla="*/ 18 h 270"/>
                <a:gd name="T20" fmla="*/ 364 w 364"/>
                <a:gd name="T21" fmla="*/ 10 h 270"/>
                <a:gd name="T22" fmla="*/ 320 w 364"/>
                <a:gd name="T23" fmla="*/ 6 h 270"/>
                <a:gd name="T24" fmla="*/ 280 w 364"/>
                <a:gd name="T25" fmla="*/ 32 h 270"/>
                <a:gd name="T26" fmla="*/ 160 w 364"/>
                <a:gd name="T27" fmla="*/ 50 h 270"/>
                <a:gd name="T28" fmla="*/ 4 w 364"/>
                <a:gd name="T29" fmla="*/ 10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4" h="270">
                  <a:moveTo>
                    <a:pt x="4" y="106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88" y="186"/>
                    <a:pt x="88" y="186"/>
                    <a:pt x="88" y="186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9" y="238"/>
                    <a:pt x="246" y="190"/>
                    <a:pt x="264" y="162"/>
                  </a:cubicBezTo>
                  <a:cubicBezTo>
                    <a:pt x="276" y="143"/>
                    <a:pt x="295" y="131"/>
                    <a:pt x="304" y="110"/>
                  </a:cubicBezTo>
                  <a:cubicBezTo>
                    <a:pt x="319" y="74"/>
                    <a:pt x="315" y="23"/>
                    <a:pt x="364" y="18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349" y="8"/>
                    <a:pt x="334" y="0"/>
                    <a:pt x="320" y="6"/>
                  </a:cubicBezTo>
                  <a:cubicBezTo>
                    <a:pt x="305" y="13"/>
                    <a:pt x="296" y="30"/>
                    <a:pt x="280" y="32"/>
                  </a:cubicBezTo>
                  <a:cubicBezTo>
                    <a:pt x="240" y="38"/>
                    <a:pt x="198" y="30"/>
                    <a:pt x="160" y="50"/>
                  </a:cubicBezTo>
                  <a:cubicBezTo>
                    <a:pt x="96" y="84"/>
                    <a:pt x="83" y="149"/>
                    <a:pt x="4" y="106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06711" y="1361852"/>
              <a:ext cx="585787" cy="581025"/>
            </a:xfrm>
            <a:custGeom>
              <a:avLst/>
              <a:gdLst>
                <a:gd name="T0" fmla="*/ 637 w 1935"/>
                <a:gd name="T1" fmla="*/ 64 h 1934"/>
                <a:gd name="T2" fmla="*/ 553 w 1935"/>
                <a:gd name="T3" fmla="*/ 28 h 1934"/>
                <a:gd name="T4" fmla="*/ 397 w 1935"/>
                <a:gd name="T5" fmla="*/ 112 h 1934"/>
                <a:gd name="T6" fmla="*/ 433 w 1935"/>
                <a:gd name="T7" fmla="*/ 212 h 1934"/>
                <a:gd name="T8" fmla="*/ 329 w 1935"/>
                <a:gd name="T9" fmla="*/ 224 h 1934"/>
                <a:gd name="T10" fmla="*/ 281 w 1935"/>
                <a:gd name="T11" fmla="*/ 224 h 1934"/>
                <a:gd name="T12" fmla="*/ 152 w 1935"/>
                <a:gd name="T13" fmla="*/ 244 h 1934"/>
                <a:gd name="T14" fmla="*/ 45 w 1935"/>
                <a:gd name="T15" fmla="*/ 491 h 1934"/>
                <a:gd name="T16" fmla="*/ 132 w 1935"/>
                <a:gd name="T17" fmla="*/ 668 h 1934"/>
                <a:gd name="T18" fmla="*/ 37 w 1935"/>
                <a:gd name="T19" fmla="*/ 824 h 1934"/>
                <a:gd name="T20" fmla="*/ 29 w 1935"/>
                <a:gd name="T21" fmla="*/ 932 h 1934"/>
                <a:gd name="T22" fmla="*/ 69 w 1935"/>
                <a:gd name="T23" fmla="*/ 1067 h 1934"/>
                <a:gd name="T24" fmla="*/ 165 w 1935"/>
                <a:gd name="T25" fmla="*/ 1228 h 1934"/>
                <a:gd name="T26" fmla="*/ 93 w 1935"/>
                <a:gd name="T27" fmla="*/ 1336 h 1934"/>
                <a:gd name="T28" fmla="*/ 133 w 1935"/>
                <a:gd name="T29" fmla="*/ 1428 h 1934"/>
                <a:gd name="T30" fmla="*/ 253 w 1935"/>
                <a:gd name="T31" fmla="*/ 1468 h 1934"/>
                <a:gd name="T32" fmla="*/ 301 w 1935"/>
                <a:gd name="T33" fmla="*/ 1524 h 1934"/>
                <a:gd name="T34" fmla="*/ 361 w 1935"/>
                <a:gd name="T35" fmla="*/ 1492 h 1934"/>
                <a:gd name="T36" fmla="*/ 433 w 1935"/>
                <a:gd name="T37" fmla="*/ 1496 h 1934"/>
                <a:gd name="T38" fmla="*/ 461 w 1935"/>
                <a:gd name="T39" fmla="*/ 1504 h 1934"/>
                <a:gd name="T40" fmla="*/ 565 w 1935"/>
                <a:gd name="T41" fmla="*/ 1584 h 1934"/>
                <a:gd name="T42" fmla="*/ 637 w 1935"/>
                <a:gd name="T43" fmla="*/ 1660 h 1934"/>
                <a:gd name="T44" fmla="*/ 789 w 1935"/>
                <a:gd name="T45" fmla="*/ 1717 h 1934"/>
                <a:gd name="T46" fmla="*/ 973 w 1935"/>
                <a:gd name="T47" fmla="*/ 1711 h 1934"/>
                <a:gd name="T48" fmla="*/ 1117 w 1935"/>
                <a:gd name="T49" fmla="*/ 1831 h 1934"/>
                <a:gd name="T50" fmla="*/ 1213 w 1935"/>
                <a:gd name="T51" fmla="*/ 1906 h 1934"/>
                <a:gd name="T52" fmla="*/ 1313 w 1935"/>
                <a:gd name="T53" fmla="*/ 1868 h 1934"/>
                <a:gd name="T54" fmla="*/ 1353 w 1935"/>
                <a:gd name="T55" fmla="*/ 1896 h 1934"/>
                <a:gd name="T56" fmla="*/ 1533 w 1935"/>
                <a:gd name="T57" fmla="*/ 1896 h 1934"/>
                <a:gd name="T58" fmla="*/ 1590 w 1935"/>
                <a:gd name="T59" fmla="*/ 1789 h 1934"/>
                <a:gd name="T60" fmla="*/ 1633 w 1935"/>
                <a:gd name="T61" fmla="*/ 1660 h 1934"/>
                <a:gd name="T62" fmla="*/ 1689 w 1935"/>
                <a:gd name="T63" fmla="*/ 1584 h 1934"/>
                <a:gd name="T64" fmla="*/ 1685 w 1935"/>
                <a:gd name="T65" fmla="*/ 1428 h 1934"/>
                <a:gd name="T66" fmla="*/ 1753 w 1935"/>
                <a:gd name="T67" fmla="*/ 1356 h 1934"/>
                <a:gd name="T68" fmla="*/ 1701 w 1935"/>
                <a:gd name="T69" fmla="*/ 1136 h 1934"/>
                <a:gd name="T70" fmla="*/ 1877 w 1935"/>
                <a:gd name="T71" fmla="*/ 1104 h 1934"/>
                <a:gd name="T72" fmla="*/ 1841 w 1935"/>
                <a:gd name="T73" fmla="*/ 892 h 1934"/>
                <a:gd name="T74" fmla="*/ 1923 w 1935"/>
                <a:gd name="T75" fmla="*/ 796 h 1934"/>
                <a:gd name="T76" fmla="*/ 1875 w 1935"/>
                <a:gd name="T77" fmla="*/ 623 h 1934"/>
                <a:gd name="T78" fmla="*/ 1705 w 1935"/>
                <a:gd name="T79" fmla="*/ 544 h 1934"/>
                <a:gd name="T80" fmla="*/ 1685 w 1935"/>
                <a:gd name="T81" fmla="*/ 532 h 1934"/>
                <a:gd name="T82" fmla="*/ 1551 w 1935"/>
                <a:gd name="T83" fmla="*/ 464 h 1934"/>
                <a:gd name="T84" fmla="*/ 1529 w 1935"/>
                <a:gd name="T85" fmla="*/ 296 h 1934"/>
                <a:gd name="T86" fmla="*/ 1297 w 1935"/>
                <a:gd name="T87" fmla="*/ 252 h 1934"/>
                <a:gd name="T88" fmla="*/ 1189 w 1935"/>
                <a:gd name="T89" fmla="*/ 112 h 1934"/>
                <a:gd name="T90" fmla="*/ 1009 w 1935"/>
                <a:gd name="T91" fmla="*/ 160 h 1934"/>
                <a:gd name="T92" fmla="*/ 949 w 1935"/>
                <a:gd name="T93" fmla="*/ 128 h 1934"/>
                <a:gd name="T94" fmla="*/ 793 w 1935"/>
                <a:gd name="T95" fmla="*/ 108 h 1934"/>
                <a:gd name="T96" fmla="*/ 757 w 1935"/>
                <a:gd name="T97" fmla="*/ 48 h 1934"/>
                <a:gd name="T98" fmla="*/ 713 w 1935"/>
                <a:gd name="T99" fmla="*/ 24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5" h="1934">
                  <a:moveTo>
                    <a:pt x="649" y="0"/>
                  </a:moveTo>
                  <a:cubicBezTo>
                    <a:pt x="649" y="19"/>
                    <a:pt x="647" y="31"/>
                    <a:pt x="633" y="44"/>
                  </a:cubicBezTo>
                  <a:cubicBezTo>
                    <a:pt x="637" y="64"/>
                    <a:pt x="637" y="64"/>
                    <a:pt x="637" y="64"/>
                  </a:cubicBezTo>
                  <a:cubicBezTo>
                    <a:pt x="613" y="84"/>
                    <a:pt x="613" y="84"/>
                    <a:pt x="613" y="84"/>
                  </a:cubicBezTo>
                  <a:cubicBezTo>
                    <a:pt x="561" y="56"/>
                    <a:pt x="561" y="56"/>
                    <a:pt x="561" y="56"/>
                  </a:cubicBezTo>
                  <a:cubicBezTo>
                    <a:pt x="553" y="28"/>
                    <a:pt x="553" y="28"/>
                    <a:pt x="553" y="28"/>
                  </a:cubicBezTo>
                  <a:cubicBezTo>
                    <a:pt x="531" y="38"/>
                    <a:pt x="491" y="18"/>
                    <a:pt x="485" y="40"/>
                  </a:cubicBezTo>
                  <a:cubicBezTo>
                    <a:pt x="548" y="58"/>
                    <a:pt x="496" y="113"/>
                    <a:pt x="457" y="122"/>
                  </a:cubicBezTo>
                  <a:cubicBezTo>
                    <a:pt x="434" y="127"/>
                    <a:pt x="420" y="108"/>
                    <a:pt x="397" y="112"/>
                  </a:cubicBezTo>
                  <a:cubicBezTo>
                    <a:pt x="409" y="169"/>
                    <a:pt x="409" y="169"/>
                    <a:pt x="409" y="169"/>
                  </a:cubicBezTo>
                  <a:cubicBezTo>
                    <a:pt x="445" y="196"/>
                    <a:pt x="445" y="196"/>
                    <a:pt x="445" y="196"/>
                  </a:cubicBezTo>
                  <a:cubicBezTo>
                    <a:pt x="433" y="212"/>
                    <a:pt x="433" y="212"/>
                    <a:pt x="433" y="212"/>
                  </a:cubicBezTo>
                  <a:cubicBezTo>
                    <a:pt x="409" y="236"/>
                    <a:pt x="409" y="236"/>
                    <a:pt x="409" y="236"/>
                  </a:cubicBezTo>
                  <a:cubicBezTo>
                    <a:pt x="377" y="212"/>
                    <a:pt x="377" y="212"/>
                    <a:pt x="377" y="212"/>
                  </a:cubicBezTo>
                  <a:cubicBezTo>
                    <a:pt x="363" y="229"/>
                    <a:pt x="349" y="225"/>
                    <a:pt x="329" y="224"/>
                  </a:cubicBezTo>
                  <a:cubicBezTo>
                    <a:pt x="337" y="243"/>
                    <a:pt x="343" y="260"/>
                    <a:pt x="317" y="264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1" y="224"/>
                    <a:pt x="281" y="224"/>
                    <a:pt x="281" y="224"/>
                  </a:cubicBezTo>
                  <a:cubicBezTo>
                    <a:pt x="261" y="247"/>
                    <a:pt x="249" y="241"/>
                    <a:pt x="221" y="240"/>
                  </a:cubicBezTo>
                  <a:cubicBezTo>
                    <a:pt x="217" y="196"/>
                    <a:pt x="217" y="196"/>
                    <a:pt x="217" y="196"/>
                  </a:cubicBezTo>
                  <a:cubicBezTo>
                    <a:pt x="190" y="195"/>
                    <a:pt x="162" y="219"/>
                    <a:pt x="152" y="244"/>
                  </a:cubicBezTo>
                  <a:cubicBezTo>
                    <a:pt x="136" y="284"/>
                    <a:pt x="142" y="332"/>
                    <a:pt x="120" y="372"/>
                  </a:cubicBezTo>
                  <a:cubicBezTo>
                    <a:pt x="106" y="398"/>
                    <a:pt x="76" y="413"/>
                    <a:pt x="59" y="436"/>
                  </a:cubicBezTo>
                  <a:cubicBezTo>
                    <a:pt x="46" y="453"/>
                    <a:pt x="55" y="474"/>
                    <a:pt x="45" y="491"/>
                  </a:cubicBezTo>
                  <a:cubicBezTo>
                    <a:pt x="35" y="507"/>
                    <a:pt x="17" y="514"/>
                    <a:pt x="9" y="532"/>
                  </a:cubicBezTo>
                  <a:cubicBezTo>
                    <a:pt x="52" y="539"/>
                    <a:pt x="73" y="589"/>
                    <a:pt x="97" y="620"/>
                  </a:cubicBezTo>
                  <a:cubicBezTo>
                    <a:pt x="106" y="632"/>
                    <a:pt x="130" y="653"/>
                    <a:pt x="132" y="668"/>
                  </a:cubicBezTo>
                  <a:cubicBezTo>
                    <a:pt x="134" y="680"/>
                    <a:pt x="127" y="705"/>
                    <a:pt x="121" y="715"/>
                  </a:cubicBezTo>
                  <a:cubicBezTo>
                    <a:pt x="109" y="734"/>
                    <a:pt x="58" y="741"/>
                    <a:pt x="37" y="744"/>
                  </a:cubicBezTo>
                  <a:cubicBezTo>
                    <a:pt x="37" y="824"/>
                    <a:pt x="37" y="824"/>
                    <a:pt x="37" y="824"/>
                  </a:cubicBezTo>
                  <a:cubicBezTo>
                    <a:pt x="69" y="836"/>
                    <a:pt x="69" y="836"/>
                    <a:pt x="69" y="836"/>
                  </a:cubicBezTo>
                  <a:cubicBezTo>
                    <a:pt x="45" y="856"/>
                    <a:pt x="45" y="856"/>
                    <a:pt x="45" y="856"/>
                  </a:cubicBezTo>
                  <a:cubicBezTo>
                    <a:pt x="45" y="879"/>
                    <a:pt x="62" y="931"/>
                    <a:pt x="29" y="932"/>
                  </a:cubicBezTo>
                  <a:cubicBezTo>
                    <a:pt x="32" y="960"/>
                    <a:pt x="31" y="992"/>
                    <a:pt x="5" y="1008"/>
                  </a:cubicBezTo>
                  <a:cubicBezTo>
                    <a:pt x="4" y="1018"/>
                    <a:pt x="2" y="1027"/>
                    <a:pt x="1" y="1036"/>
                  </a:cubicBezTo>
                  <a:cubicBezTo>
                    <a:pt x="0" y="1080"/>
                    <a:pt x="45" y="1056"/>
                    <a:pt x="69" y="1067"/>
                  </a:cubicBezTo>
                  <a:cubicBezTo>
                    <a:pt x="89" y="1077"/>
                    <a:pt x="105" y="1097"/>
                    <a:pt x="129" y="1096"/>
                  </a:cubicBezTo>
                  <a:cubicBezTo>
                    <a:pt x="148" y="1143"/>
                    <a:pt x="180" y="1183"/>
                    <a:pt x="177" y="1236"/>
                  </a:cubicBezTo>
                  <a:cubicBezTo>
                    <a:pt x="165" y="1228"/>
                    <a:pt x="165" y="1228"/>
                    <a:pt x="165" y="1228"/>
                  </a:cubicBezTo>
                  <a:cubicBezTo>
                    <a:pt x="165" y="1250"/>
                    <a:pt x="162" y="1345"/>
                    <a:pt x="117" y="1300"/>
                  </a:cubicBezTo>
                  <a:cubicBezTo>
                    <a:pt x="104" y="1308"/>
                    <a:pt x="85" y="1315"/>
                    <a:pt x="93" y="1332"/>
                  </a:cubicBezTo>
                  <a:cubicBezTo>
                    <a:pt x="93" y="1336"/>
                    <a:pt x="93" y="1336"/>
                    <a:pt x="93" y="1336"/>
                  </a:cubicBezTo>
                  <a:cubicBezTo>
                    <a:pt x="74" y="1354"/>
                    <a:pt x="128" y="1367"/>
                    <a:pt x="141" y="1368"/>
                  </a:cubicBezTo>
                  <a:cubicBezTo>
                    <a:pt x="141" y="1385"/>
                    <a:pt x="150" y="1402"/>
                    <a:pt x="133" y="1412"/>
                  </a:cubicBezTo>
                  <a:cubicBezTo>
                    <a:pt x="133" y="1428"/>
                    <a:pt x="133" y="1428"/>
                    <a:pt x="133" y="1428"/>
                  </a:cubicBezTo>
                  <a:cubicBezTo>
                    <a:pt x="153" y="1424"/>
                    <a:pt x="153" y="1424"/>
                    <a:pt x="153" y="1424"/>
                  </a:cubicBezTo>
                  <a:cubicBezTo>
                    <a:pt x="161" y="1440"/>
                    <a:pt x="161" y="1440"/>
                    <a:pt x="161" y="1440"/>
                  </a:cubicBezTo>
                  <a:cubicBezTo>
                    <a:pt x="208" y="1419"/>
                    <a:pt x="282" y="1382"/>
                    <a:pt x="253" y="1468"/>
                  </a:cubicBezTo>
                  <a:cubicBezTo>
                    <a:pt x="293" y="1472"/>
                    <a:pt x="293" y="1472"/>
                    <a:pt x="293" y="1472"/>
                  </a:cubicBezTo>
                  <a:cubicBezTo>
                    <a:pt x="297" y="1524"/>
                    <a:pt x="297" y="1524"/>
                    <a:pt x="297" y="1524"/>
                  </a:cubicBezTo>
                  <a:cubicBezTo>
                    <a:pt x="301" y="1524"/>
                    <a:pt x="301" y="1524"/>
                    <a:pt x="301" y="1524"/>
                  </a:cubicBezTo>
                  <a:cubicBezTo>
                    <a:pt x="341" y="1500"/>
                    <a:pt x="341" y="1500"/>
                    <a:pt x="341" y="1500"/>
                  </a:cubicBezTo>
                  <a:cubicBezTo>
                    <a:pt x="337" y="1482"/>
                    <a:pt x="342" y="1478"/>
                    <a:pt x="357" y="1468"/>
                  </a:cubicBezTo>
                  <a:cubicBezTo>
                    <a:pt x="361" y="1492"/>
                    <a:pt x="361" y="1492"/>
                    <a:pt x="361" y="1492"/>
                  </a:cubicBezTo>
                  <a:cubicBezTo>
                    <a:pt x="381" y="1468"/>
                    <a:pt x="381" y="1468"/>
                    <a:pt x="381" y="1468"/>
                  </a:cubicBezTo>
                  <a:cubicBezTo>
                    <a:pt x="385" y="1468"/>
                    <a:pt x="385" y="1468"/>
                    <a:pt x="385" y="1468"/>
                  </a:cubicBezTo>
                  <a:cubicBezTo>
                    <a:pt x="398" y="1484"/>
                    <a:pt x="412" y="1494"/>
                    <a:pt x="433" y="1496"/>
                  </a:cubicBezTo>
                  <a:cubicBezTo>
                    <a:pt x="429" y="1512"/>
                    <a:pt x="429" y="1512"/>
                    <a:pt x="429" y="1512"/>
                  </a:cubicBezTo>
                  <a:cubicBezTo>
                    <a:pt x="457" y="1504"/>
                    <a:pt x="457" y="1504"/>
                    <a:pt x="457" y="1504"/>
                  </a:cubicBezTo>
                  <a:cubicBezTo>
                    <a:pt x="461" y="1504"/>
                    <a:pt x="461" y="1504"/>
                    <a:pt x="461" y="1504"/>
                  </a:cubicBezTo>
                  <a:cubicBezTo>
                    <a:pt x="505" y="1572"/>
                    <a:pt x="505" y="1572"/>
                    <a:pt x="505" y="1572"/>
                  </a:cubicBezTo>
                  <a:cubicBezTo>
                    <a:pt x="517" y="1556"/>
                    <a:pt x="524" y="1575"/>
                    <a:pt x="525" y="1588"/>
                  </a:cubicBezTo>
                  <a:cubicBezTo>
                    <a:pt x="565" y="1584"/>
                    <a:pt x="565" y="1584"/>
                    <a:pt x="565" y="1584"/>
                  </a:cubicBezTo>
                  <a:cubicBezTo>
                    <a:pt x="553" y="1624"/>
                    <a:pt x="553" y="1624"/>
                    <a:pt x="553" y="1624"/>
                  </a:cubicBezTo>
                  <a:cubicBezTo>
                    <a:pt x="573" y="1612"/>
                    <a:pt x="573" y="1612"/>
                    <a:pt x="573" y="1612"/>
                  </a:cubicBezTo>
                  <a:cubicBezTo>
                    <a:pt x="614" y="1623"/>
                    <a:pt x="628" y="1614"/>
                    <a:pt x="637" y="1660"/>
                  </a:cubicBezTo>
                  <a:cubicBezTo>
                    <a:pt x="656" y="1662"/>
                    <a:pt x="663" y="1670"/>
                    <a:pt x="669" y="1688"/>
                  </a:cubicBezTo>
                  <a:cubicBezTo>
                    <a:pt x="693" y="1689"/>
                    <a:pt x="721" y="1694"/>
                    <a:pt x="729" y="1720"/>
                  </a:cubicBezTo>
                  <a:cubicBezTo>
                    <a:pt x="789" y="1717"/>
                    <a:pt x="789" y="1717"/>
                    <a:pt x="789" y="1717"/>
                  </a:cubicBezTo>
                  <a:cubicBezTo>
                    <a:pt x="873" y="1656"/>
                    <a:pt x="873" y="1656"/>
                    <a:pt x="873" y="1656"/>
                  </a:cubicBezTo>
                  <a:cubicBezTo>
                    <a:pt x="873" y="1700"/>
                    <a:pt x="862" y="1764"/>
                    <a:pt x="928" y="1737"/>
                  </a:cubicBezTo>
                  <a:cubicBezTo>
                    <a:pt x="944" y="1730"/>
                    <a:pt x="954" y="1709"/>
                    <a:pt x="973" y="1711"/>
                  </a:cubicBezTo>
                  <a:cubicBezTo>
                    <a:pt x="1006" y="1714"/>
                    <a:pt x="1014" y="1759"/>
                    <a:pt x="1049" y="1752"/>
                  </a:cubicBezTo>
                  <a:cubicBezTo>
                    <a:pt x="1086" y="1774"/>
                    <a:pt x="1086" y="1774"/>
                    <a:pt x="1086" y="1774"/>
                  </a:cubicBezTo>
                  <a:cubicBezTo>
                    <a:pt x="1117" y="1831"/>
                    <a:pt x="1117" y="1831"/>
                    <a:pt x="1117" y="1831"/>
                  </a:cubicBezTo>
                  <a:cubicBezTo>
                    <a:pt x="1152" y="1864"/>
                    <a:pt x="1152" y="1864"/>
                    <a:pt x="1152" y="1864"/>
                  </a:cubicBezTo>
                  <a:cubicBezTo>
                    <a:pt x="1178" y="1913"/>
                    <a:pt x="1178" y="1913"/>
                    <a:pt x="1178" y="1913"/>
                  </a:cubicBezTo>
                  <a:cubicBezTo>
                    <a:pt x="1213" y="1906"/>
                    <a:pt x="1213" y="1906"/>
                    <a:pt x="1213" y="1906"/>
                  </a:cubicBezTo>
                  <a:cubicBezTo>
                    <a:pt x="1301" y="1884"/>
                    <a:pt x="1301" y="1884"/>
                    <a:pt x="1301" y="1884"/>
                  </a:cubicBezTo>
                  <a:cubicBezTo>
                    <a:pt x="1297" y="1868"/>
                    <a:pt x="1297" y="1868"/>
                    <a:pt x="1297" y="1868"/>
                  </a:cubicBezTo>
                  <a:cubicBezTo>
                    <a:pt x="1313" y="1868"/>
                    <a:pt x="1313" y="1868"/>
                    <a:pt x="1313" y="1868"/>
                  </a:cubicBezTo>
                  <a:cubicBezTo>
                    <a:pt x="1317" y="1844"/>
                    <a:pt x="1317" y="1844"/>
                    <a:pt x="1317" y="1844"/>
                  </a:cubicBezTo>
                  <a:cubicBezTo>
                    <a:pt x="1325" y="1844"/>
                    <a:pt x="1325" y="1844"/>
                    <a:pt x="1325" y="1844"/>
                  </a:cubicBezTo>
                  <a:cubicBezTo>
                    <a:pt x="1353" y="1896"/>
                    <a:pt x="1353" y="1896"/>
                    <a:pt x="1353" y="1896"/>
                  </a:cubicBezTo>
                  <a:cubicBezTo>
                    <a:pt x="1366" y="1903"/>
                    <a:pt x="1372" y="1909"/>
                    <a:pt x="1373" y="1924"/>
                  </a:cubicBezTo>
                  <a:cubicBezTo>
                    <a:pt x="1407" y="1934"/>
                    <a:pt x="1417" y="1918"/>
                    <a:pt x="1449" y="1915"/>
                  </a:cubicBezTo>
                  <a:cubicBezTo>
                    <a:pt x="1488" y="1910"/>
                    <a:pt x="1498" y="1926"/>
                    <a:pt x="1533" y="1896"/>
                  </a:cubicBezTo>
                  <a:cubicBezTo>
                    <a:pt x="1549" y="1916"/>
                    <a:pt x="1549" y="1916"/>
                    <a:pt x="1549" y="1916"/>
                  </a:cubicBezTo>
                  <a:cubicBezTo>
                    <a:pt x="1601" y="1843"/>
                    <a:pt x="1601" y="1843"/>
                    <a:pt x="1601" y="1843"/>
                  </a:cubicBezTo>
                  <a:cubicBezTo>
                    <a:pt x="1590" y="1789"/>
                    <a:pt x="1590" y="1789"/>
                    <a:pt x="1590" y="1789"/>
                  </a:cubicBezTo>
                  <a:cubicBezTo>
                    <a:pt x="1625" y="1774"/>
                    <a:pt x="1625" y="1774"/>
                    <a:pt x="1625" y="1774"/>
                  </a:cubicBezTo>
                  <a:cubicBezTo>
                    <a:pt x="1665" y="1708"/>
                    <a:pt x="1665" y="1708"/>
                    <a:pt x="1665" y="1708"/>
                  </a:cubicBezTo>
                  <a:cubicBezTo>
                    <a:pt x="1646" y="1695"/>
                    <a:pt x="1626" y="1685"/>
                    <a:pt x="1633" y="1660"/>
                  </a:cubicBezTo>
                  <a:cubicBezTo>
                    <a:pt x="1637" y="1660"/>
                    <a:pt x="1637" y="1660"/>
                    <a:pt x="1637" y="1660"/>
                  </a:cubicBezTo>
                  <a:cubicBezTo>
                    <a:pt x="1645" y="1668"/>
                    <a:pt x="1645" y="1668"/>
                    <a:pt x="1645" y="1668"/>
                  </a:cubicBezTo>
                  <a:cubicBezTo>
                    <a:pt x="1689" y="1584"/>
                    <a:pt x="1689" y="1584"/>
                    <a:pt x="1689" y="1584"/>
                  </a:cubicBezTo>
                  <a:cubicBezTo>
                    <a:pt x="1633" y="1560"/>
                    <a:pt x="1633" y="1560"/>
                    <a:pt x="1633" y="1560"/>
                  </a:cubicBezTo>
                  <a:cubicBezTo>
                    <a:pt x="1643" y="1528"/>
                    <a:pt x="1660" y="1504"/>
                    <a:pt x="1693" y="1492"/>
                  </a:cubicBezTo>
                  <a:cubicBezTo>
                    <a:pt x="1685" y="1428"/>
                    <a:pt x="1685" y="1428"/>
                    <a:pt x="1685" y="1428"/>
                  </a:cubicBezTo>
                  <a:cubicBezTo>
                    <a:pt x="1761" y="1428"/>
                    <a:pt x="1761" y="1428"/>
                    <a:pt x="1761" y="1428"/>
                  </a:cubicBezTo>
                  <a:cubicBezTo>
                    <a:pt x="1769" y="1404"/>
                    <a:pt x="1769" y="1404"/>
                    <a:pt x="1769" y="1404"/>
                  </a:cubicBezTo>
                  <a:cubicBezTo>
                    <a:pt x="1753" y="1356"/>
                    <a:pt x="1753" y="1356"/>
                    <a:pt x="1753" y="1356"/>
                  </a:cubicBezTo>
                  <a:cubicBezTo>
                    <a:pt x="1722" y="1356"/>
                    <a:pt x="1704" y="1349"/>
                    <a:pt x="1701" y="1316"/>
                  </a:cubicBezTo>
                  <a:cubicBezTo>
                    <a:pt x="1643" y="1299"/>
                    <a:pt x="1694" y="1231"/>
                    <a:pt x="1733" y="1240"/>
                  </a:cubicBezTo>
                  <a:cubicBezTo>
                    <a:pt x="1725" y="1204"/>
                    <a:pt x="1693" y="1175"/>
                    <a:pt x="1701" y="1136"/>
                  </a:cubicBezTo>
                  <a:cubicBezTo>
                    <a:pt x="1729" y="1148"/>
                    <a:pt x="1729" y="1148"/>
                    <a:pt x="1729" y="1148"/>
                  </a:cubicBezTo>
                  <a:cubicBezTo>
                    <a:pt x="1757" y="1117"/>
                    <a:pt x="1770" y="1105"/>
                    <a:pt x="1785" y="1064"/>
                  </a:cubicBezTo>
                  <a:cubicBezTo>
                    <a:pt x="1877" y="1104"/>
                    <a:pt x="1877" y="1104"/>
                    <a:pt x="1877" y="1104"/>
                  </a:cubicBezTo>
                  <a:cubicBezTo>
                    <a:pt x="1873" y="1058"/>
                    <a:pt x="1883" y="1022"/>
                    <a:pt x="1841" y="996"/>
                  </a:cubicBezTo>
                  <a:cubicBezTo>
                    <a:pt x="1841" y="992"/>
                    <a:pt x="1841" y="992"/>
                    <a:pt x="1841" y="992"/>
                  </a:cubicBezTo>
                  <a:cubicBezTo>
                    <a:pt x="1869" y="961"/>
                    <a:pt x="1835" y="929"/>
                    <a:pt x="1841" y="892"/>
                  </a:cubicBezTo>
                  <a:cubicBezTo>
                    <a:pt x="1897" y="884"/>
                    <a:pt x="1897" y="884"/>
                    <a:pt x="1897" y="884"/>
                  </a:cubicBezTo>
                  <a:cubicBezTo>
                    <a:pt x="1902" y="865"/>
                    <a:pt x="1920" y="860"/>
                    <a:pt x="1928" y="844"/>
                  </a:cubicBezTo>
                  <a:cubicBezTo>
                    <a:pt x="1935" y="829"/>
                    <a:pt x="1925" y="810"/>
                    <a:pt x="1923" y="796"/>
                  </a:cubicBezTo>
                  <a:cubicBezTo>
                    <a:pt x="1917" y="760"/>
                    <a:pt x="1929" y="741"/>
                    <a:pt x="1881" y="740"/>
                  </a:cubicBezTo>
                  <a:cubicBezTo>
                    <a:pt x="1881" y="714"/>
                    <a:pt x="1881" y="687"/>
                    <a:pt x="1913" y="684"/>
                  </a:cubicBezTo>
                  <a:cubicBezTo>
                    <a:pt x="1875" y="623"/>
                    <a:pt x="1875" y="623"/>
                    <a:pt x="1875" y="623"/>
                  </a:cubicBezTo>
                  <a:cubicBezTo>
                    <a:pt x="1856" y="585"/>
                    <a:pt x="1856" y="585"/>
                    <a:pt x="1856" y="585"/>
                  </a:cubicBezTo>
                  <a:cubicBezTo>
                    <a:pt x="1745" y="592"/>
                    <a:pt x="1745" y="592"/>
                    <a:pt x="1745" y="592"/>
                  </a:cubicBezTo>
                  <a:cubicBezTo>
                    <a:pt x="1755" y="557"/>
                    <a:pt x="1729" y="556"/>
                    <a:pt x="1705" y="544"/>
                  </a:cubicBezTo>
                  <a:cubicBezTo>
                    <a:pt x="1697" y="560"/>
                    <a:pt x="1697" y="560"/>
                    <a:pt x="1697" y="560"/>
                  </a:cubicBezTo>
                  <a:cubicBezTo>
                    <a:pt x="1681" y="556"/>
                    <a:pt x="1681" y="556"/>
                    <a:pt x="1681" y="556"/>
                  </a:cubicBezTo>
                  <a:cubicBezTo>
                    <a:pt x="1685" y="532"/>
                    <a:pt x="1685" y="532"/>
                    <a:pt x="1685" y="532"/>
                  </a:cubicBezTo>
                  <a:cubicBezTo>
                    <a:pt x="1654" y="525"/>
                    <a:pt x="1649" y="505"/>
                    <a:pt x="1645" y="476"/>
                  </a:cubicBezTo>
                  <a:cubicBezTo>
                    <a:pt x="1614" y="476"/>
                    <a:pt x="1602" y="465"/>
                    <a:pt x="1593" y="500"/>
                  </a:cubicBezTo>
                  <a:cubicBezTo>
                    <a:pt x="1578" y="492"/>
                    <a:pt x="1556" y="482"/>
                    <a:pt x="1551" y="464"/>
                  </a:cubicBezTo>
                  <a:cubicBezTo>
                    <a:pt x="1544" y="443"/>
                    <a:pt x="1563" y="422"/>
                    <a:pt x="1533" y="412"/>
                  </a:cubicBezTo>
                  <a:cubicBezTo>
                    <a:pt x="1514" y="341"/>
                    <a:pt x="1514" y="341"/>
                    <a:pt x="1514" y="341"/>
                  </a:cubicBezTo>
                  <a:cubicBezTo>
                    <a:pt x="1529" y="296"/>
                    <a:pt x="1529" y="296"/>
                    <a:pt x="1529" y="296"/>
                  </a:cubicBezTo>
                  <a:cubicBezTo>
                    <a:pt x="1511" y="285"/>
                    <a:pt x="1512" y="265"/>
                    <a:pt x="1496" y="254"/>
                  </a:cubicBezTo>
                  <a:cubicBezTo>
                    <a:pt x="1454" y="225"/>
                    <a:pt x="1400" y="238"/>
                    <a:pt x="1353" y="240"/>
                  </a:cubicBezTo>
                  <a:cubicBezTo>
                    <a:pt x="1334" y="241"/>
                    <a:pt x="1308" y="234"/>
                    <a:pt x="1297" y="252"/>
                  </a:cubicBezTo>
                  <a:cubicBezTo>
                    <a:pt x="1271" y="231"/>
                    <a:pt x="1271" y="231"/>
                    <a:pt x="1271" y="231"/>
                  </a:cubicBezTo>
                  <a:cubicBezTo>
                    <a:pt x="1169" y="224"/>
                    <a:pt x="1169" y="224"/>
                    <a:pt x="1169" y="224"/>
                  </a:cubicBezTo>
                  <a:cubicBezTo>
                    <a:pt x="1189" y="112"/>
                    <a:pt x="1189" y="112"/>
                    <a:pt x="1189" y="112"/>
                  </a:cubicBezTo>
                  <a:cubicBezTo>
                    <a:pt x="1097" y="116"/>
                    <a:pt x="1097" y="116"/>
                    <a:pt x="1097" y="116"/>
                  </a:cubicBezTo>
                  <a:cubicBezTo>
                    <a:pt x="1037" y="140"/>
                    <a:pt x="1037" y="140"/>
                    <a:pt x="1037" y="140"/>
                  </a:cubicBezTo>
                  <a:cubicBezTo>
                    <a:pt x="1032" y="156"/>
                    <a:pt x="1025" y="159"/>
                    <a:pt x="1009" y="160"/>
                  </a:cubicBezTo>
                  <a:cubicBezTo>
                    <a:pt x="985" y="128"/>
                    <a:pt x="985" y="128"/>
                    <a:pt x="985" y="128"/>
                  </a:cubicBezTo>
                  <a:cubicBezTo>
                    <a:pt x="989" y="104"/>
                    <a:pt x="989" y="104"/>
                    <a:pt x="989" y="104"/>
                  </a:cubicBezTo>
                  <a:cubicBezTo>
                    <a:pt x="967" y="100"/>
                    <a:pt x="956" y="107"/>
                    <a:pt x="949" y="128"/>
                  </a:cubicBezTo>
                  <a:cubicBezTo>
                    <a:pt x="941" y="128"/>
                    <a:pt x="941" y="128"/>
                    <a:pt x="941" y="128"/>
                  </a:cubicBezTo>
                  <a:cubicBezTo>
                    <a:pt x="937" y="116"/>
                    <a:pt x="937" y="116"/>
                    <a:pt x="937" y="116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1" y="78"/>
                    <a:pt x="806" y="50"/>
                    <a:pt x="765" y="60"/>
                  </a:cubicBezTo>
                  <a:cubicBezTo>
                    <a:pt x="761" y="48"/>
                    <a:pt x="761" y="48"/>
                    <a:pt x="761" y="48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45" y="64"/>
                    <a:pt x="745" y="64"/>
                    <a:pt x="745" y="64"/>
                  </a:cubicBezTo>
                  <a:cubicBezTo>
                    <a:pt x="745" y="44"/>
                    <a:pt x="745" y="44"/>
                    <a:pt x="745" y="44"/>
                  </a:cubicBezTo>
                  <a:cubicBezTo>
                    <a:pt x="725" y="48"/>
                    <a:pt x="716" y="44"/>
                    <a:pt x="713" y="24"/>
                  </a:cubicBezTo>
                  <a:cubicBezTo>
                    <a:pt x="681" y="27"/>
                    <a:pt x="674" y="19"/>
                    <a:pt x="649" y="0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36823" y="1409477"/>
              <a:ext cx="812800" cy="1022350"/>
            </a:xfrm>
            <a:custGeom>
              <a:avLst/>
              <a:gdLst>
                <a:gd name="T0" fmla="*/ 761 w 2686"/>
                <a:gd name="T1" fmla="*/ 202 h 3408"/>
                <a:gd name="T2" fmla="*/ 737 w 2686"/>
                <a:gd name="T3" fmla="*/ 376 h 3408"/>
                <a:gd name="T4" fmla="*/ 705 w 2686"/>
                <a:gd name="T5" fmla="*/ 520 h 3408"/>
                <a:gd name="T6" fmla="*/ 550 w 2686"/>
                <a:gd name="T7" fmla="*/ 573 h 3408"/>
                <a:gd name="T8" fmla="*/ 513 w 2686"/>
                <a:gd name="T9" fmla="*/ 656 h 3408"/>
                <a:gd name="T10" fmla="*/ 326 w 2686"/>
                <a:gd name="T11" fmla="*/ 780 h 3408"/>
                <a:gd name="T12" fmla="*/ 193 w 2686"/>
                <a:gd name="T13" fmla="*/ 800 h 3408"/>
                <a:gd name="T14" fmla="*/ 133 w 2686"/>
                <a:gd name="T15" fmla="*/ 1032 h 3408"/>
                <a:gd name="T16" fmla="*/ 25 w 2686"/>
                <a:gd name="T17" fmla="*/ 1184 h 3408"/>
                <a:gd name="T18" fmla="*/ 41 w 2686"/>
                <a:gd name="T19" fmla="*/ 1426 h 3408"/>
                <a:gd name="T20" fmla="*/ 61 w 2686"/>
                <a:gd name="T21" fmla="*/ 1552 h 3408"/>
                <a:gd name="T22" fmla="*/ 87 w 2686"/>
                <a:gd name="T23" fmla="*/ 1614 h 3408"/>
                <a:gd name="T24" fmla="*/ 56 w 2686"/>
                <a:gd name="T25" fmla="*/ 1984 h 3408"/>
                <a:gd name="T26" fmla="*/ 252 w 2686"/>
                <a:gd name="T27" fmla="*/ 2123 h 3408"/>
                <a:gd name="T28" fmla="*/ 301 w 2686"/>
                <a:gd name="T29" fmla="*/ 2244 h 3408"/>
                <a:gd name="T30" fmla="*/ 449 w 2686"/>
                <a:gd name="T31" fmla="*/ 2258 h 3408"/>
                <a:gd name="T32" fmla="*/ 678 w 2686"/>
                <a:gd name="T33" fmla="*/ 2494 h 3408"/>
                <a:gd name="T34" fmla="*/ 883 w 2686"/>
                <a:gd name="T35" fmla="*/ 2748 h 3408"/>
                <a:gd name="T36" fmla="*/ 1021 w 2686"/>
                <a:gd name="T37" fmla="*/ 2788 h 3408"/>
                <a:gd name="T38" fmla="*/ 1149 w 2686"/>
                <a:gd name="T39" fmla="*/ 2692 h 3408"/>
                <a:gd name="T40" fmla="*/ 1406 w 2686"/>
                <a:gd name="T41" fmla="*/ 2952 h 3408"/>
                <a:gd name="T42" fmla="*/ 1541 w 2686"/>
                <a:gd name="T43" fmla="*/ 2972 h 3408"/>
                <a:gd name="T44" fmla="*/ 1583 w 2686"/>
                <a:gd name="T45" fmla="*/ 3112 h 3408"/>
                <a:gd name="T46" fmla="*/ 1649 w 2686"/>
                <a:gd name="T47" fmla="*/ 3344 h 3408"/>
                <a:gd name="T48" fmla="*/ 1893 w 2686"/>
                <a:gd name="T49" fmla="*/ 3308 h 3408"/>
                <a:gd name="T50" fmla="*/ 1845 w 2686"/>
                <a:gd name="T51" fmla="*/ 3155 h 3408"/>
                <a:gd name="T52" fmla="*/ 1908 w 2686"/>
                <a:gd name="T53" fmla="*/ 3000 h 3408"/>
                <a:gd name="T54" fmla="*/ 2075 w 2686"/>
                <a:gd name="T55" fmla="*/ 2896 h 3408"/>
                <a:gd name="T56" fmla="*/ 2081 w 2686"/>
                <a:gd name="T57" fmla="*/ 2688 h 3408"/>
                <a:gd name="T58" fmla="*/ 2085 w 2686"/>
                <a:gd name="T59" fmla="*/ 2612 h 3408"/>
                <a:gd name="T60" fmla="*/ 2193 w 2686"/>
                <a:gd name="T61" fmla="*/ 2412 h 3408"/>
                <a:gd name="T62" fmla="*/ 2367 w 2686"/>
                <a:gd name="T63" fmla="*/ 2263 h 3408"/>
                <a:gd name="T64" fmla="*/ 2537 w 2686"/>
                <a:gd name="T65" fmla="*/ 2088 h 3408"/>
                <a:gd name="T66" fmla="*/ 2661 w 2686"/>
                <a:gd name="T67" fmla="*/ 1932 h 3408"/>
                <a:gd name="T68" fmla="*/ 2629 w 2686"/>
                <a:gd name="T69" fmla="*/ 1780 h 3408"/>
                <a:gd name="T70" fmla="*/ 2541 w 2686"/>
                <a:gd name="T71" fmla="*/ 1716 h 3408"/>
                <a:gd name="T72" fmla="*/ 2333 w 2686"/>
                <a:gd name="T73" fmla="*/ 1648 h 3408"/>
                <a:gd name="T74" fmla="*/ 2181 w 2686"/>
                <a:gd name="T75" fmla="*/ 1556 h 3408"/>
                <a:gd name="T76" fmla="*/ 2001 w 2686"/>
                <a:gd name="T77" fmla="*/ 1576 h 3408"/>
                <a:gd name="T78" fmla="*/ 1857 w 2686"/>
                <a:gd name="T79" fmla="*/ 1508 h 3408"/>
                <a:gd name="T80" fmla="*/ 1785 w 2686"/>
                <a:gd name="T81" fmla="*/ 1432 h 3408"/>
                <a:gd name="T82" fmla="*/ 1713 w 2686"/>
                <a:gd name="T83" fmla="*/ 1384 h 3408"/>
                <a:gd name="T84" fmla="*/ 1605 w 2686"/>
                <a:gd name="T85" fmla="*/ 1316 h 3408"/>
                <a:gd name="T86" fmla="*/ 1561 w 2686"/>
                <a:gd name="T87" fmla="*/ 1332 h 3408"/>
                <a:gd name="T88" fmla="*/ 1513 w 2686"/>
                <a:gd name="T89" fmla="*/ 1320 h 3408"/>
                <a:gd name="T90" fmla="*/ 1377 w 2686"/>
                <a:gd name="T91" fmla="*/ 1272 h 3408"/>
                <a:gd name="T92" fmla="*/ 1341 w 2686"/>
                <a:gd name="T93" fmla="*/ 1140 h 3408"/>
                <a:gd name="T94" fmla="*/ 1357 w 2686"/>
                <a:gd name="T95" fmla="*/ 964 h 3408"/>
                <a:gd name="T96" fmla="*/ 1249 w 2686"/>
                <a:gd name="T97" fmla="*/ 772 h 3408"/>
                <a:gd name="T98" fmla="*/ 1289 w 2686"/>
                <a:gd name="T99" fmla="*/ 684 h 3408"/>
                <a:gd name="T100" fmla="*/ 1317 w 2686"/>
                <a:gd name="T101" fmla="*/ 460 h 3408"/>
                <a:gd name="T102" fmla="*/ 1345 w 2686"/>
                <a:gd name="T103" fmla="*/ 200 h 3408"/>
                <a:gd name="T104" fmla="*/ 1165 w 2686"/>
                <a:gd name="T105" fmla="*/ 155 h 3408"/>
                <a:gd name="T106" fmla="*/ 966 w 2686"/>
                <a:gd name="T107" fmla="*/ 48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6" h="3408">
                  <a:moveTo>
                    <a:pt x="905" y="20"/>
                  </a:moveTo>
                  <a:cubicBezTo>
                    <a:pt x="884" y="36"/>
                    <a:pt x="859" y="36"/>
                    <a:pt x="845" y="60"/>
                  </a:cubicBezTo>
                  <a:cubicBezTo>
                    <a:pt x="834" y="79"/>
                    <a:pt x="839" y="100"/>
                    <a:pt x="833" y="120"/>
                  </a:cubicBezTo>
                  <a:cubicBezTo>
                    <a:pt x="823" y="155"/>
                    <a:pt x="792" y="184"/>
                    <a:pt x="761" y="202"/>
                  </a:cubicBezTo>
                  <a:cubicBezTo>
                    <a:pt x="739" y="214"/>
                    <a:pt x="679" y="220"/>
                    <a:pt x="653" y="222"/>
                  </a:cubicBezTo>
                  <a:cubicBezTo>
                    <a:pt x="625" y="225"/>
                    <a:pt x="601" y="195"/>
                    <a:pt x="593" y="244"/>
                  </a:cubicBezTo>
                  <a:cubicBezTo>
                    <a:pt x="616" y="318"/>
                    <a:pt x="616" y="318"/>
                    <a:pt x="616" y="318"/>
                  </a:cubicBezTo>
                  <a:cubicBezTo>
                    <a:pt x="737" y="376"/>
                    <a:pt x="737" y="376"/>
                    <a:pt x="737" y="376"/>
                  </a:cubicBezTo>
                  <a:cubicBezTo>
                    <a:pt x="797" y="412"/>
                    <a:pt x="797" y="412"/>
                    <a:pt x="797" y="41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74" y="428"/>
                    <a:pt x="742" y="439"/>
                    <a:pt x="731" y="461"/>
                  </a:cubicBezTo>
                  <a:cubicBezTo>
                    <a:pt x="719" y="484"/>
                    <a:pt x="738" y="515"/>
                    <a:pt x="705" y="520"/>
                  </a:cubicBezTo>
                  <a:cubicBezTo>
                    <a:pt x="700" y="500"/>
                    <a:pt x="688" y="497"/>
                    <a:pt x="669" y="496"/>
                  </a:cubicBezTo>
                  <a:cubicBezTo>
                    <a:pt x="669" y="508"/>
                    <a:pt x="669" y="508"/>
                    <a:pt x="669" y="508"/>
                  </a:cubicBezTo>
                  <a:cubicBezTo>
                    <a:pt x="634" y="554"/>
                    <a:pt x="634" y="554"/>
                    <a:pt x="634" y="554"/>
                  </a:cubicBezTo>
                  <a:cubicBezTo>
                    <a:pt x="550" y="573"/>
                    <a:pt x="550" y="573"/>
                    <a:pt x="550" y="573"/>
                  </a:cubicBezTo>
                  <a:cubicBezTo>
                    <a:pt x="525" y="612"/>
                    <a:pt x="525" y="612"/>
                    <a:pt x="525" y="612"/>
                  </a:cubicBezTo>
                  <a:cubicBezTo>
                    <a:pt x="533" y="636"/>
                    <a:pt x="533" y="636"/>
                    <a:pt x="533" y="636"/>
                  </a:cubicBezTo>
                  <a:cubicBezTo>
                    <a:pt x="513" y="652"/>
                    <a:pt x="513" y="652"/>
                    <a:pt x="513" y="652"/>
                  </a:cubicBezTo>
                  <a:cubicBezTo>
                    <a:pt x="513" y="656"/>
                    <a:pt x="513" y="656"/>
                    <a:pt x="513" y="656"/>
                  </a:cubicBezTo>
                  <a:cubicBezTo>
                    <a:pt x="537" y="685"/>
                    <a:pt x="508" y="712"/>
                    <a:pt x="481" y="728"/>
                  </a:cubicBezTo>
                  <a:cubicBezTo>
                    <a:pt x="489" y="748"/>
                    <a:pt x="489" y="748"/>
                    <a:pt x="489" y="748"/>
                  </a:cubicBezTo>
                  <a:cubicBezTo>
                    <a:pt x="469" y="748"/>
                    <a:pt x="458" y="747"/>
                    <a:pt x="445" y="732"/>
                  </a:cubicBezTo>
                  <a:cubicBezTo>
                    <a:pt x="326" y="780"/>
                    <a:pt x="326" y="780"/>
                    <a:pt x="326" y="780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57" y="752"/>
                    <a:pt x="257" y="752"/>
                    <a:pt x="257" y="752"/>
                  </a:cubicBezTo>
                  <a:cubicBezTo>
                    <a:pt x="244" y="754"/>
                    <a:pt x="208" y="743"/>
                    <a:pt x="201" y="751"/>
                  </a:cubicBezTo>
                  <a:cubicBezTo>
                    <a:pt x="193" y="760"/>
                    <a:pt x="193" y="789"/>
                    <a:pt x="193" y="800"/>
                  </a:cubicBezTo>
                  <a:cubicBezTo>
                    <a:pt x="191" y="848"/>
                    <a:pt x="207" y="894"/>
                    <a:pt x="199" y="940"/>
                  </a:cubicBezTo>
                  <a:cubicBezTo>
                    <a:pt x="194" y="966"/>
                    <a:pt x="203" y="993"/>
                    <a:pt x="169" y="996"/>
                  </a:cubicBezTo>
                  <a:cubicBezTo>
                    <a:pt x="177" y="1028"/>
                    <a:pt x="177" y="1028"/>
                    <a:pt x="177" y="1028"/>
                  </a:cubicBezTo>
                  <a:cubicBezTo>
                    <a:pt x="133" y="1032"/>
                    <a:pt x="133" y="1032"/>
                    <a:pt x="133" y="1032"/>
                  </a:cubicBezTo>
                  <a:cubicBezTo>
                    <a:pt x="134" y="1053"/>
                    <a:pt x="152" y="1052"/>
                    <a:pt x="158" y="1069"/>
                  </a:cubicBezTo>
                  <a:cubicBezTo>
                    <a:pt x="161" y="1078"/>
                    <a:pt x="154" y="1086"/>
                    <a:pt x="155" y="1096"/>
                  </a:cubicBezTo>
                  <a:cubicBezTo>
                    <a:pt x="159" y="1113"/>
                    <a:pt x="172" y="1129"/>
                    <a:pt x="161" y="1147"/>
                  </a:cubicBezTo>
                  <a:cubicBezTo>
                    <a:pt x="144" y="1175"/>
                    <a:pt x="55" y="1174"/>
                    <a:pt x="25" y="1184"/>
                  </a:cubicBezTo>
                  <a:cubicBezTo>
                    <a:pt x="33" y="1228"/>
                    <a:pt x="33" y="1228"/>
                    <a:pt x="33" y="1228"/>
                  </a:cubicBezTo>
                  <a:cubicBezTo>
                    <a:pt x="0" y="1233"/>
                    <a:pt x="8" y="1274"/>
                    <a:pt x="9" y="1300"/>
                  </a:cubicBezTo>
                  <a:cubicBezTo>
                    <a:pt x="10" y="1331"/>
                    <a:pt x="36" y="1359"/>
                    <a:pt x="43" y="1388"/>
                  </a:cubicBezTo>
                  <a:cubicBezTo>
                    <a:pt x="46" y="1402"/>
                    <a:pt x="34" y="1413"/>
                    <a:pt x="41" y="1426"/>
                  </a:cubicBezTo>
                  <a:cubicBezTo>
                    <a:pt x="54" y="1448"/>
                    <a:pt x="89" y="1473"/>
                    <a:pt x="65" y="1500"/>
                  </a:cubicBezTo>
                  <a:cubicBezTo>
                    <a:pt x="65" y="1508"/>
                    <a:pt x="65" y="1508"/>
                    <a:pt x="65" y="1508"/>
                  </a:cubicBezTo>
                  <a:cubicBezTo>
                    <a:pt x="77" y="1512"/>
                    <a:pt x="77" y="1512"/>
                    <a:pt x="77" y="1512"/>
                  </a:cubicBezTo>
                  <a:cubicBezTo>
                    <a:pt x="61" y="1552"/>
                    <a:pt x="61" y="1552"/>
                    <a:pt x="61" y="1552"/>
                  </a:cubicBezTo>
                  <a:cubicBezTo>
                    <a:pt x="57" y="1552"/>
                    <a:pt x="57" y="1552"/>
                    <a:pt x="57" y="1552"/>
                  </a:cubicBezTo>
                  <a:cubicBezTo>
                    <a:pt x="29" y="1508"/>
                    <a:pt x="29" y="1508"/>
                    <a:pt x="29" y="1508"/>
                  </a:cubicBezTo>
                  <a:cubicBezTo>
                    <a:pt x="15" y="1513"/>
                    <a:pt x="5" y="1524"/>
                    <a:pt x="13" y="1540"/>
                  </a:cubicBezTo>
                  <a:cubicBezTo>
                    <a:pt x="28" y="1570"/>
                    <a:pt x="70" y="1582"/>
                    <a:pt x="87" y="1614"/>
                  </a:cubicBezTo>
                  <a:cubicBezTo>
                    <a:pt x="99" y="1635"/>
                    <a:pt x="87" y="1671"/>
                    <a:pt x="97" y="1696"/>
                  </a:cubicBezTo>
                  <a:cubicBezTo>
                    <a:pt x="41" y="1712"/>
                    <a:pt x="35" y="1795"/>
                    <a:pt x="49" y="1844"/>
                  </a:cubicBezTo>
                  <a:cubicBezTo>
                    <a:pt x="26" y="1864"/>
                    <a:pt x="71" y="1901"/>
                    <a:pt x="68" y="1928"/>
                  </a:cubicBezTo>
                  <a:cubicBezTo>
                    <a:pt x="66" y="1949"/>
                    <a:pt x="46" y="1960"/>
                    <a:pt x="56" y="1984"/>
                  </a:cubicBezTo>
                  <a:cubicBezTo>
                    <a:pt x="62" y="2000"/>
                    <a:pt x="91" y="2015"/>
                    <a:pt x="105" y="2000"/>
                  </a:cubicBezTo>
                  <a:cubicBezTo>
                    <a:pt x="131" y="2011"/>
                    <a:pt x="175" y="2049"/>
                    <a:pt x="125" y="2064"/>
                  </a:cubicBezTo>
                  <a:cubicBezTo>
                    <a:pt x="125" y="2096"/>
                    <a:pt x="158" y="2149"/>
                    <a:pt x="196" y="2141"/>
                  </a:cubicBezTo>
                  <a:cubicBezTo>
                    <a:pt x="214" y="2138"/>
                    <a:pt x="233" y="2117"/>
                    <a:pt x="252" y="2123"/>
                  </a:cubicBezTo>
                  <a:cubicBezTo>
                    <a:pt x="269" y="2128"/>
                    <a:pt x="273" y="2154"/>
                    <a:pt x="277" y="2168"/>
                  </a:cubicBezTo>
                  <a:cubicBezTo>
                    <a:pt x="265" y="2172"/>
                    <a:pt x="265" y="2172"/>
                    <a:pt x="265" y="2172"/>
                  </a:cubicBezTo>
                  <a:cubicBezTo>
                    <a:pt x="275" y="2212"/>
                    <a:pt x="256" y="2211"/>
                    <a:pt x="249" y="2244"/>
                  </a:cubicBezTo>
                  <a:cubicBezTo>
                    <a:pt x="301" y="2244"/>
                    <a:pt x="301" y="2244"/>
                    <a:pt x="301" y="2244"/>
                  </a:cubicBezTo>
                  <a:cubicBezTo>
                    <a:pt x="307" y="2262"/>
                    <a:pt x="316" y="2264"/>
                    <a:pt x="333" y="2256"/>
                  </a:cubicBezTo>
                  <a:cubicBezTo>
                    <a:pt x="337" y="2280"/>
                    <a:pt x="337" y="2280"/>
                    <a:pt x="337" y="2280"/>
                  </a:cubicBezTo>
                  <a:cubicBezTo>
                    <a:pt x="389" y="2228"/>
                    <a:pt x="389" y="2228"/>
                    <a:pt x="389" y="2228"/>
                  </a:cubicBezTo>
                  <a:cubicBezTo>
                    <a:pt x="401" y="2243"/>
                    <a:pt x="431" y="2247"/>
                    <a:pt x="449" y="2258"/>
                  </a:cubicBezTo>
                  <a:cubicBezTo>
                    <a:pt x="465" y="2268"/>
                    <a:pt x="486" y="2294"/>
                    <a:pt x="498" y="2309"/>
                  </a:cubicBezTo>
                  <a:cubicBezTo>
                    <a:pt x="517" y="2332"/>
                    <a:pt x="506" y="2352"/>
                    <a:pt x="515" y="2376"/>
                  </a:cubicBezTo>
                  <a:cubicBezTo>
                    <a:pt x="522" y="2394"/>
                    <a:pt x="555" y="2425"/>
                    <a:pt x="571" y="2437"/>
                  </a:cubicBezTo>
                  <a:cubicBezTo>
                    <a:pt x="600" y="2460"/>
                    <a:pt x="652" y="2466"/>
                    <a:pt x="678" y="2494"/>
                  </a:cubicBezTo>
                  <a:cubicBezTo>
                    <a:pt x="714" y="2532"/>
                    <a:pt x="676" y="2563"/>
                    <a:pt x="678" y="2600"/>
                  </a:cubicBezTo>
                  <a:cubicBezTo>
                    <a:pt x="679" y="2633"/>
                    <a:pt x="761" y="2641"/>
                    <a:pt x="785" y="2640"/>
                  </a:cubicBezTo>
                  <a:cubicBezTo>
                    <a:pt x="786" y="2668"/>
                    <a:pt x="811" y="2728"/>
                    <a:pt x="838" y="2742"/>
                  </a:cubicBezTo>
                  <a:cubicBezTo>
                    <a:pt x="852" y="2748"/>
                    <a:pt x="870" y="2740"/>
                    <a:pt x="883" y="2748"/>
                  </a:cubicBezTo>
                  <a:cubicBezTo>
                    <a:pt x="917" y="2768"/>
                    <a:pt x="928" y="2806"/>
                    <a:pt x="977" y="2792"/>
                  </a:cubicBezTo>
                  <a:cubicBezTo>
                    <a:pt x="973" y="2776"/>
                    <a:pt x="973" y="2776"/>
                    <a:pt x="973" y="2776"/>
                  </a:cubicBezTo>
                  <a:cubicBezTo>
                    <a:pt x="990" y="2774"/>
                    <a:pt x="1000" y="2775"/>
                    <a:pt x="1013" y="2788"/>
                  </a:cubicBezTo>
                  <a:cubicBezTo>
                    <a:pt x="1021" y="2788"/>
                    <a:pt x="1021" y="2788"/>
                    <a:pt x="1021" y="2788"/>
                  </a:cubicBezTo>
                  <a:cubicBezTo>
                    <a:pt x="1025" y="2764"/>
                    <a:pt x="1025" y="2764"/>
                    <a:pt x="1025" y="2764"/>
                  </a:cubicBezTo>
                  <a:cubicBezTo>
                    <a:pt x="1065" y="2752"/>
                    <a:pt x="1065" y="2752"/>
                    <a:pt x="1065" y="2752"/>
                  </a:cubicBezTo>
                  <a:cubicBezTo>
                    <a:pt x="1078" y="2789"/>
                    <a:pt x="1110" y="2751"/>
                    <a:pt x="1133" y="2772"/>
                  </a:cubicBezTo>
                  <a:cubicBezTo>
                    <a:pt x="1150" y="2747"/>
                    <a:pt x="1123" y="2709"/>
                    <a:pt x="1149" y="2692"/>
                  </a:cubicBezTo>
                  <a:cubicBezTo>
                    <a:pt x="1208" y="2654"/>
                    <a:pt x="1286" y="2701"/>
                    <a:pt x="1341" y="2723"/>
                  </a:cubicBezTo>
                  <a:cubicBezTo>
                    <a:pt x="1356" y="2729"/>
                    <a:pt x="1374" y="2720"/>
                    <a:pt x="1386" y="2734"/>
                  </a:cubicBezTo>
                  <a:cubicBezTo>
                    <a:pt x="1417" y="2769"/>
                    <a:pt x="1473" y="2855"/>
                    <a:pt x="1381" y="2856"/>
                  </a:cubicBezTo>
                  <a:cubicBezTo>
                    <a:pt x="1406" y="2952"/>
                    <a:pt x="1406" y="2952"/>
                    <a:pt x="1406" y="2952"/>
                  </a:cubicBezTo>
                  <a:cubicBezTo>
                    <a:pt x="1418" y="2986"/>
                    <a:pt x="1418" y="2986"/>
                    <a:pt x="1418" y="2986"/>
                  </a:cubicBezTo>
                  <a:cubicBezTo>
                    <a:pt x="1465" y="2977"/>
                    <a:pt x="1465" y="2977"/>
                    <a:pt x="1465" y="2977"/>
                  </a:cubicBezTo>
                  <a:cubicBezTo>
                    <a:pt x="1533" y="2996"/>
                    <a:pt x="1533" y="2996"/>
                    <a:pt x="1533" y="2996"/>
                  </a:cubicBezTo>
                  <a:cubicBezTo>
                    <a:pt x="1541" y="2972"/>
                    <a:pt x="1541" y="2972"/>
                    <a:pt x="1541" y="2972"/>
                  </a:cubicBezTo>
                  <a:cubicBezTo>
                    <a:pt x="1573" y="2980"/>
                    <a:pt x="1573" y="2980"/>
                    <a:pt x="1573" y="2980"/>
                  </a:cubicBezTo>
                  <a:cubicBezTo>
                    <a:pt x="1577" y="3012"/>
                    <a:pt x="1577" y="3012"/>
                    <a:pt x="1577" y="3012"/>
                  </a:cubicBezTo>
                  <a:cubicBezTo>
                    <a:pt x="1562" y="3014"/>
                    <a:pt x="1546" y="3026"/>
                    <a:pt x="1549" y="3044"/>
                  </a:cubicBezTo>
                  <a:cubicBezTo>
                    <a:pt x="1553" y="3067"/>
                    <a:pt x="1578" y="3086"/>
                    <a:pt x="1583" y="3112"/>
                  </a:cubicBezTo>
                  <a:cubicBezTo>
                    <a:pt x="1586" y="3129"/>
                    <a:pt x="1575" y="3144"/>
                    <a:pt x="1573" y="3160"/>
                  </a:cubicBezTo>
                  <a:cubicBezTo>
                    <a:pt x="1571" y="3182"/>
                    <a:pt x="1584" y="3220"/>
                    <a:pt x="1596" y="3239"/>
                  </a:cubicBezTo>
                  <a:cubicBezTo>
                    <a:pt x="1611" y="3260"/>
                    <a:pt x="1645" y="3262"/>
                    <a:pt x="1657" y="3283"/>
                  </a:cubicBezTo>
                  <a:cubicBezTo>
                    <a:pt x="1666" y="3298"/>
                    <a:pt x="1652" y="3328"/>
                    <a:pt x="1649" y="3344"/>
                  </a:cubicBezTo>
                  <a:cubicBezTo>
                    <a:pt x="1637" y="3340"/>
                    <a:pt x="1637" y="3340"/>
                    <a:pt x="1637" y="3340"/>
                  </a:cubicBezTo>
                  <a:cubicBezTo>
                    <a:pt x="1633" y="3344"/>
                    <a:pt x="1633" y="3344"/>
                    <a:pt x="1633" y="3344"/>
                  </a:cubicBezTo>
                  <a:cubicBezTo>
                    <a:pt x="1655" y="3408"/>
                    <a:pt x="1824" y="3381"/>
                    <a:pt x="1825" y="3320"/>
                  </a:cubicBezTo>
                  <a:cubicBezTo>
                    <a:pt x="1893" y="3308"/>
                    <a:pt x="1893" y="3308"/>
                    <a:pt x="1893" y="3308"/>
                  </a:cubicBezTo>
                  <a:cubicBezTo>
                    <a:pt x="1905" y="3260"/>
                    <a:pt x="1905" y="3260"/>
                    <a:pt x="1905" y="3260"/>
                  </a:cubicBezTo>
                  <a:cubicBezTo>
                    <a:pt x="1876" y="3234"/>
                    <a:pt x="1915" y="3192"/>
                    <a:pt x="1893" y="3156"/>
                  </a:cubicBezTo>
                  <a:cubicBezTo>
                    <a:pt x="1889" y="3156"/>
                    <a:pt x="1889" y="3156"/>
                    <a:pt x="1889" y="3156"/>
                  </a:cubicBezTo>
                  <a:cubicBezTo>
                    <a:pt x="1877" y="3165"/>
                    <a:pt x="1855" y="3174"/>
                    <a:pt x="1845" y="3155"/>
                  </a:cubicBezTo>
                  <a:cubicBezTo>
                    <a:pt x="1840" y="3144"/>
                    <a:pt x="1846" y="3128"/>
                    <a:pt x="1843" y="3116"/>
                  </a:cubicBezTo>
                  <a:cubicBezTo>
                    <a:pt x="1839" y="3093"/>
                    <a:pt x="1824" y="3065"/>
                    <a:pt x="1809" y="3048"/>
                  </a:cubicBezTo>
                  <a:cubicBezTo>
                    <a:pt x="1857" y="3036"/>
                    <a:pt x="1857" y="3036"/>
                    <a:pt x="1857" y="3036"/>
                  </a:cubicBezTo>
                  <a:cubicBezTo>
                    <a:pt x="1864" y="2999"/>
                    <a:pt x="1884" y="3016"/>
                    <a:pt x="1908" y="3000"/>
                  </a:cubicBezTo>
                  <a:cubicBezTo>
                    <a:pt x="1929" y="2986"/>
                    <a:pt x="1920" y="2955"/>
                    <a:pt x="1913" y="2936"/>
                  </a:cubicBezTo>
                  <a:cubicBezTo>
                    <a:pt x="1941" y="2916"/>
                    <a:pt x="1941" y="2916"/>
                    <a:pt x="1941" y="2916"/>
                  </a:cubicBezTo>
                  <a:cubicBezTo>
                    <a:pt x="2037" y="2972"/>
                    <a:pt x="2037" y="2972"/>
                    <a:pt x="2037" y="2972"/>
                  </a:cubicBezTo>
                  <a:cubicBezTo>
                    <a:pt x="2044" y="2943"/>
                    <a:pt x="2067" y="2922"/>
                    <a:pt x="2075" y="2896"/>
                  </a:cubicBezTo>
                  <a:cubicBezTo>
                    <a:pt x="2083" y="2869"/>
                    <a:pt x="2069" y="2842"/>
                    <a:pt x="2073" y="2816"/>
                  </a:cubicBezTo>
                  <a:cubicBezTo>
                    <a:pt x="2077" y="2789"/>
                    <a:pt x="2092" y="2747"/>
                    <a:pt x="2065" y="2732"/>
                  </a:cubicBezTo>
                  <a:cubicBezTo>
                    <a:pt x="2061" y="2692"/>
                    <a:pt x="2061" y="2692"/>
                    <a:pt x="2061" y="2692"/>
                  </a:cubicBezTo>
                  <a:cubicBezTo>
                    <a:pt x="2081" y="2688"/>
                    <a:pt x="2081" y="2688"/>
                    <a:pt x="2081" y="2688"/>
                  </a:cubicBezTo>
                  <a:cubicBezTo>
                    <a:pt x="2085" y="2668"/>
                    <a:pt x="2085" y="2668"/>
                    <a:pt x="2085" y="2668"/>
                  </a:cubicBezTo>
                  <a:cubicBezTo>
                    <a:pt x="2069" y="2628"/>
                    <a:pt x="2069" y="2628"/>
                    <a:pt x="2069" y="2628"/>
                  </a:cubicBezTo>
                  <a:cubicBezTo>
                    <a:pt x="2085" y="2628"/>
                    <a:pt x="2085" y="2628"/>
                    <a:pt x="2085" y="2628"/>
                  </a:cubicBezTo>
                  <a:cubicBezTo>
                    <a:pt x="2085" y="2612"/>
                    <a:pt x="2085" y="2612"/>
                    <a:pt x="2085" y="2612"/>
                  </a:cubicBezTo>
                  <a:cubicBezTo>
                    <a:pt x="2128" y="2605"/>
                    <a:pt x="2115" y="2522"/>
                    <a:pt x="2122" y="2492"/>
                  </a:cubicBezTo>
                  <a:cubicBezTo>
                    <a:pt x="2126" y="2476"/>
                    <a:pt x="2133" y="2461"/>
                    <a:pt x="2137" y="2444"/>
                  </a:cubicBezTo>
                  <a:cubicBezTo>
                    <a:pt x="2153" y="2448"/>
                    <a:pt x="2153" y="2448"/>
                    <a:pt x="2153" y="2448"/>
                  </a:cubicBezTo>
                  <a:cubicBezTo>
                    <a:pt x="2193" y="2412"/>
                    <a:pt x="2193" y="2412"/>
                    <a:pt x="2193" y="2412"/>
                  </a:cubicBezTo>
                  <a:cubicBezTo>
                    <a:pt x="2201" y="2440"/>
                    <a:pt x="2201" y="2440"/>
                    <a:pt x="2201" y="2440"/>
                  </a:cubicBezTo>
                  <a:cubicBezTo>
                    <a:pt x="2250" y="2422"/>
                    <a:pt x="2273" y="2442"/>
                    <a:pt x="2321" y="2448"/>
                  </a:cubicBezTo>
                  <a:cubicBezTo>
                    <a:pt x="2330" y="2393"/>
                    <a:pt x="2399" y="2367"/>
                    <a:pt x="2405" y="2312"/>
                  </a:cubicBezTo>
                  <a:cubicBezTo>
                    <a:pt x="2407" y="2294"/>
                    <a:pt x="2375" y="2280"/>
                    <a:pt x="2367" y="2263"/>
                  </a:cubicBezTo>
                  <a:cubicBezTo>
                    <a:pt x="2359" y="2246"/>
                    <a:pt x="2366" y="2224"/>
                    <a:pt x="2357" y="2204"/>
                  </a:cubicBezTo>
                  <a:cubicBezTo>
                    <a:pt x="2392" y="2186"/>
                    <a:pt x="2351" y="2149"/>
                    <a:pt x="2369" y="2122"/>
                  </a:cubicBezTo>
                  <a:cubicBezTo>
                    <a:pt x="2394" y="2082"/>
                    <a:pt x="2463" y="2168"/>
                    <a:pt x="2465" y="2088"/>
                  </a:cubicBezTo>
                  <a:cubicBezTo>
                    <a:pt x="2537" y="2088"/>
                    <a:pt x="2537" y="2088"/>
                    <a:pt x="2537" y="2088"/>
                  </a:cubicBezTo>
                  <a:cubicBezTo>
                    <a:pt x="2534" y="2070"/>
                    <a:pt x="2548" y="2054"/>
                    <a:pt x="2543" y="2037"/>
                  </a:cubicBezTo>
                  <a:cubicBezTo>
                    <a:pt x="2539" y="2022"/>
                    <a:pt x="2518" y="2022"/>
                    <a:pt x="2518" y="2004"/>
                  </a:cubicBezTo>
                  <a:cubicBezTo>
                    <a:pt x="2517" y="1922"/>
                    <a:pt x="2595" y="1908"/>
                    <a:pt x="2657" y="1936"/>
                  </a:cubicBezTo>
                  <a:cubicBezTo>
                    <a:pt x="2661" y="1932"/>
                    <a:pt x="2661" y="1932"/>
                    <a:pt x="2661" y="1932"/>
                  </a:cubicBezTo>
                  <a:cubicBezTo>
                    <a:pt x="2649" y="1908"/>
                    <a:pt x="2649" y="1908"/>
                    <a:pt x="2649" y="1908"/>
                  </a:cubicBezTo>
                  <a:cubicBezTo>
                    <a:pt x="2666" y="1902"/>
                    <a:pt x="2686" y="1876"/>
                    <a:pt x="2663" y="1861"/>
                  </a:cubicBezTo>
                  <a:cubicBezTo>
                    <a:pt x="2651" y="1852"/>
                    <a:pt x="2631" y="1859"/>
                    <a:pt x="2617" y="1860"/>
                  </a:cubicBezTo>
                  <a:cubicBezTo>
                    <a:pt x="2629" y="1780"/>
                    <a:pt x="2629" y="1780"/>
                    <a:pt x="2629" y="1780"/>
                  </a:cubicBezTo>
                  <a:cubicBezTo>
                    <a:pt x="2593" y="1772"/>
                    <a:pt x="2593" y="1772"/>
                    <a:pt x="2593" y="1772"/>
                  </a:cubicBezTo>
                  <a:cubicBezTo>
                    <a:pt x="2577" y="1720"/>
                    <a:pt x="2577" y="1720"/>
                    <a:pt x="2577" y="1720"/>
                  </a:cubicBezTo>
                  <a:cubicBezTo>
                    <a:pt x="2541" y="1692"/>
                    <a:pt x="2541" y="1692"/>
                    <a:pt x="2541" y="1692"/>
                  </a:cubicBezTo>
                  <a:cubicBezTo>
                    <a:pt x="2541" y="1716"/>
                    <a:pt x="2541" y="1716"/>
                    <a:pt x="2541" y="1716"/>
                  </a:cubicBezTo>
                  <a:cubicBezTo>
                    <a:pt x="2503" y="1729"/>
                    <a:pt x="2473" y="1746"/>
                    <a:pt x="2433" y="1754"/>
                  </a:cubicBezTo>
                  <a:cubicBezTo>
                    <a:pt x="2423" y="1756"/>
                    <a:pt x="2410" y="1767"/>
                    <a:pt x="2400" y="1760"/>
                  </a:cubicBezTo>
                  <a:cubicBezTo>
                    <a:pt x="2384" y="1750"/>
                    <a:pt x="2383" y="1716"/>
                    <a:pt x="2369" y="1701"/>
                  </a:cubicBezTo>
                  <a:cubicBezTo>
                    <a:pt x="2351" y="1681"/>
                    <a:pt x="2334" y="1677"/>
                    <a:pt x="2333" y="1648"/>
                  </a:cubicBezTo>
                  <a:cubicBezTo>
                    <a:pt x="2306" y="1617"/>
                    <a:pt x="2306" y="1617"/>
                    <a:pt x="2306" y="1617"/>
                  </a:cubicBezTo>
                  <a:cubicBezTo>
                    <a:pt x="2269" y="1600"/>
                    <a:pt x="2269" y="1600"/>
                    <a:pt x="2269" y="1600"/>
                  </a:cubicBezTo>
                  <a:cubicBezTo>
                    <a:pt x="2251" y="1603"/>
                    <a:pt x="2244" y="1597"/>
                    <a:pt x="2241" y="1580"/>
                  </a:cubicBezTo>
                  <a:cubicBezTo>
                    <a:pt x="2181" y="1556"/>
                    <a:pt x="2181" y="1556"/>
                    <a:pt x="2181" y="1556"/>
                  </a:cubicBezTo>
                  <a:cubicBezTo>
                    <a:pt x="2165" y="1584"/>
                    <a:pt x="2165" y="1584"/>
                    <a:pt x="2165" y="1584"/>
                  </a:cubicBezTo>
                  <a:cubicBezTo>
                    <a:pt x="2148" y="1585"/>
                    <a:pt x="2120" y="1597"/>
                    <a:pt x="2105" y="1589"/>
                  </a:cubicBezTo>
                  <a:cubicBezTo>
                    <a:pt x="2083" y="1579"/>
                    <a:pt x="2093" y="1524"/>
                    <a:pt x="2093" y="1504"/>
                  </a:cubicBezTo>
                  <a:cubicBezTo>
                    <a:pt x="2065" y="1507"/>
                    <a:pt x="2019" y="1554"/>
                    <a:pt x="2001" y="1576"/>
                  </a:cubicBezTo>
                  <a:cubicBezTo>
                    <a:pt x="1997" y="1576"/>
                    <a:pt x="1997" y="1576"/>
                    <a:pt x="1997" y="1576"/>
                  </a:cubicBezTo>
                  <a:cubicBezTo>
                    <a:pt x="1985" y="1567"/>
                    <a:pt x="1973" y="1572"/>
                    <a:pt x="1961" y="1566"/>
                  </a:cubicBezTo>
                  <a:cubicBezTo>
                    <a:pt x="1933" y="1552"/>
                    <a:pt x="1925" y="1536"/>
                    <a:pt x="1889" y="1536"/>
                  </a:cubicBezTo>
                  <a:cubicBezTo>
                    <a:pt x="1886" y="1515"/>
                    <a:pt x="1878" y="1509"/>
                    <a:pt x="1857" y="1508"/>
                  </a:cubicBezTo>
                  <a:cubicBezTo>
                    <a:pt x="1853" y="1464"/>
                    <a:pt x="1853" y="1464"/>
                    <a:pt x="1853" y="1464"/>
                  </a:cubicBezTo>
                  <a:cubicBezTo>
                    <a:pt x="1797" y="1460"/>
                    <a:pt x="1797" y="1460"/>
                    <a:pt x="1797" y="1460"/>
                  </a:cubicBezTo>
                  <a:cubicBezTo>
                    <a:pt x="1773" y="1472"/>
                    <a:pt x="1773" y="1472"/>
                    <a:pt x="1773" y="1472"/>
                  </a:cubicBezTo>
                  <a:cubicBezTo>
                    <a:pt x="1785" y="1432"/>
                    <a:pt x="1785" y="1432"/>
                    <a:pt x="1785" y="1432"/>
                  </a:cubicBezTo>
                  <a:cubicBezTo>
                    <a:pt x="1759" y="1439"/>
                    <a:pt x="1750" y="1432"/>
                    <a:pt x="1741" y="1408"/>
                  </a:cubicBezTo>
                  <a:cubicBezTo>
                    <a:pt x="1733" y="1408"/>
                    <a:pt x="1733" y="1408"/>
                    <a:pt x="1733" y="1408"/>
                  </a:cubicBezTo>
                  <a:cubicBezTo>
                    <a:pt x="1729" y="1420"/>
                    <a:pt x="1729" y="1420"/>
                    <a:pt x="1729" y="1420"/>
                  </a:cubicBezTo>
                  <a:cubicBezTo>
                    <a:pt x="1713" y="1384"/>
                    <a:pt x="1713" y="1384"/>
                    <a:pt x="1713" y="1384"/>
                  </a:cubicBezTo>
                  <a:cubicBezTo>
                    <a:pt x="1685" y="1352"/>
                    <a:pt x="1685" y="1352"/>
                    <a:pt x="1685" y="1352"/>
                  </a:cubicBezTo>
                  <a:cubicBezTo>
                    <a:pt x="1645" y="1356"/>
                    <a:pt x="1645" y="1356"/>
                    <a:pt x="1645" y="1356"/>
                  </a:cubicBezTo>
                  <a:cubicBezTo>
                    <a:pt x="1653" y="1344"/>
                    <a:pt x="1653" y="1344"/>
                    <a:pt x="1653" y="1344"/>
                  </a:cubicBezTo>
                  <a:cubicBezTo>
                    <a:pt x="1605" y="1316"/>
                    <a:pt x="1605" y="1316"/>
                    <a:pt x="1605" y="1316"/>
                  </a:cubicBezTo>
                  <a:cubicBezTo>
                    <a:pt x="1585" y="1340"/>
                    <a:pt x="1585" y="1340"/>
                    <a:pt x="1585" y="1340"/>
                  </a:cubicBezTo>
                  <a:cubicBezTo>
                    <a:pt x="1581" y="1320"/>
                    <a:pt x="1581" y="1320"/>
                    <a:pt x="1581" y="1320"/>
                  </a:cubicBezTo>
                  <a:cubicBezTo>
                    <a:pt x="1561" y="1328"/>
                    <a:pt x="1561" y="1328"/>
                    <a:pt x="1561" y="1328"/>
                  </a:cubicBezTo>
                  <a:cubicBezTo>
                    <a:pt x="1561" y="1332"/>
                    <a:pt x="1561" y="1332"/>
                    <a:pt x="1561" y="1332"/>
                  </a:cubicBezTo>
                  <a:cubicBezTo>
                    <a:pt x="1569" y="1344"/>
                    <a:pt x="1569" y="1344"/>
                    <a:pt x="1569" y="1344"/>
                  </a:cubicBezTo>
                  <a:cubicBezTo>
                    <a:pt x="1533" y="1360"/>
                    <a:pt x="1533" y="1360"/>
                    <a:pt x="1533" y="1360"/>
                  </a:cubicBezTo>
                  <a:cubicBezTo>
                    <a:pt x="1517" y="1372"/>
                    <a:pt x="1517" y="1372"/>
                    <a:pt x="1517" y="1372"/>
                  </a:cubicBezTo>
                  <a:cubicBezTo>
                    <a:pt x="1513" y="1320"/>
                    <a:pt x="1513" y="1320"/>
                    <a:pt x="1513" y="1320"/>
                  </a:cubicBezTo>
                  <a:cubicBezTo>
                    <a:pt x="1473" y="1312"/>
                    <a:pt x="1473" y="1312"/>
                    <a:pt x="1473" y="1312"/>
                  </a:cubicBezTo>
                  <a:cubicBezTo>
                    <a:pt x="1478" y="1302"/>
                    <a:pt x="1490" y="1277"/>
                    <a:pt x="1484" y="1265"/>
                  </a:cubicBezTo>
                  <a:cubicBezTo>
                    <a:pt x="1471" y="1240"/>
                    <a:pt x="1405" y="1272"/>
                    <a:pt x="1397" y="1288"/>
                  </a:cubicBezTo>
                  <a:cubicBezTo>
                    <a:pt x="1377" y="1272"/>
                    <a:pt x="1377" y="1272"/>
                    <a:pt x="1377" y="1272"/>
                  </a:cubicBezTo>
                  <a:cubicBezTo>
                    <a:pt x="1353" y="1276"/>
                    <a:pt x="1353" y="1276"/>
                    <a:pt x="1353" y="1276"/>
                  </a:cubicBezTo>
                  <a:cubicBezTo>
                    <a:pt x="1369" y="1252"/>
                    <a:pt x="1369" y="1252"/>
                    <a:pt x="1369" y="1252"/>
                  </a:cubicBezTo>
                  <a:cubicBezTo>
                    <a:pt x="1361" y="1216"/>
                    <a:pt x="1361" y="1216"/>
                    <a:pt x="1361" y="1216"/>
                  </a:cubicBezTo>
                  <a:cubicBezTo>
                    <a:pt x="1306" y="1200"/>
                    <a:pt x="1293" y="1174"/>
                    <a:pt x="1341" y="1140"/>
                  </a:cubicBezTo>
                  <a:cubicBezTo>
                    <a:pt x="1352" y="1156"/>
                    <a:pt x="1373" y="1154"/>
                    <a:pt x="1382" y="1136"/>
                  </a:cubicBezTo>
                  <a:cubicBezTo>
                    <a:pt x="1392" y="1115"/>
                    <a:pt x="1385" y="1090"/>
                    <a:pt x="1385" y="1068"/>
                  </a:cubicBezTo>
                  <a:cubicBezTo>
                    <a:pt x="1397" y="1072"/>
                    <a:pt x="1397" y="1072"/>
                    <a:pt x="1397" y="1072"/>
                  </a:cubicBezTo>
                  <a:cubicBezTo>
                    <a:pt x="1402" y="1042"/>
                    <a:pt x="1382" y="982"/>
                    <a:pt x="1357" y="964"/>
                  </a:cubicBezTo>
                  <a:cubicBezTo>
                    <a:pt x="1361" y="956"/>
                    <a:pt x="1361" y="956"/>
                    <a:pt x="1361" y="956"/>
                  </a:cubicBezTo>
                  <a:cubicBezTo>
                    <a:pt x="1339" y="942"/>
                    <a:pt x="1316" y="922"/>
                    <a:pt x="1292" y="912"/>
                  </a:cubicBezTo>
                  <a:cubicBezTo>
                    <a:pt x="1251" y="895"/>
                    <a:pt x="1234" y="924"/>
                    <a:pt x="1217" y="868"/>
                  </a:cubicBezTo>
                  <a:cubicBezTo>
                    <a:pt x="1248" y="845"/>
                    <a:pt x="1253" y="808"/>
                    <a:pt x="1249" y="772"/>
                  </a:cubicBezTo>
                  <a:cubicBezTo>
                    <a:pt x="1269" y="776"/>
                    <a:pt x="1269" y="776"/>
                    <a:pt x="1269" y="776"/>
                  </a:cubicBezTo>
                  <a:cubicBezTo>
                    <a:pt x="1265" y="696"/>
                    <a:pt x="1265" y="696"/>
                    <a:pt x="1265" y="696"/>
                  </a:cubicBezTo>
                  <a:cubicBezTo>
                    <a:pt x="1289" y="692"/>
                    <a:pt x="1289" y="692"/>
                    <a:pt x="1289" y="692"/>
                  </a:cubicBezTo>
                  <a:cubicBezTo>
                    <a:pt x="1289" y="684"/>
                    <a:pt x="1289" y="684"/>
                    <a:pt x="1289" y="684"/>
                  </a:cubicBezTo>
                  <a:cubicBezTo>
                    <a:pt x="1257" y="672"/>
                    <a:pt x="1257" y="672"/>
                    <a:pt x="1257" y="672"/>
                  </a:cubicBezTo>
                  <a:cubicBezTo>
                    <a:pt x="1257" y="584"/>
                    <a:pt x="1257" y="584"/>
                    <a:pt x="1257" y="584"/>
                  </a:cubicBezTo>
                  <a:cubicBezTo>
                    <a:pt x="1276" y="583"/>
                    <a:pt x="1328" y="577"/>
                    <a:pt x="1341" y="562"/>
                  </a:cubicBezTo>
                  <a:cubicBezTo>
                    <a:pt x="1372" y="524"/>
                    <a:pt x="1339" y="490"/>
                    <a:pt x="1317" y="460"/>
                  </a:cubicBezTo>
                  <a:cubicBezTo>
                    <a:pt x="1291" y="426"/>
                    <a:pt x="1273" y="390"/>
                    <a:pt x="1229" y="376"/>
                  </a:cubicBezTo>
                  <a:cubicBezTo>
                    <a:pt x="1239" y="362"/>
                    <a:pt x="1256" y="351"/>
                    <a:pt x="1265" y="335"/>
                  </a:cubicBezTo>
                  <a:cubicBezTo>
                    <a:pt x="1275" y="317"/>
                    <a:pt x="1267" y="298"/>
                    <a:pt x="1282" y="280"/>
                  </a:cubicBezTo>
                  <a:cubicBezTo>
                    <a:pt x="1303" y="254"/>
                    <a:pt x="1339" y="235"/>
                    <a:pt x="1345" y="200"/>
                  </a:cubicBezTo>
                  <a:cubicBezTo>
                    <a:pt x="1297" y="192"/>
                    <a:pt x="1297" y="192"/>
                    <a:pt x="1297" y="192"/>
                  </a:cubicBezTo>
                  <a:cubicBezTo>
                    <a:pt x="1297" y="180"/>
                    <a:pt x="1297" y="180"/>
                    <a:pt x="1297" y="180"/>
                  </a:cubicBezTo>
                  <a:cubicBezTo>
                    <a:pt x="1281" y="180"/>
                    <a:pt x="1281" y="180"/>
                    <a:pt x="1281" y="180"/>
                  </a:cubicBezTo>
                  <a:cubicBezTo>
                    <a:pt x="1271" y="136"/>
                    <a:pt x="1197" y="159"/>
                    <a:pt x="1165" y="155"/>
                  </a:cubicBezTo>
                  <a:cubicBezTo>
                    <a:pt x="1148" y="154"/>
                    <a:pt x="1130" y="143"/>
                    <a:pt x="1113" y="148"/>
                  </a:cubicBezTo>
                  <a:cubicBezTo>
                    <a:pt x="1093" y="152"/>
                    <a:pt x="1087" y="173"/>
                    <a:pt x="1065" y="172"/>
                  </a:cubicBezTo>
                  <a:cubicBezTo>
                    <a:pt x="1021" y="170"/>
                    <a:pt x="1051" y="109"/>
                    <a:pt x="997" y="140"/>
                  </a:cubicBezTo>
                  <a:cubicBezTo>
                    <a:pt x="990" y="107"/>
                    <a:pt x="978" y="79"/>
                    <a:pt x="966" y="48"/>
                  </a:cubicBezTo>
                  <a:cubicBezTo>
                    <a:pt x="962" y="38"/>
                    <a:pt x="960" y="19"/>
                    <a:pt x="950" y="12"/>
                  </a:cubicBezTo>
                  <a:cubicBezTo>
                    <a:pt x="931" y="0"/>
                    <a:pt x="927" y="44"/>
                    <a:pt x="905" y="20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387723" y="1485677"/>
              <a:ext cx="936625" cy="976313"/>
            </a:xfrm>
            <a:custGeom>
              <a:avLst/>
              <a:gdLst>
                <a:gd name="T0" fmla="*/ 1536 w 3096"/>
                <a:gd name="T1" fmla="*/ 68 h 3250"/>
                <a:gd name="T2" fmla="*/ 1240 w 3096"/>
                <a:gd name="T3" fmla="*/ 148 h 3250"/>
                <a:gd name="T4" fmla="*/ 1108 w 3096"/>
                <a:gd name="T5" fmla="*/ 204 h 3250"/>
                <a:gd name="T6" fmla="*/ 964 w 3096"/>
                <a:gd name="T7" fmla="*/ 308 h 3250"/>
                <a:gd name="T8" fmla="*/ 652 w 3096"/>
                <a:gd name="T9" fmla="*/ 448 h 3250"/>
                <a:gd name="T10" fmla="*/ 410 w 3096"/>
                <a:gd name="T11" fmla="*/ 400 h 3250"/>
                <a:gd name="T12" fmla="*/ 267 w 3096"/>
                <a:gd name="T13" fmla="*/ 548 h 3250"/>
                <a:gd name="T14" fmla="*/ 196 w 3096"/>
                <a:gd name="T15" fmla="*/ 656 h 3250"/>
                <a:gd name="T16" fmla="*/ 152 w 3096"/>
                <a:gd name="T17" fmla="*/ 820 h 3250"/>
                <a:gd name="T18" fmla="*/ 184 w 3096"/>
                <a:gd name="T19" fmla="*/ 996 h 3250"/>
                <a:gd name="T20" fmla="*/ 56 w 3096"/>
                <a:gd name="T21" fmla="*/ 1146 h 3250"/>
                <a:gd name="T22" fmla="*/ 80 w 3096"/>
                <a:gd name="T23" fmla="*/ 1292 h 3250"/>
                <a:gd name="T24" fmla="*/ 16 w 3096"/>
                <a:gd name="T25" fmla="*/ 1468 h 3250"/>
                <a:gd name="T26" fmla="*/ 252 w 3096"/>
                <a:gd name="T27" fmla="*/ 1592 h 3250"/>
                <a:gd name="T28" fmla="*/ 322 w 3096"/>
                <a:gd name="T29" fmla="*/ 1610 h 3250"/>
                <a:gd name="T30" fmla="*/ 460 w 3096"/>
                <a:gd name="T31" fmla="*/ 1588 h 3250"/>
                <a:gd name="T32" fmla="*/ 646 w 3096"/>
                <a:gd name="T33" fmla="*/ 1754 h 3250"/>
                <a:gd name="T34" fmla="*/ 758 w 3096"/>
                <a:gd name="T35" fmla="*/ 1890 h 3250"/>
                <a:gd name="T36" fmla="*/ 770 w 3096"/>
                <a:gd name="T37" fmla="*/ 2035 h 3250"/>
                <a:gd name="T38" fmla="*/ 904 w 3096"/>
                <a:gd name="T39" fmla="*/ 2028 h 3250"/>
                <a:gd name="T40" fmla="*/ 1068 w 3096"/>
                <a:gd name="T41" fmla="*/ 2094 h 3250"/>
                <a:gd name="T42" fmla="*/ 1125 w 3096"/>
                <a:gd name="T43" fmla="*/ 2267 h 3250"/>
                <a:gd name="T44" fmla="*/ 926 w 3096"/>
                <a:gd name="T45" fmla="*/ 2390 h 3250"/>
                <a:gd name="T46" fmla="*/ 988 w 3096"/>
                <a:gd name="T47" fmla="*/ 2528 h 3250"/>
                <a:gd name="T48" fmla="*/ 995 w 3096"/>
                <a:gd name="T49" fmla="*/ 2747 h 3250"/>
                <a:gd name="T50" fmla="*/ 1012 w 3096"/>
                <a:gd name="T51" fmla="*/ 2884 h 3250"/>
                <a:gd name="T52" fmla="*/ 1116 w 3096"/>
                <a:gd name="T53" fmla="*/ 2972 h 3250"/>
                <a:gd name="T54" fmla="*/ 1264 w 3096"/>
                <a:gd name="T55" fmla="*/ 3072 h 3250"/>
                <a:gd name="T56" fmla="*/ 1420 w 3096"/>
                <a:gd name="T57" fmla="*/ 3084 h 3250"/>
                <a:gd name="T58" fmla="*/ 1538 w 3096"/>
                <a:gd name="T59" fmla="*/ 3167 h 3250"/>
                <a:gd name="T60" fmla="*/ 1803 w 3096"/>
                <a:gd name="T61" fmla="*/ 3250 h 3250"/>
                <a:gd name="T62" fmla="*/ 2060 w 3096"/>
                <a:gd name="T63" fmla="*/ 3212 h 3250"/>
                <a:gd name="T64" fmla="*/ 2058 w 3096"/>
                <a:gd name="T65" fmla="*/ 3012 h 3250"/>
                <a:gd name="T66" fmla="*/ 2098 w 3096"/>
                <a:gd name="T67" fmla="*/ 2781 h 3250"/>
                <a:gd name="T68" fmla="*/ 2078 w 3096"/>
                <a:gd name="T69" fmla="*/ 2559 h 3250"/>
                <a:gd name="T70" fmla="*/ 2024 w 3096"/>
                <a:gd name="T71" fmla="*/ 2452 h 3250"/>
                <a:gd name="T72" fmla="*/ 2132 w 3096"/>
                <a:gd name="T73" fmla="*/ 2280 h 3250"/>
                <a:gd name="T74" fmla="*/ 2156 w 3096"/>
                <a:gd name="T75" fmla="*/ 2224 h 3250"/>
                <a:gd name="T76" fmla="*/ 2133 w 3096"/>
                <a:gd name="T77" fmla="*/ 1954 h 3250"/>
                <a:gd name="T78" fmla="*/ 2384 w 3096"/>
                <a:gd name="T79" fmla="*/ 1866 h 3250"/>
                <a:gd name="T80" fmla="*/ 2579 w 3096"/>
                <a:gd name="T81" fmla="*/ 1856 h 3250"/>
                <a:gd name="T82" fmla="*/ 2820 w 3096"/>
                <a:gd name="T83" fmla="*/ 1788 h 3250"/>
                <a:gd name="T84" fmla="*/ 2960 w 3096"/>
                <a:gd name="T85" fmla="*/ 1736 h 3250"/>
                <a:gd name="T86" fmla="*/ 3008 w 3096"/>
                <a:gd name="T87" fmla="*/ 1616 h 3250"/>
                <a:gd name="T88" fmla="*/ 3010 w 3096"/>
                <a:gd name="T89" fmla="*/ 1458 h 3250"/>
                <a:gd name="T90" fmla="*/ 2708 w 3096"/>
                <a:gd name="T91" fmla="*/ 1402 h 3250"/>
                <a:gd name="T92" fmla="*/ 2577 w 3096"/>
                <a:gd name="T93" fmla="*/ 1217 h 3250"/>
                <a:gd name="T94" fmla="*/ 2488 w 3096"/>
                <a:gd name="T95" fmla="*/ 936 h 3250"/>
                <a:gd name="T96" fmla="*/ 2412 w 3096"/>
                <a:gd name="T97" fmla="*/ 920 h 3250"/>
                <a:gd name="T98" fmla="*/ 2342 w 3096"/>
                <a:gd name="T99" fmla="*/ 815 h 3250"/>
                <a:gd name="T100" fmla="*/ 2368 w 3096"/>
                <a:gd name="T101" fmla="*/ 772 h 3250"/>
                <a:gd name="T102" fmla="*/ 2148 w 3096"/>
                <a:gd name="T103" fmla="*/ 780 h 3250"/>
                <a:gd name="T104" fmla="*/ 2140 w 3096"/>
                <a:gd name="T105" fmla="*/ 700 h 3250"/>
                <a:gd name="T106" fmla="*/ 2052 w 3096"/>
                <a:gd name="T107" fmla="*/ 544 h 3250"/>
                <a:gd name="T108" fmla="*/ 1983 w 3096"/>
                <a:gd name="T109" fmla="*/ 463 h 3250"/>
                <a:gd name="T110" fmla="*/ 1820 w 3096"/>
                <a:gd name="T111" fmla="*/ 260 h 3250"/>
                <a:gd name="T112" fmla="*/ 1836 w 3096"/>
                <a:gd name="T113" fmla="*/ 164 h 3250"/>
                <a:gd name="T114" fmla="*/ 1660 w 3096"/>
                <a:gd name="T115" fmla="*/ 16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96" h="3250">
                  <a:moveTo>
                    <a:pt x="1660" y="16"/>
                  </a:moveTo>
                  <a:cubicBezTo>
                    <a:pt x="1664" y="36"/>
                    <a:pt x="1664" y="36"/>
                    <a:pt x="1664" y="36"/>
                  </a:cubicBezTo>
                  <a:cubicBezTo>
                    <a:pt x="1589" y="62"/>
                    <a:pt x="1589" y="62"/>
                    <a:pt x="1589" y="62"/>
                  </a:cubicBezTo>
                  <a:cubicBezTo>
                    <a:pt x="1536" y="68"/>
                    <a:pt x="1536" y="68"/>
                    <a:pt x="1536" y="68"/>
                  </a:cubicBezTo>
                  <a:cubicBezTo>
                    <a:pt x="1536" y="52"/>
                    <a:pt x="1536" y="52"/>
                    <a:pt x="1536" y="52"/>
                  </a:cubicBezTo>
                  <a:cubicBezTo>
                    <a:pt x="1507" y="55"/>
                    <a:pt x="1481" y="71"/>
                    <a:pt x="1468" y="96"/>
                  </a:cubicBezTo>
                  <a:cubicBezTo>
                    <a:pt x="1400" y="69"/>
                    <a:pt x="1373" y="186"/>
                    <a:pt x="1320" y="108"/>
                  </a:cubicBezTo>
                  <a:cubicBezTo>
                    <a:pt x="1240" y="148"/>
                    <a:pt x="1240" y="148"/>
                    <a:pt x="1240" y="148"/>
                  </a:cubicBezTo>
                  <a:cubicBezTo>
                    <a:pt x="1252" y="180"/>
                    <a:pt x="1252" y="180"/>
                    <a:pt x="1252" y="180"/>
                  </a:cubicBezTo>
                  <a:cubicBezTo>
                    <a:pt x="1204" y="184"/>
                    <a:pt x="1204" y="184"/>
                    <a:pt x="1204" y="184"/>
                  </a:cubicBezTo>
                  <a:cubicBezTo>
                    <a:pt x="1188" y="212"/>
                    <a:pt x="1188" y="212"/>
                    <a:pt x="1188" y="212"/>
                  </a:cubicBezTo>
                  <a:cubicBezTo>
                    <a:pt x="1159" y="201"/>
                    <a:pt x="1138" y="198"/>
                    <a:pt x="1108" y="204"/>
                  </a:cubicBezTo>
                  <a:cubicBezTo>
                    <a:pt x="1112" y="220"/>
                    <a:pt x="1112" y="220"/>
                    <a:pt x="1112" y="220"/>
                  </a:cubicBezTo>
                  <a:cubicBezTo>
                    <a:pt x="1085" y="224"/>
                    <a:pt x="1079" y="252"/>
                    <a:pt x="1076" y="276"/>
                  </a:cubicBezTo>
                  <a:cubicBezTo>
                    <a:pt x="980" y="300"/>
                    <a:pt x="980" y="300"/>
                    <a:pt x="980" y="300"/>
                  </a:cubicBezTo>
                  <a:cubicBezTo>
                    <a:pt x="964" y="308"/>
                    <a:pt x="964" y="308"/>
                    <a:pt x="964" y="308"/>
                  </a:cubicBezTo>
                  <a:cubicBezTo>
                    <a:pt x="942" y="245"/>
                    <a:pt x="822" y="356"/>
                    <a:pt x="884" y="392"/>
                  </a:cubicBezTo>
                  <a:cubicBezTo>
                    <a:pt x="872" y="424"/>
                    <a:pt x="872" y="424"/>
                    <a:pt x="872" y="424"/>
                  </a:cubicBezTo>
                  <a:cubicBezTo>
                    <a:pt x="848" y="431"/>
                    <a:pt x="832" y="446"/>
                    <a:pt x="805" y="448"/>
                  </a:cubicBezTo>
                  <a:cubicBezTo>
                    <a:pt x="762" y="450"/>
                    <a:pt x="679" y="400"/>
                    <a:pt x="652" y="448"/>
                  </a:cubicBezTo>
                  <a:cubicBezTo>
                    <a:pt x="613" y="391"/>
                    <a:pt x="549" y="460"/>
                    <a:pt x="496" y="418"/>
                  </a:cubicBezTo>
                  <a:cubicBezTo>
                    <a:pt x="487" y="411"/>
                    <a:pt x="474" y="405"/>
                    <a:pt x="470" y="394"/>
                  </a:cubicBezTo>
                  <a:cubicBezTo>
                    <a:pt x="466" y="384"/>
                    <a:pt x="477" y="352"/>
                    <a:pt x="455" y="357"/>
                  </a:cubicBezTo>
                  <a:cubicBezTo>
                    <a:pt x="440" y="361"/>
                    <a:pt x="411" y="383"/>
                    <a:pt x="410" y="400"/>
                  </a:cubicBezTo>
                  <a:cubicBezTo>
                    <a:pt x="409" y="413"/>
                    <a:pt x="422" y="431"/>
                    <a:pt x="406" y="440"/>
                  </a:cubicBezTo>
                  <a:cubicBezTo>
                    <a:pt x="378" y="458"/>
                    <a:pt x="317" y="409"/>
                    <a:pt x="312" y="476"/>
                  </a:cubicBezTo>
                  <a:cubicBezTo>
                    <a:pt x="252" y="488"/>
                    <a:pt x="252" y="488"/>
                    <a:pt x="252" y="488"/>
                  </a:cubicBezTo>
                  <a:cubicBezTo>
                    <a:pt x="267" y="548"/>
                    <a:pt x="267" y="548"/>
                    <a:pt x="267" y="548"/>
                  </a:cubicBezTo>
                  <a:cubicBezTo>
                    <a:pt x="263" y="583"/>
                    <a:pt x="263" y="583"/>
                    <a:pt x="263" y="583"/>
                  </a:cubicBezTo>
                  <a:cubicBezTo>
                    <a:pt x="287" y="612"/>
                    <a:pt x="287" y="612"/>
                    <a:pt x="287" y="612"/>
                  </a:cubicBezTo>
                  <a:cubicBezTo>
                    <a:pt x="288" y="696"/>
                    <a:pt x="288" y="696"/>
                    <a:pt x="288" y="696"/>
                  </a:cubicBezTo>
                  <a:cubicBezTo>
                    <a:pt x="196" y="656"/>
                    <a:pt x="196" y="656"/>
                    <a:pt x="196" y="656"/>
                  </a:cubicBezTo>
                  <a:cubicBezTo>
                    <a:pt x="140" y="740"/>
                    <a:pt x="140" y="740"/>
                    <a:pt x="140" y="740"/>
                  </a:cubicBezTo>
                  <a:cubicBezTo>
                    <a:pt x="112" y="728"/>
                    <a:pt x="112" y="728"/>
                    <a:pt x="112" y="728"/>
                  </a:cubicBezTo>
                  <a:cubicBezTo>
                    <a:pt x="124" y="756"/>
                    <a:pt x="124" y="756"/>
                    <a:pt x="124" y="756"/>
                  </a:cubicBezTo>
                  <a:cubicBezTo>
                    <a:pt x="119" y="783"/>
                    <a:pt x="132" y="803"/>
                    <a:pt x="152" y="820"/>
                  </a:cubicBezTo>
                  <a:cubicBezTo>
                    <a:pt x="152" y="824"/>
                    <a:pt x="152" y="824"/>
                    <a:pt x="152" y="824"/>
                  </a:cubicBezTo>
                  <a:cubicBezTo>
                    <a:pt x="122" y="833"/>
                    <a:pt x="43" y="892"/>
                    <a:pt x="116" y="900"/>
                  </a:cubicBezTo>
                  <a:cubicBezTo>
                    <a:pt x="117" y="943"/>
                    <a:pt x="139" y="925"/>
                    <a:pt x="161" y="946"/>
                  </a:cubicBezTo>
                  <a:cubicBezTo>
                    <a:pt x="171" y="956"/>
                    <a:pt x="178" y="983"/>
                    <a:pt x="184" y="996"/>
                  </a:cubicBezTo>
                  <a:cubicBezTo>
                    <a:pt x="163" y="1022"/>
                    <a:pt x="163" y="1022"/>
                    <a:pt x="163" y="1022"/>
                  </a:cubicBezTo>
                  <a:cubicBezTo>
                    <a:pt x="100" y="1020"/>
                    <a:pt x="100" y="1020"/>
                    <a:pt x="100" y="1020"/>
                  </a:cubicBezTo>
                  <a:cubicBezTo>
                    <a:pt x="108" y="1084"/>
                    <a:pt x="108" y="1084"/>
                    <a:pt x="108" y="1084"/>
                  </a:cubicBezTo>
                  <a:cubicBezTo>
                    <a:pt x="85" y="1089"/>
                    <a:pt x="36" y="1116"/>
                    <a:pt x="56" y="1146"/>
                  </a:cubicBezTo>
                  <a:cubicBezTo>
                    <a:pt x="66" y="1161"/>
                    <a:pt x="91" y="1168"/>
                    <a:pt x="108" y="1172"/>
                  </a:cubicBezTo>
                  <a:cubicBezTo>
                    <a:pt x="91" y="1191"/>
                    <a:pt x="54" y="1234"/>
                    <a:pt x="64" y="1256"/>
                  </a:cubicBezTo>
                  <a:cubicBezTo>
                    <a:pt x="44" y="1252"/>
                    <a:pt x="44" y="1252"/>
                    <a:pt x="44" y="1252"/>
                  </a:cubicBezTo>
                  <a:cubicBezTo>
                    <a:pt x="40" y="1275"/>
                    <a:pt x="60" y="1286"/>
                    <a:pt x="80" y="1292"/>
                  </a:cubicBezTo>
                  <a:cubicBezTo>
                    <a:pt x="61" y="1332"/>
                    <a:pt x="40" y="1364"/>
                    <a:pt x="0" y="1376"/>
                  </a:cubicBezTo>
                  <a:cubicBezTo>
                    <a:pt x="32" y="1448"/>
                    <a:pt x="32" y="1448"/>
                    <a:pt x="32" y="1448"/>
                  </a:cubicBezTo>
                  <a:cubicBezTo>
                    <a:pt x="16" y="1464"/>
                    <a:pt x="16" y="1464"/>
                    <a:pt x="16" y="1464"/>
                  </a:cubicBezTo>
                  <a:cubicBezTo>
                    <a:pt x="16" y="1468"/>
                    <a:pt x="16" y="1468"/>
                    <a:pt x="16" y="1468"/>
                  </a:cubicBezTo>
                  <a:cubicBezTo>
                    <a:pt x="44" y="1476"/>
                    <a:pt x="44" y="1476"/>
                    <a:pt x="44" y="1476"/>
                  </a:cubicBezTo>
                  <a:cubicBezTo>
                    <a:pt x="49" y="1539"/>
                    <a:pt x="98" y="1511"/>
                    <a:pt x="137" y="1523"/>
                  </a:cubicBezTo>
                  <a:cubicBezTo>
                    <a:pt x="162" y="1531"/>
                    <a:pt x="171" y="1552"/>
                    <a:pt x="176" y="1576"/>
                  </a:cubicBezTo>
                  <a:cubicBezTo>
                    <a:pt x="252" y="1592"/>
                    <a:pt x="252" y="1592"/>
                    <a:pt x="252" y="1592"/>
                  </a:cubicBezTo>
                  <a:cubicBezTo>
                    <a:pt x="252" y="1608"/>
                    <a:pt x="252" y="1608"/>
                    <a:pt x="252" y="1608"/>
                  </a:cubicBezTo>
                  <a:cubicBezTo>
                    <a:pt x="264" y="1608"/>
                    <a:pt x="264" y="1608"/>
                    <a:pt x="264" y="1608"/>
                  </a:cubicBezTo>
                  <a:cubicBezTo>
                    <a:pt x="264" y="1632"/>
                    <a:pt x="264" y="1632"/>
                    <a:pt x="264" y="1632"/>
                  </a:cubicBezTo>
                  <a:cubicBezTo>
                    <a:pt x="322" y="1610"/>
                    <a:pt x="322" y="1610"/>
                    <a:pt x="322" y="1610"/>
                  </a:cubicBezTo>
                  <a:cubicBezTo>
                    <a:pt x="368" y="1619"/>
                    <a:pt x="368" y="1619"/>
                    <a:pt x="368" y="1619"/>
                  </a:cubicBezTo>
                  <a:cubicBezTo>
                    <a:pt x="424" y="1588"/>
                    <a:pt x="424" y="1588"/>
                    <a:pt x="424" y="1588"/>
                  </a:cubicBezTo>
                  <a:cubicBezTo>
                    <a:pt x="432" y="1608"/>
                    <a:pt x="445" y="1602"/>
                    <a:pt x="460" y="1592"/>
                  </a:cubicBezTo>
                  <a:cubicBezTo>
                    <a:pt x="460" y="1588"/>
                    <a:pt x="460" y="1588"/>
                    <a:pt x="460" y="1588"/>
                  </a:cubicBezTo>
                  <a:cubicBezTo>
                    <a:pt x="451" y="1544"/>
                    <a:pt x="502" y="1567"/>
                    <a:pt x="524" y="1568"/>
                  </a:cubicBezTo>
                  <a:cubicBezTo>
                    <a:pt x="526" y="1625"/>
                    <a:pt x="584" y="1609"/>
                    <a:pt x="614" y="1639"/>
                  </a:cubicBezTo>
                  <a:cubicBezTo>
                    <a:pt x="628" y="1653"/>
                    <a:pt x="616" y="1671"/>
                    <a:pt x="616" y="1688"/>
                  </a:cubicBezTo>
                  <a:cubicBezTo>
                    <a:pt x="616" y="1706"/>
                    <a:pt x="633" y="1742"/>
                    <a:pt x="646" y="1754"/>
                  </a:cubicBezTo>
                  <a:cubicBezTo>
                    <a:pt x="658" y="1765"/>
                    <a:pt x="677" y="1758"/>
                    <a:pt x="691" y="1765"/>
                  </a:cubicBezTo>
                  <a:cubicBezTo>
                    <a:pt x="707" y="1773"/>
                    <a:pt x="714" y="1794"/>
                    <a:pt x="732" y="1799"/>
                  </a:cubicBezTo>
                  <a:cubicBezTo>
                    <a:pt x="749" y="1803"/>
                    <a:pt x="768" y="1795"/>
                    <a:pt x="781" y="1809"/>
                  </a:cubicBezTo>
                  <a:cubicBezTo>
                    <a:pt x="798" y="1827"/>
                    <a:pt x="774" y="1875"/>
                    <a:pt x="758" y="1890"/>
                  </a:cubicBezTo>
                  <a:cubicBezTo>
                    <a:pt x="751" y="1896"/>
                    <a:pt x="729" y="1903"/>
                    <a:pt x="731" y="1916"/>
                  </a:cubicBezTo>
                  <a:cubicBezTo>
                    <a:pt x="735" y="1943"/>
                    <a:pt x="777" y="1935"/>
                    <a:pt x="789" y="1952"/>
                  </a:cubicBezTo>
                  <a:cubicBezTo>
                    <a:pt x="798" y="1965"/>
                    <a:pt x="807" y="1988"/>
                    <a:pt x="797" y="2002"/>
                  </a:cubicBezTo>
                  <a:cubicBezTo>
                    <a:pt x="788" y="2013"/>
                    <a:pt x="764" y="2017"/>
                    <a:pt x="770" y="2035"/>
                  </a:cubicBezTo>
                  <a:cubicBezTo>
                    <a:pt x="783" y="2069"/>
                    <a:pt x="845" y="2008"/>
                    <a:pt x="828" y="2068"/>
                  </a:cubicBezTo>
                  <a:cubicBezTo>
                    <a:pt x="872" y="2064"/>
                    <a:pt x="872" y="2064"/>
                    <a:pt x="872" y="2064"/>
                  </a:cubicBezTo>
                  <a:cubicBezTo>
                    <a:pt x="896" y="2048"/>
                    <a:pt x="896" y="2048"/>
                    <a:pt x="896" y="2048"/>
                  </a:cubicBezTo>
                  <a:cubicBezTo>
                    <a:pt x="904" y="2028"/>
                    <a:pt x="904" y="2028"/>
                    <a:pt x="904" y="2028"/>
                  </a:cubicBezTo>
                  <a:cubicBezTo>
                    <a:pt x="908" y="2028"/>
                    <a:pt x="908" y="2028"/>
                    <a:pt x="908" y="2028"/>
                  </a:cubicBezTo>
                  <a:cubicBezTo>
                    <a:pt x="925" y="2045"/>
                    <a:pt x="942" y="2025"/>
                    <a:pt x="963" y="2034"/>
                  </a:cubicBezTo>
                  <a:cubicBezTo>
                    <a:pt x="991" y="2046"/>
                    <a:pt x="994" y="2074"/>
                    <a:pt x="1014" y="2088"/>
                  </a:cubicBezTo>
                  <a:cubicBezTo>
                    <a:pt x="1028" y="2098"/>
                    <a:pt x="1051" y="2088"/>
                    <a:pt x="1068" y="2094"/>
                  </a:cubicBezTo>
                  <a:cubicBezTo>
                    <a:pt x="1093" y="2104"/>
                    <a:pt x="1137" y="2151"/>
                    <a:pt x="1148" y="2176"/>
                  </a:cubicBezTo>
                  <a:cubicBezTo>
                    <a:pt x="1104" y="2176"/>
                    <a:pt x="1104" y="2176"/>
                    <a:pt x="1104" y="2176"/>
                  </a:cubicBezTo>
                  <a:cubicBezTo>
                    <a:pt x="1104" y="2184"/>
                    <a:pt x="1104" y="2184"/>
                    <a:pt x="1104" y="2184"/>
                  </a:cubicBezTo>
                  <a:cubicBezTo>
                    <a:pt x="1131" y="2201"/>
                    <a:pt x="1119" y="2240"/>
                    <a:pt x="1125" y="2267"/>
                  </a:cubicBezTo>
                  <a:cubicBezTo>
                    <a:pt x="1130" y="2287"/>
                    <a:pt x="1164" y="2287"/>
                    <a:pt x="1172" y="2309"/>
                  </a:cubicBezTo>
                  <a:cubicBezTo>
                    <a:pt x="1183" y="2341"/>
                    <a:pt x="1148" y="2376"/>
                    <a:pt x="1144" y="2404"/>
                  </a:cubicBezTo>
                  <a:cubicBezTo>
                    <a:pt x="1117" y="2398"/>
                    <a:pt x="1090" y="2399"/>
                    <a:pt x="1064" y="2391"/>
                  </a:cubicBezTo>
                  <a:cubicBezTo>
                    <a:pt x="1020" y="2378"/>
                    <a:pt x="966" y="2341"/>
                    <a:pt x="926" y="2390"/>
                  </a:cubicBezTo>
                  <a:cubicBezTo>
                    <a:pt x="918" y="2400"/>
                    <a:pt x="916" y="2420"/>
                    <a:pt x="912" y="2432"/>
                  </a:cubicBezTo>
                  <a:cubicBezTo>
                    <a:pt x="940" y="2436"/>
                    <a:pt x="940" y="2436"/>
                    <a:pt x="940" y="2436"/>
                  </a:cubicBezTo>
                  <a:cubicBezTo>
                    <a:pt x="956" y="2520"/>
                    <a:pt x="956" y="2520"/>
                    <a:pt x="956" y="2520"/>
                  </a:cubicBezTo>
                  <a:cubicBezTo>
                    <a:pt x="988" y="2528"/>
                    <a:pt x="988" y="2528"/>
                    <a:pt x="988" y="2528"/>
                  </a:cubicBezTo>
                  <a:cubicBezTo>
                    <a:pt x="983" y="2548"/>
                    <a:pt x="963" y="2600"/>
                    <a:pt x="979" y="2617"/>
                  </a:cubicBezTo>
                  <a:cubicBezTo>
                    <a:pt x="1010" y="2649"/>
                    <a:pt x="1048" y="2581"/>
                    <a:pt x="1053" y="2640"/>
                  </a:cubicBezTo>
                  <a:cubicBezTo>
                    <a:pt x="1054" y="2645"/>
                    <a:pt x="1055" y="2651"/>
                    <a:pt x="1054" y="2656"/>
                  </a:cubicBezTo>
                  <a:cubicBezTo>
                    <a:pt x="1049" y="2686"/>
                    <a:pt x="1017" y="2727"/>
                    <a:pt x="995" y="2747"/>
                  </a:cubicBezTo>
                  <a:cubicBezTo>
                    <a:pt x="984" y="2757"/>
                    <a:pt x="966" y="2760"/>
                    <a:pt x="958" y="2773"/>
                  </a:cubicBezTo>
                  <a:cubicBezTo>
                    <a:pt x="947" y="2793"/>
                    <a:pt x="953" y="2819"/>
                    <a:pt x="956" y="2840"/>
                  </a:cubicBezTo>
                  <a:cubicBezTo>
                    <a:pt x="984" y="2846"/>
                    <a:pt x="1026" y="2846"/>
                    <a:pt x="1032" y="2880"/>
                  </a:cubicBezTo>
                  <a:cubicBezTo>
                    <a:pt x="1012" y="2884"/>
                    <a:pt x="1012" y="2884"/>
                    <a:pt x="1012" y="2884"/>
                  </a:cubicBezTo>
                  <a:cubicBezTo>
                    <a:pt x="1012" y="2892"/>
                    <a:pt x="1012" y="2892"/>
                    <a:pt x="1012" y="2892"/>
                  </a:cubicBezTo>
                  <a:cubicBezTo>
                    <a:pt x="1032" y="2896"/>
                    <a:pt x="1032" y="2896"/>
                    <a:pt x="1032" y="2896"/>
                  </a:cubicBezTo>
                  <a:cubicBezTo>
                    <a:pt x="1064" y="2976"/>
                    <a:pt x="1064" y="2976"/>
                    <a:pt x="1064" y="2976"/>
                  </a:cubicBezTo>
                  <a:cubicBezTo>
                    <a:pt x="1084" y="2971"/>
                    <a:pt x="1096" y="2962"/>
                    <a:pt x="1116" y="2972"/>
                  </a:cubicBezTo>
                  <a:cubicBezTo>
                    <a:pt x="1144" y="2953"/>
                    <a:pt x="1197" y="2997"/>
                    <a:pt x="1207" y="3028"/>
                  </a:cubicBezTo>
                  <a:cubicBezTo>
                    <a:pt x="1211" y="3042"/>
                    <a:pt x="1201" y="3062"/>
                    <a:pt x="1200" y="3076"/>
                  </a:cubicBezTo>
                  <a:cubicBezTo>
                    <a:pt x="1214" y="3071"/>
                    <a:pt x="1217" y="3062"/>
                    <a:pt x="1220" y="3048"/>
                  </a:cubicBezTo>
                  <a:cubicBezTo>
                    <a:pt x="1264" y="3072"/>
                    <a:pt x="1264" y="3072"/>
                    <a:pt x="1264" y="3072"/>
                  </a:cubicBezTo>
                  <a:cubicBezTo>
                    <a:pt x="1264" y="3076"/>
                    <a:pt x="1264" y="3076"/>
                    <a:pt x="1264" y="3076"/>
                  </a:cubicBezTo>
                  <a:cubicBezTo>
                    <a:pt x="1256" y="3084"/>
                    <a:pt x="1256" y="3084"/>
                    <a:pt x="1256" y="3084"/>
                  </a:cubicBezTo>
                  <a:cubicBezTo>
                    <a:pt x="1276" y="3081"/>
                    <a:pt x="1300" y="3082"/>
                    <a:pt x="1320" y="3076"/>
                  </a:cubicBezTo>
                  <a:cubicBezTo>
                    <a:pt x="1349" y="3067"/>
                    <a:pt x="1410" y="3023"/>
                    <a:pt x="1420" y="3084"/>
                  </a:cubicBezTo>
                  <a:cubicBezTo>
                    <a:pt x="1465" y="3075"/>
                    <a:pt x="1464" y="3048"/>
                    <a:pt x="1464" y="3008"/>
                  </a:cubicBezTo>
                  <a:cubicBezTo>
                    <a:pt x="1514" y="3018"/>
                    <a:pt x="1490" y="3048"/>
                    <a:pt x="1480" y="3080"/>
                  </a:cubicBezTo>
                  <a:cubicBezTo>
                    <a:pt x="1499" y="3090"/>
                    <a:pt x="1526" y="3107"/>
                    <a:pt x="1533" y="3128"/>
                  </a:cubicBezTo>
                  <a:cubicBezTo>
                    <a:pt x="1537" y="3140"/>
                    <a:pt x="1527" y="3158"/>
                    <a:pt x="1538" y="3167"/>
                  </a:cubicBezTo>
                  <a:cubicBezTo>
                    <a:pt x="1550" y="3177"/>
                    <a:pt x="1570" y="3169"/>
                    <a:pt x="1584" y="3168"/>
                  </a:cubicBezTo>
                  <a:cubicBezTo>
                    <a:pt x="1623" y="3166"/>
                    <a:pt x="1664" y="3168"/>
                    <a:pt x="1704" y="3168"/>
                  </a:cubicBezTo>
                  <a:cubicBezTo>
                    <a:pt x="1724" y="3224"/>
                    <a:pt x="1724" y="3224"/>
                    <a:pt x="1724" y="3224"/>
                  </a:cubicBezTo>
                  <a:cubicBezTo>
                    <a:pt x="1803" y="3250"/>
                    <a:pt x="1803" y="3250"/>
                    <a:pt x="1803" y="3250"/>
                  </a:cubicBezTo>
                  <a:cubicBezTo>
                    <a:pt x="1828" y="3220"/>
                    <a:pt x="1828" y="3220"/>
                    <a:pt x="1828" y="3220"/>
                  </a:cubicBezTo>
                  <a:cubicBezTo>
                    <a:pt x="1824" y="3163"/>
                    <a:pt x="1919" y="3223"/>
                    <a:pt x="1924" y="3164"/>
                  </a:cubicBezTo>
                  <a:cubicBezTo>
                    <a:pt x="1938" y="3168"/>
                    <a:pt x="1958" y="3166"/>
                    <a:pt x="1971" y="3172"/>
                  </a:cubicBezTo>
                  <a:cubicBezTo>
                    <a:pt x="2001" y="3187"/>
                    <a:pt x="2024" y="3215"/>
                    <a:pt x="2060" y="3212"/>
                  </a:cubicBezTo>
                  <a:cubicBezTo>
                    <a:pt x="2052" y="3188"/>
                    <a:pt x="2071" y="3181"/>
                    <a:pt x="2077" y="3160"/>
                  </a:cubicBezTo>
                  <a:cubicBezTo>
                    <a:pt x="2081" y="3143"/>
                    <a:pt x="2073" y="3122"/>
                    <a:pt x="2075" y="3104"/>
                  </a:cubicBezTo>
                  <a:cubicBezTo>
                    <a:pt x="2077" y="3090"/>
                    <a:pt x="2088" y="3078"/>
                    <a:pt x="2088" y="3064"/>
                  </a:cubicBezTo>
                  <a:cubicBezTo>
                    <a:pt x="2088" y="3040"/>
                    <a:pt x="2051" y="3041"/>
                    <a:pt x="2058" y="3012"/>
                  </a:cubicBezTo>
                  <a:cubicBezTo>
                    <a:pt x="2068" y="2974"/>
                    <a:pt x="2110" y="2912"/>
                    <a:pt x="2100" y="2876"/>
                  </a:cubicBezTo>
                  <a:cubicBezTo>
                    <a:pt x="2060" y="2880"/>
                    <a:pt x="2060" y="2880"/>
                    <a:pt x="2060" y="2880"/>
                  </a:cubicBezTo>
                  <a:cubicBezTo>
                    <a:pt x="2056" y="2860"/>
                    <a:pt x="2056" y="2860"/>
                    <a:pt x="2056" y="2860"/>
                  </a:cubicBezTo>
                  <a:cubicBezTo>
                    <a:pt x="2081" y="2855"/>
                    <a:pt x="2115" y="2808"/>
                    <a:pt x="2098" y="2781"/>
                  </a:cubicBezTo>
                  <a:cubicBezTo>
                    <a:pt x="2091" y="2769"/>
                    <a:pt x="2050" y="2756"/>
                    <a:pt x="2036" y="2752"/>
                  </a:cubicBezTo>
                  <a:cubicBezTo>
                    <a:pt x="2046" y="2711"/>
                    <a:pt x="2065" y="2705"/>
                    <a:pt x="2100" y="2716"/>
                  </a:cubicBezTo>
                  <a:cubicBezTo>
                    <a:pt x="2100" y="2689"/>
                    <a:pt x="2114" y="2666"/>
                    <a:pt x="2115" y="2640"/>
                  </a:cubicBezTo>
                  <a:cubicBezTo>
                    <a:pt x="2115" y="2607"/>
                    <a:pt x="2094" y="2585"/>
                    <a:pt x="2078" y="2559"/>
                  </a:cubicBezTo>
                  <a:cubicBezTo>
                    <a:pt x="2071" y="2547"/>
                    <a:pt x="2073" y="2528"/>
                    <a:pt x="2059" y="2520"/>
                  </a:cubicBezTo>
                  <a:cubicBezTo>
                    <a:pt x="2025" y="2500"/>
                    <a:pt x="1986" y="2534"/>
                    <a:pt x="1952" y="2503"/>
                  </a:cubicBezTo>
                  <a:cubicBezTo>
                    <a:pt x="1934" y="2487"/>
                    <a:pt x="1900" y="2424"/>
                    <a:pt x="1933" y="2405"/>
                  </a:cubicBezTo>
                  <a:cubicBezTo>
                    <a:pt x="1966" y="2385"/>
                    <a:pt x="1998" y="2448"/>
                    <a:pt x="2024" y="2452"/>
                  </a:cubicBezTo>
                  <a:cubicBezTo>
                    <a:pt x="2030" y="2412"/>
                    <a:pt x="2069" y="2400"/>
                    <a:pt x="2104" y="2408"/>
                  </a:cubicBezTo>
                  <a:cubicBezTo>
                    <a:pt x="2102" y="2386"/>
                    <a:pt x="2103" y="2368"/>
                    <a:pt x="2128" y="2364"/>
                  </a:cubicBezTo>
                  <a:cubicBezTo>
                    <a:pt x="2152" y="2320"/>
                    <a:pt x="2152" y="2320"/>
                    <a:pt x="2152" y="2320"/>
                  </a:cubicBezTo>
                  <a:cubicBezTo>
                    <a:pt x="2129" y="2314"/>
                    <a:pt x="2129" y="2301"/>
                    <a:pt x="2132" y="2280"/>
                  </a:cubicBezTo>
                  <a:cubicBezTo>
                    <a:pt x="2096" y="2276"/>
                    <a:pt x="2096" y="2276"/>
                    <a:pt x="2096" y="2276"/>
                  </a:cubicBezTo>
                  <a:cubicBezTo>
                    <a:pt x="2096" y="2268"/>
                    <a:pt x="2096" y="2268"/>
                    <a:pt x="2096" y="2268"/>
                  </a:cubicBezTo>
                  <a:cubicBezTo>
                    <a:pt x="2152" y="2244"/>
                    <a:pt x="2152" y="2244"/>
                    <a:pt x="2152" y="2244"/>
                  </a:cubicBezTo>
                  <a:cubicBezTo>
                    <a:pt x="2156" y="2224"/>
                    <a:pt x="2156" y="2224"/>
                    <a:pt x="2156" y="2224"/>
                  </a:cubicBezTo>
                  <a:cubicBezTo>
                    <a:pt x="2195" y="2218"/>
                    <a:pt x="2229" y="2158"/>
                    <a:pt x="2175" y="2141"/>
                  </a:cubicBezTo>
                  <a:cubicBezTo>
                    <a:pt x="2158" y="2136"/>
                    <a:pt x="2129" y="2168"/>
                    <a:pt x="2116" y="2140"/>
                  </a:cubicBezTo>
                  <a:cubicBezTo>
                    <a:pt x="2112" y="2129"/>
                    <a:pt x="2148" y="2101"/>
                    <a:pt x="2152" y="2084"/>
                  </a:cubicBezTo>
                  <a:cubicBezTo>
                    <a:pt x="2163" y="2035"/>
                    <a:pt x="2089" y="1999"/>
                    <a:pt x="2133" y="1954"/>
                  </a:cubicBezTo>
                  <a:cubicBezTo>
                    <a:pt x="2156" y="1930"/>
                    <a:pt x="2190" y="1936"/>
                    <a:pt x="2214" y="1920"/>
                  </a:cubicBezTo>
                  <a:cubicBezTo>
                    <a:pt x="2230" y="1908"/>
                    <a:pt x="2237" y="1886"/>
                    <a:pt x="2260" y="1885"/>
                  </a:cubicBezTo>
                  <a:cubicBezTo>
                    <a:pt x="2287" y="1885"/>
                    <a:pt x="2320" y="1903"/>
                    <a:pt x="2348" y="1898"/>
                  </a:cubicBezTo>
                  <a:cubicBezTo>
                    <a:pt x="2367" y="1895"/>
                    <a:pt x="2365" y="1868"/>
                    <a:pt x="2384" y="1866"/>
                  </a:cubicBezTo>
                  <a:cubicBezTo>
                    <a:pt x="2405" y="1864"/>
                    <a:pt x="2423" y="1884"/>
                    <a:pt x="2444" y="1885"/>
                  </a:cubicBezTo>
                  <a:cubicBezTo>
                    <a:pt x="2464" y="1887"/>
                    <a:pt x="2466" y="1851"/>
                    <a:pt x="2483" y="1855"/>
                  </a:cubicBezTo>
                  <a:cubicBezTo>
                    <a:pt x="2503" y="1858"/>
                    <a:pt x="2487" y="1896"/>
                    <a:pt x="2512" y="1893"/>
                  </a:cubicBezTo>
                  <a:cubicBezTo>
                    <a:pt x="2535" y="1891"/>
                    <a:pt x="2567" y="1875"/>
                    <a:pt x="2579" y="1856"/>
                  </a:cubicBezTo>
                  <a:cubicBezTo>
                    <a:pt x="2596" y="1831"/>
                    <a:pt x="2592" y="1804"/>
                    <a:pt x="2628" y="1800"/>
                  </a:cubicBezTo>
                  <a:cubicBezTo>
                    <a:pt x="2632" y="1823"/>
                    <a:pt x="2684" y="1864"/>
                    <a:pt x="2705" y="1839"/>
                  </a:cubicBezTo>
                  <a:cubicBezTo>
                    <a:pt x="2721" y="1820"/>
                    <a:pt x="2700" y="1793"/>
                    <a:pt x="2708" y="1772"/>
                  </a:cubicBezTo>
                  <a:cubicBezTo>
                    <a:pt x="2728" y="1724"/>
                    <a:pt x="2804" y="1752"/>
                    <a:pt x="2820" y="1788"/>
                  </a:cubicBezTo>
                  <a:cubicBezTo>
                    <a:pt x="2833" y="1785"/>
                    <a:pt x="2846" y="1775"/>
                    <a:pt x="2860" y="1778"/>
                  </a:cubicBezTo>
                  <a:cubicBezTo>
                    <a:pt x="2873" y="1781"/>
                    <a:pt x="2888" y="1798"/>
                    <a:pt x="2902" y="1790"/>
                  </a:cubicBezTo>
                  <a:cubicBezTo>
                    <a:pt x="2929" y="1776"/>
                    <a:pt x="2905" y="1733"/>
                    <a:pt x="2956" y="1740"/>
                  </a:cubicBezTo>
                  <a:cubicBezTo>
                    <a:pt x="2960" y="1736"/>
                    <a:pt x="2960" y="1736"/>
                    <a:pt x="2960" y="1736"/>
                  </a:cubicBezTo>
                  <a:cubicBezTo>
                    <a:pt x="2955" y="1727"/>
                    <a:pt x="2942" y="1715"/>
                    <a:pt x="2942" y="1704"/>
                  </a:cubicBezTo>
                  <a:cubicBezTo>
                    <a:pt x="2942" y="1692"/>
                    <a:pt x="2956" y="1685"/>
                    <a:pt x="2963" y="1678"/>
                  </a:cubicBezTo>
                  <a:cubicBezTo>
                    <a:pt x="2995" y="1649"/>
                    <a:pt x="3006" y="1652"/>
                    <a:pt x="3048" y="1652"/>
                  </a:cubicBezTo>
                  <a:cubicBezTo>
                    <a:pt x="3038" y="1637"/>
                    <a:pt x="3012" y="1634"/>
                    <a:pt x="3008" y="1616"/>
                  </a:cubicBezTo>
                  <a:cubicBezTo>
                    <a:pt x="3004" y="1597"/>
                    <a:pt x="3028" y="1585"/>
                    <a:pt x="3040" y="1575"/>
                  </a:cubicBezTo>
                  <a:cubicBezTo>
                    <a:pt x="3066" y="1551"/>
                    <a:pt x="3082" y="1520"/>
                    <a:pt x="3096" y="1488"/>
                  </a:cubicBezTo>
                  <a:cubicBezTo>
                    <a:pt x="3076" y="1493"/>
                    <a:pt x="3051" y="1509"/>
                    <a:pt x="3030" y="1498"/>
                  </a:cubicBezTo>
                  <a:cubicBezTo>
                    <a:pt x="3016" y="1491"/>
                    <a:pt x="3020" y="1469"/>
                    <a:pt x="3010" y="1458"/>
                  </a:cubicBezTo>
                  <a:cubicBezTo>
                    <a:pt x="2994" y="1441"/>
                    <a:pt x="2941" y="1422"/>
                    <a:pt x="2920" y="1415"/>
                  </a:cubicBezTo>
                  <a:cubicBezTo>
                    <a:pt x="2897" y="1408"/>
                    <a:pt x="2868" y="1424"/>
                    <a:pt x="2844" y="1424"/>
                  </a:cubicBezTo>
                  <a:cubicBezTo>
                    <a:pt x="2816" y="1424"/>
                    <a:pt x="2798" y="1408"/>
                    <a:pt x="2772" y="1403"/>
                  </a:cubicBezTo>
                  <a:cubicBezTo>
                    <a:pt x="2750" y="1398"/>
                    <a:pt x="2728" y="1407"/>
                    <a:pt x="2708" y="1402"/>
                  </a:cubicBezTo>
                  <a:cubicBezTo>
                    <a:pt x="2681" y="1396"/>
                    <a:pt x="2632" y="1365"/>
                    <a:pt x="2620" y="1340"/>
                  </a:cubicBezTo>
                  <a:cubicBezTo>
                    <a:pt x="2615" y="1329"/>
                    <a:pt x="2621" y="1316"/>
                    <a:pt x="2615" y="1306"/>
                  </a:cubicBezTo>
                  <a:cubicBezTo>
                    <a:pt x="2606" y="1292"/>
                    <a:pt x="2588" y="1291"/>
                    <a:pt x="2582" y="1272"/>
                  </a:cubicBezTo>
                  <a:cubicBezTo>
                    <a:pt x="2577" y="1254"/>
                    <a:pt x="2584" y="1234"/>
                    <a:pt x="2577" y="1217"/>
                  </a:cubicBezTo>
                  <a:cubicBezTo>
                    <a:pt x="2566" y="1190"/>
                    <a:pt x="2540" y="1180"/>
                    <a:pt x="2536" y="1148"/>
                  </a:cubicBezTo>
                  <a:cubicBezTo>
                    <a:pt x="2514" y="1145"/>
                    <a:pt x="2484" y="1115"/>
                    <a:pt x="2482" y="1092"/>
                  </a:cubicBezTo>
                  <a:cubicBezTo>
                    <a:pt x="2481" y="1079"/>
                    <a:pt x="2492" y="1069"/>
                    <a:pt x="2493" y="1056"/>
                  </a:cubicBezTo>
                  <a:cubicBezTo>
                    <a:pt x="2495" y="1017"/>
                    <a:pt x="2484" y="976"/>
                    <a:pt x="2488" y="936"/>
                  </a:cubicBezTo>
                  <a:cubicBezTo>
                    <a:pt x="2490" y="923"/>
                    <a:pt x="2500" y="902"/>
                    <a:pt x="2492" y="890"/>
                  </a:cubicBezTo>
                  <a:cubicBezTo>
                    <a:pt x="2484" y="879"/>
                    <a:pt x="2456" y="875"/>
                    <a:pt x="2444" y="872"/>
                  </a:cubicBezTo>
                  <a:cubicBezTo>
                    <a:pt x="2448" y="896"/>
                    <a:pt x="2448" y="896"/>
                    <a:pt x="2448" y="896"/>
                  </a:cubicBezTo>
                  <a:cubicBezTo>
                    <a:pt x="2427" y="896"/>
                    <a:pt x="2418" y="900"/>
                    <a:pt x="2412" y="920"/>
                  </a:cubicBezTo>
                  <a:cubicBezTo>
                    <a:pt x="2404" y="920"/>
                    <a:pt x="2404" y="920"/>
                    <a:pt x="2404" y="920"/>
                  </a:cubicBezTo>
                  <a:cubicBezTo>
                    <a:pt x="2367" y="890"/>
                    <a:pt x="2367" y="890"/>
                    <a:pt x="2367" y="890"/>
                  </a:cubicBezTo>
                  <a:cubicBezTo>
                    <a:pt x="2352" y="848"/>
                    <a:pt x="2352" y="848"/>
                    <a:pt x="2352" y="848"/>
                  </a:cubicBezTo>
                  <a:cubicBezTo>
                    <a:pt x="2342" y="815"/>
                    <a:pt x="2342" y="815"/>
                    <a:pt x="2342" y="815"/>
                  </a:cubicBezTo>
                  <a:cubicBezTo>
                    <a:pt x="2384" y="800"/>
                    <a:pt x="2384" y="800"/>
                    <a:pt x="2384" y="800"/>
                  </a:cubicBezTo>
                  <a:cubicBezTo>
                    <a:pt x="2356" y="796"/>
                    <a:pt x="2356" y="796"/>
                    <a:pt x="2356" y="796"/>
                  </a:cubicBezTo>
                  <a:cubicBezTo>
                    <a:pt x="2368" y="780"/>
                    <a:pt x="2368" y="780"/>
                    <a:pt x="2368" y="780"/>
                  </a:cubicBezTo>
                  <a:cubicBezTo>
                    <a:pt x="2368" y="772"/>
                    <a:pt x="2368" y="772"/>
                    <a:pt x="2368" y="772"/>
                  </a:cubicBezTo>
                  <a:cubicBezTo>
                    <a:pt x="2350" y="761"/>
                    <a:pt x="2305" y="750"/>
                    <a:pt x="2286" y="764"/>
                  </a:cubicBezTo>
                  <a:cubicBezTo>
                    <a:pt x="2266" y="780"/>
                    <a:pt x="2265" y="795"/>
                    <a:pt x="2236" y="805"/>
                  </a:cubicBezTo>
                  <a:cubicBezTo>
                    <a:pt x="2217" y="811"/>
                    <a:pt x="2195" y="795"/>
                    <a:pt x="2184" y="812"/>
                  </a:cubicBezTo>
                  <a:cubicBezTo>
                    <a:pt x="2166" y="804"/>
                    <a:pt x="2153" y="799"/>
                    <a:pt x="2148" y="780"/>
                  </a:cubicBezTo>
                  <a:cubicBezTo>
                    <a:pt x="2132" y="780"/>
                    <a:pt x="2132" y="780"/>
                    <a:pt x="2132" y="780"/>
                  </a:cubicBezTo>
                  <a:cubicBezTo>
                    <a:pt x="2116" y="724"/>
                    <a:pt x="2116" y="724"/>
                    <a:pt x="2116" y="724"/>
                  </a:cubicBezTo>
                  <a:cubicBezTo>
                    <a:pt x="2116" y="720"/>
                    <a:pt x="2116" y="720"/>
                    <a:pt x="2116" y="720"/>
                  </a:cubicBezTo>
                  <a:cubicBezTo>
                    <a:pt x="2140" y="700"/>
                    <a:pt x="2140" y="700"/>
                    <a:pt x="2140" y="700"/>
                  </a:cubicBezTo>
                  <a:cubicBezTo>
                    <a:pt x="2140" y="696"/>
                    <a:pt x="2140" y="696"/>
                    <a:pt x="2140" y="696"/>
                  </a:cubicBezTo>
                  <a:cubicBezTo>
                    <a:pt x="2128" y="679"/>
                    <a:pt x="2128" y="651"/>
                    <a:pt x="2117" y="638"/>
                  </a:cubicBezTo>
                  <a:cubicBezTo>
                    <a:pt x="2106" y="626"/>
                    <a:pt x="2090" y="631"/>
                    <a:pt x="2076" y="626"/>
                  </a:cubicBezTo>
                  <a:cubicBezTo>
                    <a:pt x="2029" y="609"/>
                    <a:pt x="2042" y="580"/>
                    <a:pt x="2052" y="544"/>
                  </a:cubicBezTo>
                  <a:cubicBezTo>
                    <a:pt x="2080" y="556"/>
                    <a:pt x="2080" y="556"/>
                    <a:pt x="2080" y="556"/>
                  </a:cubicBezTo>
                  <a:cubicBezTo>
                    <a:pt x="2072" y="504"/>
                    <a:pt x="2072" y="504"/>
                    <a:pt x="2072" y="504"/>
                  </a:cubicBezTo>
                  <a:cubicBezTo>
                    <a:pt x="2063" y="509"/>
                    <a:pt x="2054" y="520"/>
                    <a:pt x="2044" y="523"/>
                  </a:cubicBezTo>
                  <a:cubicBezTo>
                    <a:pt x="2014" y="530"/>
                    <a:pt x="2001" y="475"/>
                    <a:pt x="1983" y="463"/>
                  </a:cubicBezTo>
                  <a:cubicBezTo>
                    <a:pt x="1962" y="450"/>
                    <a:pt x="1937" y="474"/>
                    <a:pt x="1916" y="461"/>
                  </a:cubicBezTo>
                  <a:cubicBezTo>
                    <a:pt x="1879" y="439"/>
                    <a:pt x="1886" y="417"/>
                    <a:pt x="1880" y="384"/>
                  </a:cubicBezTo>
                  <a:cubicBezTo>
                    <a:pt x="1877" y="365"/>
                    <a:pt x="1863" y="338"/>
                    <a:pt x="1855" y="320"/>
                  </a:cubicBezTo>
                  <a:cubicBezTo>
                    <a:pt x="1846" y="298"/>
                    <a:pt x="1826" y="283"/>
                    <a:pt x="1820" y="260"/>
                  </a:cubicBezTo>
                  <a:cubicBezTo>
                    <a:pt x="1860" y="247"/>
                    <a:pt x="1801" y="219"/>
                    <a:pt x="1819" y="198"/>
                  </a:cubicBezTo>
                  <a:cubicBezTo>
                    <a:pt x="1831" y="183"/>
                    <a:pt x="1873" y="195"/>
                    <a:pt x="1892" y="192"/>
                  </a:cubicBezTo>
                  <a:cubicBezTo>
                    <a:pt x="1864" y="164"/>
                    <a:pt x="1864" y="164"/>
                    <a:pt x="1864" y="164"/>
                  </a:cubicBezTo>
                  <a:cubicBezTo>
                    <a:pt x="1836" y="164"/>
                    <a:pt x="1836" y="164"/>
                    <a:pt x="1836" y="164"/>
                  </a:cubicBezTo>
                  <a:cubicBezTo>
                    <a:pt x="1856" y="120"/>
                    <a:pt x="1856" y="120"/>
                    <a:pt x="1856" y="120"/>
                  </a:cubicBezTo>
                  <a:cubicBezTo>
                    <a:pt x="1832" y="101"/>
                    <a:pt x="1814" y="70"/>
                    <a:pt x="1824" y="40"/>
                  </a:cubicBezTo>
                  <a:cubicBezTo>
                    <a:pt x="1804" y="31"/>
                    <a:pt x="1800" y="20"/>
                    <a:pt x="1796" y="0"/>
                  </a:cubicBezTo>
                  <a:cubicBezTo>
                    <a:pt x="1745" y="7"/>
                    <a:pt x="1710" y="27"/>
                    <a:pt x="1660" y="16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235198" y="1528539"/>
              <a:ext cx="2227262" cy="766763"/>
            </a:xfrm>
            <a:custGeom>
              <a:avLst/>
              <a:gdLst>
                <a:gd name="T0" fmla="*/ 7362 w 7362"/>
                <a:gd name="T1" fmla="*/ 4 h 2552"/>
                <a:gd name="T2" fmla="*/ 1118 w 7362"/>
                <a:gd name="T3" fmla="*/ 236 h 2552"/>
                <a:gd name="T4" fmla="*/ 1050 w 7362"/>
                <a:gd name="T5" fmla="*/ 312 h 2552"/>
                <a:gd name="T6" fmla="*/ 1022 w 7362"/>
                <a:gd name="T7" fmla="*/ 376 h 2552"/>
                <a:gd name="T8" fmla="*/ 978 w 7362"/>
                <a:gd name="T9" fmla="*/ 392 h 2552"/>
                <a:gd name="T10" fmla="*/ 858 w 7362"/>
                <a:gd name="T11" fmla="*/ 368 h 2552"/>
                <a:gd name="T12" fmla="*/ 697 w 7362"/>
                <a:gd name="T13" fmla="*/ 444 h 2552"/>
                <a:gd name="T14" fmla="*/ 646 w 7362"/>
                <a:gd name="T15" fmla="*/ 436 h 2552"/>
                <a:gd name="T16" fmla="*/ 518 w 7362"/>
                <a:gd name="T17" fmla="*/ 572 h 2552"/>
                <a:gd name="T18" fmla="*/ 414 w 7362"/>
                <a:gd name="T19" fmla="*/ 584 h 2552"/>
                <a:gd name="T20" fmla="*/ 342 w 7362"/>
                <a:gd name="T21" fmla="*/ 552 h 2552"/>
                <a:gd name="T22" fmla="*/ 326 w 7362"/>
                <a:gd name="T23" fmla="*/ 572 h 2552"/>
                <a:gd name="T24" fmla="*/ 262 w 7362"/>
                <a:gd name="T25" fmla="*/ 677 h 2552"/>
                <a:gd name="T26" fmla="*/ 198 w 7362"/>
                <a:gd name="T27" fmla="*/ 826 h 2552"/>
                <a:gd name="T28" fmla="*/ 18 w 7362"/>
                <a:gd name="T29" fmla="*/ 840 h 2552"/>
                <a:gd name="T30" fmla="*/ 86 w 7362"/>
                <a:gd name="T31" fmla="*/ 980 h 2552"/>
                <a:gd name="T32" fmla="*/ 7 w 7362"/>
                <a:gd name="T33" fmla="*/ 1172 h 2552"/>
                <a:gd name="T34" fmla="*/ 44 w 7362"/>
                <a:gd name="T35" fmla="*/ 1306 h 2552"/>
                <a:gd name="T36" fmla="*/ 114 w 7362"/>
                <a:gd name="T37" fmla="*/ 1492 h 2552"/>
                <a:gd name="T38" fmla="*/ 122 w 7362"/>
                <a:gd name="T39" fmla="*/ 1552 h 2552"/>
                <a:gd name="T40" fmla="*/ 121 w 7362"/>
                <a:gd name="T41" fmla="*/ 1784 h 2552"/>
                <a:gd name="T42" fmla="*/ 26 w 7362"/>
                <a:gd name="T43" fmla="*/ 1916 h 2552"/>
                <a:gd name="T44" fmla="*/ 69 w 7362"/>
                <a:gd name="T45" fmla="*/ 2067 h 2552"/>
                <a:gd name="T46" fmla="*/ 125 w 7362"/>
                <a:gd name="T47" fmla="*/ 2236 h 2552"/>
                <a:gd name="T48" fmla="*/ 146 w 7362"/>
                <a:gd name="T49" fmla="*/ 2336 h 2552"/>
                <a:gd name="T50" fmla="*/ 246 w 7362"/>
                <a:gd name="T51" fmla="*/ 2400 h 2552"/>
                <a:gd name="T52" fmla="*/ 310 w 7362"/>
                <a:gd name="T53" fmla="*/ 2552 h 2552"/>
                <a:gd name="T54" fmla="*/ 407 w 7362"/>
                <a:gd name="T55" fmla="*/ 2470 h 2552"/>
                <a:gd name="T56" fmla="*/ 482 w 7362"/>
                <a:gd name="T57" fmla="*/ 2444 h 2552"/>
                <a:gd name="T58" fmla="*/ 574 w 7362"/>
                <a:gd name="T59" fmla="*/ 2488 h 2552"/>
                <a:gd name="T60" fmla="*/ 630 w 7362"/>
                <a:gd name="T61" fmla="*/ 2324 h 2552"/>
                <a:gd name="T62" fmla="*/ 718 w 7362"/>
                <a:gd name="T63" fmla="*/ 2332 h 2552"/>
                <a:gd name="T64" fmla="*/ 802 w 7362"/>
                <a:gd name="T65" fmla="*/ 2440 h 2552"/>
                <a:gd name="T66" fmla="*/ 894 w 7362"/>
                <a:gd name="T67" fmla="*/ 2348 h 2552"/>
                <a:gd name="T68" fmla="*/ 982 w 7362"/>
                <a:gd name="T69" fmla="*/ 2284 h 2552"/>
                <a:gd name="T70" fmla="*/ 1087 w 7362"/>
                <a:gd name="T71" fmla="*/ 2059 h 2552"/>
                <a:gd name="T72" fmla="*/ 1166 w 7362"/>
                <a:gd name="T73" fmla="*/ 2012 h 2552"/>
                <a:gd name="T74" fmla="*/ 1194 w 7362"/>
                <a:gd name="T75" fmla="*/ 1996 h 2552"/>
                <a:gd name="T76" fmla="*/ 1290 w 7362"/>
                <a:gd name="T77" fmla="*/ 2100 h 2552"/>
                <a:gd name="T78" fmla="*/ 1374 w 7362"/>
                <a:gd name="T79" fmla="*/ 2192 h 2552"/>
                <a:gd name="T80" fmla="*/ 1473 w 7362"/>
                <a:gd name="T81" fmla="*/ 2032 h 2552"/>
                <a:gd name="T82" fmla="*/ 1505 w 7362"/>
                <a:gd name="T83" fmla="*/ 1932 h 2552"/>
                <a:gd name="T84" fmla="*/ 1330 w 7362"/>
                <a:gd name="T85" fmla="*/ 1884 h 2552"/>
                <a:gd name="T86" fmla="*/ 1294 w 7362"/>
                <a:gd name="T87" fmla="*/ 1848 h 2552"/>
                <a:gd name="T88" fmla="*/ 1266 w 7362"/>
                <a:gd name="T89" fmla="*/ 1808 h 2552"/>
                <a:gd name="T90" fmla="*/ 1270 w 7362"/>
                <a:gd name="T91" fmla="*/ 1764 h 2552"/>
                <a:gd name="T92" fmla="*/ 1178 w 7362"/>
                <a:gd name="T93" fmla="*/ 1744 h 2552"/>
                <a:gd name="T94" fmla="*/ 1120 w 7362"/>
                <a:gd name="T95" fmla="*/ 1680 h 2552"/>
                <a:gd name="T96" fmla="*/ 1050 w 7362"/>
                <a:gd name="T97" fmla="*/ 1552 h 2552"/>
                <a:gd name="T98" fmla="*/ 1036 w 7362"/>
                <a:gd name="T99" fmla="*/ 1460 h 2552"/>
                <a:gd name="T100" fmla="*/ 1090 w 7362"/>
                <a:gd name="T101" fmla="*/ 1292 h 2552"/>
                <a:gd name="T102" fmla="*/ 998 w 7362"/>
                <a:gd name="T103" fmla="*/ 1120 h 2552"/>
                <a:gd name="T104" fmla="*/ 1058 w 7362"/>
                <a:gd name="T105" fmla="*/ 1144 h 2552"/>
                <a:gd name="T106" fmla="*/ 1058 w 7362"/>
                <a:gd name="T107" fmla="*/ 1112 h 2552"/>
                <a:gd name="T108" fmla="*/ 1034 w 7362"/>
                <a:gd name="T109" fmla="*/ 1024 h 2552"/>
                <a:gd name="T110" fmla="*/ 1002 w 7362"/>
                <a:gd name="T111" fmla="*/ 908 h 2552"/>
                <a:gd name="T112" fmla="*/ 1018 w 7362"/>
                <a:gd name="T113" fmla="*/ 780 h 2552"/>
                <a:gd name="T114" fmla="*/ 1154 w 7362"/>
                <a:gd name="T115" fmla="*/ 750 h 2552"/>
                <a:gd name="T116" fmla="*/ 1130 w 7362"/>
                <a:gd name="T117" fmla="*/ 636 h 2552"/>
                <a:gd name="T118" fmla="*/ 1162 w 7362"/>
                <a:gd name="T119" fmla="*/ 596 h 2552"/>
                <a:gd name="T120" fmla="*/ 1190 w 7362"/>
                <a:gd name="T121" fmla="*/ 344 h 2552"/>
                <a:gd name="T122" fmla="*/ 1118 w 7362"/>
                <a:gd name="T123" fmla="*/ 236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62" h="2552">
                  <a:moveTo>
                    <a:pt x="7358" y="0"/>
                  </a:moveTo>
                  <a:cubicBezTo>
                    <a:pt x="7362" y="4"/>
                    <a:pt x="7362" y="4"/>
                    <a:pt x="7362" y="4"/>
                  </a:cubicBezTo>
                  <a:cubicBezTo>
                    <a:pt x="7358" y="0"/>
                    <a:pt x="7358" y="0"/>
                    <a:pt x="7358" y="0"/>
                  </a:cubicBezTo>
                  <a:moveTo>
                    <a:pt x="1118" y="236"/>
                  </a:moveTo>
                  <a:cubicBezTo>
                    <a:pt x="1117" y="264"/>
                    <a:pt x="1105" y="274"/>
                    <a:pt x="1082" y="288"/>
                  </a:cubicBezTo>
                  <a:cubicBezTo>
                    <a:pt x="1084" y="310"/>
                    <a:pt x="1068" y="312"/>
                    <a:pt x="1050" y="312"/>
                  </a:cubicBezTo>
                  <a:cubicBezTo>
                    <a:pt x="1066" y="344"/>
                    <a:pt x="1066" y="344"/>
                    <a:pt x="1066" y="344"/>
                  </a:cubicBezTo>
                  <a:cubicBezTo>
                    <a:pt x="1047" y="348"/>
                    <a:pt x="1029" y="357"/>
                    <a:pt x="1022" y="376"/>
                  </a:cubicBezTo>
                  <a:cubicBezTo>
                    <a:pt x="1040" y="398"/>
                    <a:pt x="1007" y="405"/>
                    <a:pt x="990" y="412"/>
                  </a:cubicBezTo>
                  <a:cubicBezTo>
                    <a:pt x="978" y="392"/>
                    <a:pt x="978" y="392"/>
                    <a:pt x="978" y="392"/>
                  </a:cubicBezTo>
                  <a:cubicBezTo>
                    <a:pt x="974" y="392"/>
                    <a:pt x="974" y="392"/>
                    <a:pt x="974" y="392"/>
                  </a:cubicBezTo>
                  <a:cubicBezTo>
                    <a:pt x="927" y="432"/>
                    <a:pt x="883" y="432"/>
                    <a:pt x="858" y="368"/>
                  </a:cubicBezTo>
                  <a:cubicBezTo>
                    <a:pt x="815" y="370"/>
                    <a:pt x="770" y="391"/>
                    <a:pt x="734" y="413"/>
                  </a:cubicBezTo>
                  <a:cubicBezTo>
                    <a:pt x="721" y="421"/>
                    <a:pt x="712" y="441"/>
                    <a:pt x="697" y="444"/>
                  </a:cubicBezTo>
                  <a:cubicBezTo>
                    <a:pt x="683" y="446"/>
                    <a:pt x="664" y="435"/>
                    <a:pt x="650" y="432"/>
                  </a:cubicBezTo>
                  <a:cubicBezTo>
                    <a:pt x="646" y="436"/>
                    <a:pt x="646" y="436"/>
                    <a:pt x="646" y="436"/>
                  </a:cubicBezTo>
                  <a:cubicBezTo>
                    <a:pt x="674" y="504"/>
                    <a:pt x="674" y="504"/>
                    <a:pt x="674" y="504"/>
                  </a:cubicBezTo>
                  <a:cubicBezTo>
                    <a:pt x="620" y="520"/>
                    <a:pt x="570" y="552"/>
                    <a:pt x="518" y="572"/>
                  </a:cubicBezTo>
                  <a:cubicBezTo>
                    <a:pt x="491" y="582"/>
                    <a:pt x="464" y="591"/>
                    <a:pt x="454" y="556"/>
                  </a:cubicBezTo>
                  <a:cubicBezTo>
                    <a:pt x="414" y="584"/>
                    <a:pt x="414" y="584"/>
                    <a:pt x="414" y="584"/>
                  </a:cubicBezTo>
                  <a:cubicBezTo>
                    <a:pt x="408" y="550"/>
                    <a:pt x="382" y="535"/>
                    <a:pt x="354" y="520"/>
                  </a:cubicBezTo>
                  <a:cubicBezTo>
                    <a:pt x="342" y="552"/>
                    <a:pt x="342" y="552"/>
                    <a:pt x="342" y="552"/>
                  </a:cubicBezTo>
                  <a:cubicBezTo>
                    <a:pt x="362" y="556"/>
                    <a:pt x="362" y="556"/>
                    <a:pt x="362" y="556"/>
                  </a:cubicBezTo>
                  <a:cubicBezTo>
                    <a:pt x="355" y="575"/>
                    <a:pt x="344" y="575"/>
                    <a:pt x="326" y="572"/>
                  </a:cubicBezTo>
                  <a:cubicBezTo>
                    <a:pt x="314" y="592"/>
                    <a:pt x="314" y="592"/>
                    <a:pt x="314" y="592"/>
                  </a:cubicBezTo>
                  <a:cubicBezTo>
                    <a:pt x="322" y="649"/>
                    <a:pt x="284" y="638"/>
                    <a:pt x="262" y="677"/>
                  </a:cubicBezTo>
                  <a:cubicBezTo>
                    <a:pt x="253" y="694"/>
                    <a:pt x="260" y="717"/>
                    <a:pt x="257" y="736"/>
                  </a:cubicBezTo>
                  <a:cubicBezTo>
                    <a:pt x="253" y="757"/>
                    <a:pt x="216" y="816"/>
                    <a:pt x="198" y="826"/>
                  </a:cubicBezTo>
                  <a:cubicBezTo>
                    <a:pt x="156" y="848"/>
                    <a:pt x="130" y="769"/>
                    <a:pt x="102" y="820"/>
                  </a:cubicBezTo>
                  <a:cubicBezTo>
                    <a:pt x="67" y="807"/>
                    <a:pt x="35" y="796"/>
                    <a:pt x="18" y="840"/>
                  </a:cubicBezTo>
                  <a:cubicBezTo>
                    <a:pt x="43" y="857"/>
                    <a:pt x="90" y="883"/>
                    <a:pt x="95" y="916"/>
                  </a:cubicBezTo>
                  <a:cubicBezTo>
                    <a:pt x="98" y="938"/>
                    <a:pt x="87" y="959"/>
                    <a:pt x="86" y="980"/>
                  </a:cubicBezTo>
                  <a:cubicBezTo>
                    <a:pt x="85" y="1001"/>
                    <a:pt x="92" y="1016"/>
                    <a:pt x="80" y="1036"/>
                  </a:cubicBezTo>
                  <a:cubicBezTo>
                    <a:pt x="54" y="1081"/>
                    <a:pt x="0" y="1112"/>
                    <a:pt x="7" y="1172"/>
                  </a:cubicBezTo>
                  <a:cubicBezTo>
                    <a:pt x="9" y="1190"/>
                    <a:pt x="21" y="1206"/>
                    <a:pt x="26" y="1224"/>
                  </a:cubicBezTo>
                  <a:cubicBezTo>
                    <a:pt x="33" y="1250"/>
                    <a:pt x="25" y="1284"/>
                    <a:pt x="44" y="1306"/>
                  </a:cubicBezTo>
                  <a:cubicBezTo>
                    <a:pt x="65" y="1329"/>
                    <a:pt x="113" y="1334"/>
                    <a:pt x="120" y="1368"/>
                  </a:cubicBezTo>
                  <a:cubicBezTo>
                    <a:pt x="127" y="1402"/>
                    <a:pt x="114" y="1456"/>
                    <a:pt x="114" y="1492"/>
                  </a:cubicBezTo>
                  <a:cubicBezTo>
                    <a:pt x="114" y="1510"/>
                    <a:pt x="110" y="1532"/>
                    <a:pt x="126" y="1544"/>
                  </a:cubicBezTo>
                  <a:cubicBezTo>
                    <a:pt x="122" y="1552"/>
                    <a:pt x="122" y="1552"/>
                    <a:pt x="122" y="1552"/>
                  </a:cubicBezTo>
                  <a:cubicBezTo>
                    <a:pt x="154" y="1568"/>
                    <a:pt x="154" y="1568"/>
                    <a:pt x="154" y="1568"/>
                  </a:cubicBezTo>
                  <a:cubicBezTo>
                    <a:pt x="133" y="1636"/>
                    <a:pt x="151" y="1719"/>
                    <a:pt x="121" y="1784"/>
                  </a:cubicBezTo>
                  <a:cubicBezTo>
                    <a:pt x="109" y="1810"/>
                    <a:pt x="81" y="1847"/>
                    <a:pt x="61" y="1868"/>
                  </a:cubicBezTo>
                  <a:cubicBezTo>
                    <a:pt x="48" y="1882"/>
                    <a:pt x="28" y="1895"/>
                    <a:pt x="26" y="1916"/>
                  </a:cubicBezTo>
                  <a:cubicBezTo>
                    <a:pt x="25" y="1940"/>
                    <a:pt x="46" y="1955"/>
                    <a:pt x="53" y="1976"/>
                  </a:cubicBezTo>
                  <a:cubicBezTo>
                    <a:pt x="64" y="2005"/>
                    <a:pt x="51" y="2041"/>
                    <a:pt x="69" y="2067"/>
                  </a:cubicBezTo>
                  <a:cubicBezTo>
                    <a:pt x="85" y="2091"/>
                    <a:pt x="117" y="2094"/>
                    <a:pt x="127" y="2124"/>
                  </a:cubicBezTo>
                  <a:cubicBezTo>
                    <a:pt x="137" y="2155"/>
                    <a:pt x="141" y="2207"/>
                    <a:pt x="125" y="2236"/>
                  </a:cubicBezTo>
                  <a:cubicBezTo>
                    <a:pt x="116" y="2252"/>
                    <a:pt x="90" y="2261"/>
                    <a:pt x="88" y="2280"/>
                  </a:cubicBezTo>
                  <a:cubicBezTo>
                    <a:pt x="84" y="2313"/>
                    <a:pt x="125" y="2325"/>
                    <a:pt x="146" y="2336"/>
                  </a:cubicBezTo>
                  <a:cubicBezTo>
                    <a:pt x="163" y="2346"/>
                    <a:pt x="170" y="2366"/>
                    <a:pt x="186" y="2377"/>
                  </a:cubicBezTo>
                  <a:cubicBezTo>
                    <a:pt x="205" y="2389"/>
                    <a:pt x="227" y="2385"/>
                    <a:pt x="246" y="2400"/>
                  </a:cubicBezTo>
                  <a:cubicBezTo>
                    <a:pt x="262" y="2413"/>
                    <a:pt x="309" y="2447"/>
                    <a:pt x="278" y="2464"/>
                  </a:cubicBezTo>
                  <a:cubicBezTo>
                    <a:pt x="287" y="2492"/>
                    <a:pt x="269" y="2545"/>
                    <a:pt x="310" y="2552"/>
                  </a:cubicBezTo>
                  <a:cubicBezTo>
                    <a:pt x="313" y="2514"/>
                    <a:pt x="329" y="2515"/>
                    <a:pt x="362" y="2516"/>
                  </a:cubicBezTo>
                  <a:cubicBezTo>
                    <a:pt x="367" y="2482"/>
                    <a:pt x="386" y="2487"/>
                    <a:pt x="407" y="2470"/>
                  </a:cubicBezTo>
                  <a:cubicBezTo>
                    <a:pt x="432" y="2449"/>
                    <a:pt x="446" y="2421"/>
                    <a:pt x="482" y="2420"/>
                  </a:cubicBezTo>
                  <a:cubicBezTo>
                    <a:pt x="482" y="2444"/>
                    <a:pt x="482" y="2444"/>
                    <a:pt x="482" y="2444"/>
                  </a:cubicBezTo>
                  <a:cubicBezTo>
                    <a:pt x="518" y="2436"/>
                    <a:pt x="518" y="2436"/>
                    <a:pt x="518" y="2436"/>
                  </a:cubicBezTo>
                  <a:cubicBezTo>
                    <a:pt x="528" y="2458"/>
                    <a:pt x="551" y="2480"/>
                    <a:pt x="574" y="2488"/>
                  </a:cubicBezTo>
                  <a:cubicBezTo>
                    <a:pt x="575" y="2458"/>
                    <a:pt x="584" y="2409"/>
                    <a:pt x="618" y="2408"/>
                  </a:cubicBezTo>
                  <a:cubicBezTo>
                    <a:pt x="630" y="2324"/>
                    <a:pt x="630" y="2324"/>
                    <a:pt x="630" y="2324"/>
                  </a:cubicBezTo>
                  <a:cubicBezTo>
                    <a:pt x="646" y="2336"/>
                    <a:pt x="646" y="2336"/>
                    <a:pt x="646" y="2336"/>
                  </a:cubicBezTo>
                  <a:cubicBezTo>
                    <a:pt x="718" y="2332"/>
                    <a:pt x="718" y="2332"/>
                    <a:pt x="718" y="2332"/>
                  </a:cubicBezTo>
                  <a:cubicBezTo>
                    <a:pt x="722" y="2332"/>
                    <a:pt x="722" y="2332"/>
                    <a:pt x="722" y="2332"/>
                  </a:cubicBezTo>
                  <a:cubicBezTo>
                    <a:pt x="745" y="2366"/>
                    <a:pt x="809" y="2395"/>
                    <a:pt x="802" y="2440"/>
                  </a:cubicBezTo>
                  <a:cubicBezTo>
                    <a:pt x="854" y="2400"/>
                    <a:pt x="854" y="2400"/>
                    <a:pt x="854" y="2400"/>
                  </a:cubicBezTo>
                  <a:cubicBezTo>
                    <a:pt x="860" y="2376"/>
                    <a:pt x="864" y="2351"/>
                    <a:pt x="894" y="2348"/>
                  </a:cubicBezTo>
                  <a:cubicBezTo>
                    <a:pt x="896" y="2334"/>
                    <a:pt x="891" y="2309"/>
                    <a:pt x="898" y="2298"/>
                  </a:cubicBezTo>
                  <a:cubicBezTo>
                    <a:pt x="910" y="2279"/>
                    <a:pt x="962" y="2284"/>
                    <a:pt x="982" y="2284"/>
                  </a:cubicBezTo>
                  <a:cubicBezTo>
                    <a:pt x="1010" y="2120"/>
                    <a:pt x="1010" y="2120"/>
                    <a:pt x="1010" y="2120"/>
                  </a:cubicBezTo>
                  <a:cubicBezTo>
                    <a:pt x="1039" y="2111"/>
                    <a:pt x="1062" y="2076"/>
                    <a:pt x="1087" y="2059"/>
                  </a:cubicBezTo>
                  <a:cubicBezTo>
                    <a:pt x="1098" y="2052"/>
                    <a:pt x="1111" y="2055"/>
                    <a:pt x="1120" y="2046"/>
                  </a:cubicBezTo>
                  <a:cubicBezTo>
                    <a:pt x="1141" y="2026"/>
                    <a:pt x="1129" y="2005"/>
                    <a:pt x="1166" y="2012"/>
                  </a:cubicBezTo>
                  <a:cubicBezTo>
                    <a:pt x="1162" y="2002"/>
                    <a:pt x="1143" y="1989"/>
                    <a:pt x="1145" y="1979"/>
                  </a:cubicBezTo>
                  <a:cubicBezTo>
                    <a:pt x="1149" y="1955"/>
                    <a:pt x="1197" y="1967"/>
                    <a:pt x="1194" y="1996"/>
                  </a:cubicBezTo>
                  <a:cubicBezTo>
                    <a:pt x="1234" y="1997"/>
                    <a:pt x="1259" y="2046"/>
                    <a:pt x="1306" y="2024"/>
                  </a:cubicBezTo>
                  <a:cubicBezTo>
                    <a:pt x="1290" y="2100"/>
                    <a:pt x="1290" y="2100"/>
                    <a:pt x="1290" y="2100"/>
                  </a:cubicBezTo>
                  <a:cubicBezTo>
                    <a:pt x="1344" y="2093"/>
                    <a:pt x="1331" y="2118"/>
                    <a:pt x="1310" y="2152"/>
                  </a:cubicBezTo>
                  <a:cubicBezTo>
                    <a:pt x="1374" y="2192"/>
                    <a:pt x="1374" y="2192"/>
                    <a:pt x="1374" y="2192"/>
                  </a:cubicBezTo>
                  <a:cubicBezTo>
                    <a:pt x="1386" y="2138"/>
                    <a:pt x="1431" y="2118"/>
                    <a:pt x="1461" y="2076"/>
                  </a:cubicBezTo>
                  <a:cubicBezTo>
                    <a:pt x="1471" y="2062"/>
                    <a:pt x="1467" y="2047"/>
                    <a:pt x="1473" y="2032"/>
                  </a:cubicBezTo>
                  <a:cubicBezTo>
                    <a:pt x="1480" y="2013"/>
                    <a:pt x="1498" y="2000"/>
                    <a:pt x="1514" y="1988"/>
                  </a:cubicBezTo>
                  <a:cubicBezTo>
                    <a:pt x="1506" y="1969"/>
                    <a:pt x="1512" y="1951"/>
                    <a:pt x="1505" y="1932"/>
                  </a:cubicBezTo>
                  <a:cubicBezTo>
                    <a:pt x="1481" y="1871"/>
                    <a:pt x="1428" y="1860"/>
                    <a:pt x="1378" y="1832"/>
                  </a:cubicBezTo>
                  <a:cubicBezTo>
                    <a:pt x="1330" y="1884"/>
                    <a:pt x="1330" y="1884"/>
                    <a:pt x="1330" y="1884"/>
                  </a:cubicBezTo>
                  <a:cubicBezTo>
                    <a:pt x="1326" y="1864"/>
                    <a:pt x="1326" y="1864"/>
                    <a:pt x="1326" y="1864"/>
                  </a:cubicBezTo>
                  <a:cubicBezTo>
                    <a:pt x="1309" y="1866"/>
                    <a:pt x="1303" y="1862"/>
                    <a:pt x="1294" y="1848"/>
                  </a:cubicBezTo>
                  <a:cubicBezTo>
                    <a:pt x="1242" y="1848"/>
                    <a:pt x="1242" y="1848"/>
                    <a:pt x="1242" y="1848"/>
                  </a:cubicBezTo>
                  <a:cubicBezTo>
                    <a:pt x="1266" y="1808"/>
                    <a:pt x="1266" y="1808"/>
                    <a:pt x="1266" y="1808"/>
                  </a:cubicBezTo>
                  <a:cubicBezTo>
                    <a:pt x="1258" y="1768"/>
                    <a:pt x="1258" y="1768"/>
                    <a:pt x="1258" y="1768"/>
                  </a:cubicBezTo>
                  <a:cubicBezTo>
                    <a:pt x="1270" y="1764"/>
                    <a:pt x="1270" y="1764"/>
                    <a:pt x="1270" y="1764"/>
                  </a:cubicBezTo>
                  <a:cubicBezTo>
                    <a:pt x="1258" y="1724"/>
                    <a:pt x="1258" y="1724"/>
                    <a:pt x="1258" y="1724"/>
                  </a:cubicBezTo>
                  <a:cubicBezTo>
                    <a:pt x="1231" y="1725"/>
                    <a:pt x="1203" y="1751"/>
                    <a:pt x="1178" y="1744"/>
                  </a:cubicBezTo>
                  <a:cubicBezTo>
                    <a:pt x="1163" y="1739"/>
                    <a:pt x="1156" y="1726"/>
                    <a:pt x="1145" y="1717"/>
                  </a:cubicBezTo>
                  <a:cubicBezTo>
                    <a:pt x="1132" y="1707"/>
                    <a:pt x="1120" y="1698"/>
                    <a:pt x="1120" y="1680"/>
                  </a:cubicBezTo>
                  <a:cubicBezTo>
                    <a:pt x="1119" y="1658"/>
                    <a:pt x="1153" y="1652"/>
                    <a:pt x="1138" y="1624"/>
                  </a:cubicBezTo>
                  <a:cubicBezTo>
                    <a:pt x="1122" y="1597"/>
                    <a:pt x="1018" y="1616"/>
                    <a:pt x="1050" y="1552"/>
                  </a:cubicBezTo>
                  <a:cubicBezTo>
                    <a:pt x="1054" y="1545"/>
                    <a:pt x="1059" y="1541"/>
                    <a:pt x="1066" y="1536"/>
                  </a:cubicBezTo>
                  <a:cubicBezTo>
                    <a:pt x="1061" y="1508"/>
                    <a:pt x="1041" y="1486"/>
                    <a:pt x="1036" y="1460"/>
                  </a:cubicBezTo>
                  <a:cubicBezTo>
                    <a:pt x="1033" y="1444"/>
                    <a:pt x="1040" y="1428"/>
                    <a:pt x="1040" y="1412"/>
                  </a:cubicBezTo>
                  <a:cubicBezTo>
                    <a:pt x="1041" y="1358"/>
                    <a:pt x="1040" y="1322"/>
                    <a:pt x="1090" y="1292"/>
                  </a:cubicBezTo>
                  <a:cubicBezTo>
                    <a:pt x="1078" y="1208"/>
                    <a:pt x="1078" y="1208"/>
                    <a:pt x="1078" y="1208"/>
                  </a:cubicBezTo>
                  <a:cubicBezTo>
                    <a:pt x="998" y="1120"/>
                    <a:pt x="998" y="1120"/>
                    <a:pt x="998" y="1120"/>
                  </a:cubicBezTo>
                  <a:cubicBezTo>
                    <a:pt x="1030" y="1104"/>
                    <a:pt x="1030" y="1104"/>
                    <a:pt x="1030" y="1104"/>
                  </a:cubicBezTo>
                  <a:cubicBezTo>
                    <a:pt x="1031" y="1126"/>
                    <a:pt x="1040" y="1133"/>
                    <a:pt x="1058" y="1144"/>
                  </a:cubicBezTo>
                  <a:cubicBezTo>
                    <a:pt x="1070" y="1116"/>
                    <a:pt x="1070" y="1116"/>
                    <a:pt x="1070" y="1116"/>
                  </a:cubicBezTo>
                  <a:cubicBezTo>
                    <a:pt x="1058" y="1112"/>
                    <a:pt x="1058" y="1112"/>
                    <a:pt x="1058" y="1112"/>
                  </a:cubicBezTo>
                  <a:cubicBezTo>
                    <a:pt x="1070" y="1096"/>
                    <a:pt x="1070" y="1096"/>
                    <a:pt x="1070" y="1096"/>
                  </a:cubicBezTo>
                  <a:cubicBezTo>
                    <a:pt x="1065" y="1063"/>
                    <a:pt x="1045" y="1051"/>
                    <a:pt x="1034" y="1024"/>
                  </a:cubicBezTo>
                  <a:cubicBezTo>
                    <a:pt x="1029" y="1011"/>
                    <a:pt x="1041" y="1001"/>
                    <a:pt x="1038" y="989"/>
                  </a:cubicBezTo>
                  <a:cubicBezTo>
                    <a:pt x="1033" y="962"/>
                    <a:pt x="1007" y="935"/>
                    <a:pt x="1002" y="908"/>
                  </a:cubicBezTo>
                  <a:cubicBezTo>
                    <a:pt x="998" y="879"/>
                    <a:pt x="996" y="838"/>
                    <a:pt x="1026" y="824"/>
                  </a:cubicBezTo>
                  <a:cubicBezTo>
                    <a:pt x="1018" y="780"/>
                    <a:pt x="1018" y="780"/>
                    <a:pt x="1018" y="780"/>
                  </a:cubicBezTo>
                  <a:cubicBezTo>
                    <a:pt x="1118" y="760"/>
                    <a:pt x="1118" y="760"/>
                    <a:pt x="1118" y="760"/>
                  </a:cubicBezTo>
                  <a:cubicBezTo>
                    <a:pt x="1154" y="750"/>
                    <a:pt x="1154" y="750"/>
                    <a:pt x="1154" y="750"/>
                  </a:cubicBezTo>
                  <a:cubicBezTo>
                    <a:pt x="1149" y="666"/>
                    <a:pt x="1149" y="666"/>
                    <a:pt x="1149" y="666"/>
                  </a:cubicBezTo>
                  <a:cubicBezTo>
                    <a:pt x="1130" y="636"/>
                    <a:pt x="1130" y="636"/>
                    <a:pt x="1130" y="636"/>
                  </a:cubicBezTo>
                  <a:cubicBezTo>
                    <a:pt x="1170" y="624"/>
                    <a:pt x="1170" y="624"/>
                    <a:pt x="1170" y="624"/>
                  </a:cubicBezTo>
                  <a:cubicBezTo>
                    <a:pt x="1162" y="596"/>
                    <a:pt x="1162" y="596"/>
                    <a:pt x="1162" y="596"/>
                  </a:cubicBezTo>
                  <a:cubicBezTo>
                    <a:pt x="1190" y="592"/>
                    <a:pt x="1190" y="592"/>
                    <a:pt x="1190" y="592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231" y="332"/>
                    <a:pt x="1222" y="277"/>
                    <a:pt x="1218" y="248"/>
                  </a:cubicBezTo>
                  <a:lnTo>
                    <a:pt x="1118" y="236"/>
                  </a:ln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086098" y="1917477"/>
              <a:ext cx="658812" cy="625475"/>
            </a:xfrm>
            <a:custGeom>
              <a:avLst/>
              <a:gdLst>
                <a:gd name="T0" fmla="*/ 936 w 2179"/>
                <a:gd name="T1" fmla="*/ 56 h 2082"/>
                <a:gd name="T2" fmla="*/ 804 w 2179"/>
                <a:gd name="T3" fmla="*/ 164 h 2082"/>
                <a:gd name="T4" fmla="*/ 705 w 2179"/>
                <a:gd name="T5" fmla="*/ 308 h 2082"/>
                <a:gd name="T6" fmla="*/ 652 w 2179"/>
                <a:gd name="T7" fmla="*/ 400 h 2082"/>
                <a:gd name="T8" fmla="*/ 600 w 2179"/>
                <a:gd name="T9" fmla="*/ 612 h 2082"/>
                <a:gd name="T10" fmla="*/ 380 w 2179"/>
                <a:gd name="T11" fmla="*/ 752 h 2082"/>
                <a:gd name="T12" fmla="*/ 309 w 2179"/>
                <a:gd name="T13" fmla="*/ 836 h 2082"/>
                <a:gd name="T14" fmla="*/ 248 w 2179"/>
                <a:gd name="T15" fmla="*/ 1000 h 2082"/>
                <a:gd name="T16" fmla="*/ 264 w 2179"/>
                <a:gd name="T17" fmla="*/ 1188 h 2082"/>
                <a:gd name="T18" fmla="*/ 97 w 2179"/>
                <a:gd name="T19" fmla="*/ 1306 h 2082"/>
                <a:gd name="T20" fmla="*/ 0 w 2179"/>
                <a:gd name="T21" fmla="*/ 1364 h 2082"/>
                <a:gd name="T22" fmla="*/ 76 w 2179"/>
                <a:gd name="T23" fmla="*/ 1460 h 2082"/>
                <a:gd name="T24" fmla="*/ 80 w 2179"/>
                <a:gd name="T25" fmla="*/ 1620 h 2082"/>
                <a:gd name="T26" fmla="*/ 340 w 2179"/>
                <a:gd name="T27" fmla="*/ 1680 h 2082"/>
                <a:gd name="T28" fmla="*/ 424 w 2179"/>
                <a:gd name="T29" fmla="*/ 1720 h 2082"/>
                <a:gd name="T30" fmla="*/ 560 w 2179"/>
                <a:gd name="T31" fmla="*/ 1738 h 2082"/>
                <a:gd name="T32" fmla="*/ 792 w 2179"/>
                <a:gd name="T33" fmla="*/ 1772 h 2082"/>
                <a:gd name="T34" fmla="*/ 932 w 2179"/>
                <a:gd name="T35" fmla="*/ 1838 h 2082"/>
                <a:gd name="T36" fmla="*/ 1040 w 2179"/>
                <a:gd name="T37" fmla="*/ 1852 h 2082"/>
                <a:gd name="T38" fmla="*/ 1222 w 2179"/>
                <a:gd name="T39" fmla="*/ 1985 h 2082"/>
                <a:gd name="T40" fmla="*/ 1450 w 2179"/>
                <a:gd name="T41" fmla="*/ 1960 h 2082"/>
                <a:gd name="T42" fmla="*/ 1535 w 2179"/>
                <a:gd name="T43" fmla="*/ 1841 h 2082"/>
                <a:gd name="T44" fmla="*/ 1576 w 2179"/>
                <a:gd name="T45" fmla="*/ 1768 h 2082"/>
                <a:gd name="T46" fmla="*/ 1601 w 2179"/>
                <a:gd name="T47" fmla="*/ 1609 h 2082"/>
                <a:gd name="T48" fmla="*/ 1776 w 2179"/>
                <a:gd name="T49" fmla="*/ 1580 h 2082"/>
                <a:gd name="T50" fmla="*/ 1816 w 2179"/>
                <a:gd name="T51" fmla="*/ 1564 h 2082"/>
                <a:gd name="T52" fmla="*/ 1908 w 2179"/>
                <a:gd name="T53" fmla="*/ 1532 h 2082"/>
                <a:gd name="T54" fmla="*/ 1901 w 2179"/>
                <a:gd name="T55" fmla="*/ 1438 h 2082"/>
                <a:gd name="T56" fmla="*/ 1998 w 2179"/>
                <a:gd name="T57" fmla="*/ 1303 h 2082"/>
                <a:gd name="T58" fmla="*/ 1976 w 2179"/>
                <a:gd name="T59" fmla="*/ 1104 h 2082"/>
                <a:gd name="T60" fmla="*/ 1904 w 2179"/>
                <a:gd name="T61" fmla="*/ 1000 h 2082"/>
                <a:gd name="T62" fmla="*/ 2136 w 2179"/>
                <a:gd name="T63" fmla="*/ 964 h 2082"/>
                <a:gd name="T64" fmla="*/ 2096 w 2179"/>
                <a:gd name="T65" fmla="*/ 748 h 2082"/>
                <a:gd name="T66" fmla="*/ 2064 w 2179"/>
                <a:gd name="T67" fmla="*/ 661 h 2082"/>
                <a:gd name="T68" fmla="*/ 1916 w 2179"/>
                <a:gd name="T69" fmla="*/ 612 h 2082"/>
                <a:gd name="T70" fmla="*/ 1868 w 2179"/>
                <a:gd name="T71" fmla="*/ 632 h 2082"/>
                <a:gd name="T72" fmla="*/ 1756 w 2179"/>
                <a:gd name="T73" fmla="*/ 604 h 2082"/>
                <a:gd name="T74" fmla="*/ 1725 w 2179"/>
                <a:gd name="T75" fmla="*/ 476 h 2082"/>
                <a:gd name="T76" fmla="*/ 1728 w 2179"/>
                <a:gd name="T77" fmla="*/ 366 h 2082"/>
                <a:gd name="T78" fmla="*/ 1609 w 2179"/>
                <a:gd name="T79" fmla="*/ 252 h 2082"/>
                <a:gd name="T80" fmla="*/ 1484 w 2179"/>
                <a:gd name="T81" fmla="*/ 120 h 2082"/>
                <a:gd name="T82" fmla="*/ 1420 w 2179"/>
                <a:gd name="T83" fmla="*/ 160 h 2082"/>
                <a:gd name="T84" fmla="*/ 1292 w 2179"/>
                <a:gd name="T85" fmla="*/ 195 h 2082"/>
                <a:gd name="T86" fmla="*/ 1184 w 2179"/>
                <a:gd name="T87" fmla="*/ 144 h 2082"/>
                <a:gd name="T88" fmla="*/ 1008 w 2179"/>
                <a:gd name="T89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79" h="2082">
                  <a:moveTo>
                    <a:pt x="1008" y="0"/>
                  </a:moveTo>
                  <a:cubicBezTo>
                    <a:pt x="985" y="23"/>
                    <a:pt x="961" y="38"/>
                    <a:pt x="960" y="72"/>
                  </a:cubicBezTo>
                  <a:cubicBezTo>
                    <a:pt x="936" y="56"/>
                    <a:pt x="936" y="56"/>
                    <a:pt x="936" y="56"/>
                  </a:cubicBezTo>
                  <a:cubicBezTo>
                    <a:pt x="925" y="62"/>
                    <a:pt x="913" y="73"/>
                    <a:pt x="900" y="75"/>
                  </a:cubicBezTo>
                  <a:cubicBezTo>
                    <a:pt x="877" y="78"/>
                    <a:pt x="857" y="62"/>
                    <a:pt x="834" y="76"/>
                  </a:cubicBezTo>
                  <a:cubicBezTo>
                    <a:pt x="806" y="92"/>
                    <a:pt x="807" y="136"/>
                    <a:pt x="804" y="164"/>
                  </a:cubicBezTo>
                  <a:cubicBezTo>
                    <a:pt x="841" y="159"/>
                    <a:pt x="885" y="181"/>
                    <a:pt x="840" y="216"/>
                  </a:cubicBezTo>
                  <a:cubicBezTo>
                    <a:pt x="844" y="248"/>
                    <a:pt x="844" y="248"/>
                    <a:pt x="844" y="248"/>
                  </a:cubicBezTo>
                  <a:cubicBezTo>
                    <a:pt x="783" y="220"/>
                    <a:pt x="709" y="227"/>
                    <a:pt x="705" y="308"/>
                  </a:cubicBezTo>
                  <a:cubicBezTo>
                    <a:pt x="704" y="328"/>
                    <a:pt x="727" y="330"/>
                    <a:pt x="730" y="348"/>
                  </a:cubicBezTo>
                  <a:cubicBezTo>
                    <a:pt x="733" y="365"/>
                    <a:pt x="720" y="378"/>
                    <a:pt x="724" y="396"/>
                  </a:cubicBezTo>
                  <a:cubicBezTo>
                    <a:pt x="652" y="400"/>
                    <a:pt x="652" y="400"/>
                    <a:pt x="652" y="400"/>
                  </a:cubicBezTo>
                  <a:cubicBezTo>
                    <a:pt x="645" y="475"/>
                    <a:pt x="587" y="400"/>
                    <a:pt x="558" y="427"/>
                  </a:cubicBezTo>
                  <a:cubicBezTo>
                    <a:pt x="542" y="443"/>
                    <a:pt x="558" y="473"/>
                    <a:pt x="558" y="491"/>
                  </a:cubicBezTo>
                  <a:cubicBezTo>
                    <a:pt x="560" y="544"/>
                    <a:pt x="534" y="584"/>
                    <a:pt x="600" y="612"/>
                  </a:cubicBezTo>
                  <a:cubicBezTo>
                    <a:pt x="589" y="628"/>
                    <a:pt x="583" y="650"/>
                    <a:pt x="572" y="664"/>
                  </a:cubicBezTo>
                  <a:cubicBezTo>
                    <a:pt x="549" y="696"/>
                    <a:pt x="510" y="715"/>
                    <a:pt x="508" y="760"/>
                  </a:cubicBezTo>
                  <a:cubicBezTo>
                    <a:pt x="457" y="754"/>
                    <a:pt x="431" y="733"/>
                    <a:pt x="380" y="752"/>
                  </a:cubicBezTo>
                  <a:cubicBezTo>
                    <a:pt x="376" y="728"/>
                    <a:pt x="376" y="728"/>
                    <a:pt x="376" y="728"/>
                  </a:cubicBezTo>
                  <a:cubicBezTo>
                    <a:pt x="324" y="756"/>
                    <a:pt x="324" y="756"/>
                    <a:pt x="324" y="756"/>
                  </a:cubicBezTo>
                  <a:cubicBezTo>
                    <a:pt x="309" y="836"/>
                    <a:pt x="309" y="836"/>
                    <a:pt x="309" y="836"/>
                  </a:cubicBezTo>
                  <a:cubicBezTo>
                    <a:pt x="300" y="908"/>
                    <a:pt x="300" y="908"/>
                    <a:pt x="300" y="908"/>
                  </a:cubicBezTo>
                  <a:cubicBezTo>
                    <a:pt x="256" y="940"/>
                    <a:pt x="256" y="940"/>
                    <a:pt x="256" y="940"/>
                  </a:cubicBezTo>
                  <a:cubicBezTo>
                    <a:pt x="256" y="964"/>
                    <a:pt x="280" y="990"/>
                    <a:pt x="248" y="1000"/>
                  </a:cubicBezTo>
                  <a:cubicBezTo>
                    <a:pt x="252" y="1040"/>
                    <a:pt x="252" y="1040"/>
                    <a:pt x="252" y="1040"/>
                  </a:cubicBezTo>
                  <a:cubicBezTo>
                    <a:pt x="278" y="1056"/>
                    <a:pt x="262" y="1097"/>
                    <a:pt x="258" y="1124"/>
                  </a:cubicBezTo>
                  <a:cubicBezTo>
                    <a:pt x="255" y="1144"/>
                    <a:pt x="265" y="1167"/>
                    <a:pt x="264" y="1188"/>
                  </a:cubicBezTo>
                  <a:cubicBezTo>
                    <a:pt x="262" y="1213"/>
                    <a:pt x="229" y="1273"/>
                    <a:pt x="208" y="1284"/>
                  </a:cubicBezTo>
                  <a:cubicBezTo>
                    <a:pt x="188" y="1245"/>
                    <a:pt x="137" y="1237"/>
                    <a:pt x="100" y="1244"/>
                  </a:cubicBezTo>
                  <a:cubicBezTo>
                    <a:pt x="105" y="1264"/>
                    <a:pt x="115" y="1289"/>
                    <a:pt x="97" y="1306"/>
                  </a:cubicBezTo>
                  <a:cubicBezTo>
                    <a:pt x="73" y="1332"/>
                    <a:pt x="49" y="1306"/>
                    <a:pt x="40" y="1352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0" y="1364"/>
                    <a:pt x="0" y="1364"/>
                    <a:pt x="0" y="1364"/>
                  </a:cubicBezTo>
                  <a:cubicBezTo>
                    <a:pt x="30" y="1396"/>
                    <a:pt x="22" y="1435"/>
                    <a:pt x="32" y="1472"/>
                  </a:cubicBezTo>
                  <a:cubicBezTo>
                    <a:pt x="72" y="1460"/>
                    <a:pt x="72" y="1460"/>
                    <a:pt x="72" y="1460"/>
                  </a:cubicBezTo>
                  <a:cubicBezTo>
                    <a:pt x="76" y="1460"/>
                    <a:pt x="76" y="1460"/>
                    <a:pt x="76" y="1460"/>
                  </a:cubicBezTo>
                  <a:cubicBezTo>
                    <a:pt x="83" y="1473"/>
                    <a:pt x="91" y="1485"/>
                    <a:pt x="91" y="1500"/>
                  </a:cubicBezTo>
                  <a:cubicBezTo>
                    <a:pt x="90" y="1522"/>
                    <a:pt x="62" y="1552"/>
                    <a:pt x="92" y="1564"/>
                  </a:cubicBezTo>
                  <a:cubicBezTo>
                    <a:pt x="80" y="1620"/>
                    <a:pt x="80" y="1620"/>
                    <a:pt x="80" y="1620"/>
                  </a:cubicBezTo>
                  <a:cubicBezTo>
                    <a:pt x="168" y="1647"/>
                    <a:pt x="168" y="1647"/>
                    <a:pt x="168" y="1647"/>
                  </a:cubicBezTo>
                  <a:cubicBezTo>
                    <a:pt x="244" y="1655"/>
                    <a:pt x="244" y="1655"/>
                    <a:pt x="244" y="1655"/>
                  </a:cubicBezTo>
                  <a:cubicBezTo>
                    <a:pt x="340" y="1680"/>
                    <a:pt x="340" y="1680"/>
                    <a:pt x="340" y="1680"/>
                  </a:cubicBezTo>
                  <a:cubicBezTo>
                    <a:pt x="352" y="1716"/>
                    <a:pt x="352" y="1716"/>
                    <a:pt x="352" y="1716"/>
                  </a:cubicBezTo>
                  <a:cubicBezTo>
                    <a:pt x="372" y="1698"/>
                    <a:pt x="380" y="1683"/>
                    <a:pt x="372" y="1656"/>
                  </a:cubicBezTo>
                  <a:cubicBezTo>
                    <a:pt x="416" y="1651"/>
                    <a:pt x="417" y="1683"/>
                    <a:pt x="424" y="1720"/>
                  </a:cubicBezTo>
                  <a:cubicBezTo>
                    <a:pt x="458" y="1720"/>
                    <a:pt x="459" y="1759"/>
                    <a:pt x="488" y="1760"/>
                  </a:cubicBezTo>
                  <a:cubicBezTo>
                    <a:pt x="504" y="1760"/>
                    <a:pt x="511" y="1744"/>
                    <a:pt x="524" y="1738"/>
                  </a:cubicBezTo>
                  <a:cubicBezTo>
                    <a:pt x="536" y="1734"/>
                    <a:pt x="548" y="1739"/>
                    <a:pt x="560" y="1738"/>
                  </a:cubicBezTo>
                  <a:cubicBezTo>
                    <a:pt x="599" y="1733"/>
                    <a:pt x="628" y="1719"/>
                    <a:pt x="664" y="1740"/>
                  </a:cubicBezTo>
                  <a:cubicBezTo>
                    <a:pt x="688" y="1692"/>
                    <a:pt x="688" y="1692"/>
                    <a:pt x="688" y="1692"/>
                  </a:cubicBezTo>
                  <a:cubicBezTo>
                    <a:pt x="792" y="1772"/>
                    <a:pt x="792" y="1772"/>
                    <a:pt x="792" y="1772"/>
                  </a:cubicBezTo>
                  <a:cubicBezTo>
                    <a:pt x="794" y="1791"/>
                    <a:pt x="794" y="1791"/>
                    <a:pt x="794" y="1791"/>
                  </a:cubicBezTo>
                  <a:cubicBezTo>
                    <a:pt x="871" y="1817"/>
                    <a:pt x="871" y="1817"/>
                    <a:pt x="871" y="1817"/>
                  </a:cubicBezTo>
                  <a:cubicBezTo>
                    <a:pt x="932" y="1838"/>
                    <a:pt x="932" y="1838"/>
                    <a:pt x="932" y="1838"/>
                  </a:cubicBezTo>
                  <a:cubicBezTo>
                    <a:pt x="968" y="1788"/>
                    <a:pt x="968" y="1788"/>
                    <a:pt x="968" y="1788"/>
                  </a:cubicBezTo>
                  <a:cubicBezTo>
                    <a:pt x="1024" y="1784"/>
                    <a:pt x="1024" y="1784"/>
                    <a:pt x="1024" y="1784"/>
                  </a:cubicBezTo>
                  <a:cubicBezTo>
                    <a:pt x="1004" y="1819"/>
                    <a:pt x="1031" y="1821"/>
                    <a:pt x="1040" y="1852"/>
                  </a:cubicBezTo>
                  <a:cubicBezTo>
                    <a:pt x="1092" y="1841"/>
                    <a:pt x="1082" y="1876"/>
                    <a:pt x="1107" y="1911"/>
                  </a:cubicBezTo>
                  <a:cubicBezTo>
                    <a:pt x="1135" y="1952"/>
                    <a:pt x="1152" y="1958"/>
                    <a:pt x="1152" y="2012"/>
                  </a:cubicBezTo>
                  <a:cubicBezTo>
                    <a:pt x="1222" y="1985"/>
                    <a:pt x="1222" y="1985"/>
                    <a:pt x="1222" y="1985"/>
                  </a:cubicBezTo>
                  <a:cubicBezTo>
                    <a:pt x="1292" y="2016"/>
                    <a:pt x="1292" y="2016"/>
                    <a:pt x="1292" y="2016"/>
                  </a:cubicBezTo>
                  <a:cubicBezTo>
                    <a:pt x="1300" y="2082"/>
                    <a:pt x="1328" y="2055"/>
                    <a:pt x="1380" y="2056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49" y="1900"/>
                    <a:pt x="1449" y="1900"/>
                    <a:pt x="1449" y="1900"/>
                  </a:cubicBezTo>
                  <a:cubicBezTo>
                    <a:pt x="1484" y="1808"/>
                    <a:pt x="1484" y="1808"/>
                    <a:pt x="1484" y="1808"/>
                  </a:cubicBezTo>
                  <a:cubicBezTo>
                    <a:pt x="1499" y="1824"/>
                    <a:pt x="1519" y="1827"/>
                    <a:pt x="1535" y="1841"/>
                  </a:cubicBezTo>
                  <a:cubicBezTo>
                    <a:pt x="1564" y="1867"/>
                    <a:pt x="1565" y="1899"/>
                    <a:pt x="1612" y="1904"/>
                  </a:cubicBezTo>
                  <a:cubicBezTo>
                    <a:pt x="1628" y="1776"/>
                    <a:pt x="1628" y="1776"/>
                    <a:pt x="1628" y="1776"/>
                  </a:cubicBezTo>
                  <a:cubicBezTo>
                    <a:pt x="1576" y="1768"/>
                    <a:pt x="1576" y="1768"/>
                    <a:pt x="1576" y="1768"/>
                  </a:cubicBezTo>
                  <a:cubicBezTo>
                    <a:pt x="1584" y="1742"/>
                    <a:pt x="1569" y="1712"/>
                    <a:pt x="1577" y="1688"/>
                  </a:cubicBezTo>
                  <a:cubicBezTo>
                    <a:pt x="1582" y="1673"/>
                    <a:pt x="1601" y="1666"/>
                    <a:pt x="1605" y="1651"/>
                  </a:cubicBezTo>
                  <a:cubicBezTo>
                    <a:pt x="1609" y="1635"/>
                    <a:pt x="1585" y="1623"/>
                    <a:pt x="1601" y="1609"/>
                  </a:cubicBezTo>
                  <a:cubicBezTo>
                    <a:pt x="1622" y="1591"/>
                    <a:pt x="1652" y="1606"/>
                    <a:pt x="1676" y="1608"/>
                  </a:cubicBezTo>
                  <a:cubicBezTo>
                    <a:pt x="1707" y="1610"/>
                    <a:pt x="1747" y="1599"/>
                    <a:pt x="1772" y="1580"/>
                  </a:cubicBezTo>
                  <a:cubicBezTo>
                    <a:pt x="1776" y="1580"/>
                    <a:pt x="1776" y="1580"/>
                    <a:pt x="1776" y="1580"/>
                  </a:cubicBezTo>
                  <a:cubicBezTo>
                    <a:pt x="1784" y="1592"/>
                    <a:pt x="1784" y="1592"/>
                    <a:pt x="1784" y="1592"/>
                  </a:cubicBezTo>
                  <a:cubicBezTo>
                    <a:pt x="1788" y="1592"/>
                    <a:pt x="1788" y="1592"/>
                    <a:pt x="1788" y="1592"/>
                  </a:cubicBezTo>
                  <a:cubicBezTo>
                    <a:pt x="1816" y="1564"/>
                    <a:pt x="1816" y="1564"/>
                    <a:pt x="1816" y="1564"/>
                  </a:cubicBezTo>
                  <a:cubicBezTo>
                    <a:pt x="1796" y="1520"/>
                    <a:pt x="1796" y="1520"/>
                    <a:pt x="1796" y="1520"/>
                  </a:cubicBezTo>
                  <a:cubicBezTo>
                    <a:pt x="1830" y="1537"/>
                    <a:pt x="1870" y="1504"/>
                    <a:pt x="1888" y="1540"/>
                  </a:cubicBezTo>
                  <a:cubicBezTo>
                    <a:pt x="1908" y="1532"/>
                    <a:pt x="1908" y="1532"/>
                    <a:pt x="1908" y="1532"/>
                  </a:cubicBezTo>
                  <a:cubicBezTo>
                    <a:pt x="1900" y="1504"/>
                    <a:pt x="1900" y="1504"/>
                    <a:pt x="1900" y="1504"/>
                  </a:cubicBezTo>
                  <a:cubicBezTo>
                    <a:pt x="1912" y="1500"/>
                    <a:pt x="1912" y="1500"/>
                    <a:pt x="1912" y="1500"/>
                  </a:cubicBezTo>
                  <a:cubicBezTo>
                    <a:pt x="1903" y="1484"/>
                    <a:pt x="1881" y="1455"/>
                    <a:pt x="1901" y="1438"/>
                  </a:cubicBezTo>
                  <a:cubicBezTo>
                    <a:pt x="1915" y="1426"/>
                    <a:pt x="1936" y="1432"/>
                    <a:pt x="1945" y="1412"/>
                  </a:cubicBezTo>
                  <a:cubicBezTo>
                    <a:pt x="1954" y="1389"/>
                    <a:pt x="1938" y="1364"/>
                    <a:pt x="1950" y="1340"/>
                  </a:cubicBezTo>
                  <a:cubicBezTo>
                    <a:pt x="1960" y="1321"/>
                    <a:pt x="1984" y="1319"/>
                    <a:pt x="1998" y="1303"/>
                  </a:cubicBezTo>
                  <a:cubicBezTo>
                    <a:pt x="2034" y="1263"/>
                    <a:pt x="2041" y="1230"/>
                    <a:pt x="2048" y="1180"/>
                  </a:cubicBezTo>
                  <a:cubicBezTo>
                    <a:pt x="2023" y="1175"/>
                    <a:pt x="2005" y="1202"/>
                    <a:pt x="1980" y="1187"/>
                  </a:cubicBezTo>
                  <a:cubicBezTo>
                    <a:pt x="1951" y="1170"/>
                    <a:pt x="1979" y="1129"/>
                    <a:pt x="1976" y="1104"/>
                  </a:cubicBezTo>
                  <a:cubicBezTo>
                    <a:pt x="1974" y="1088"/>
                    <a:pt x="1956" y="1089"/>
                    <a:pt x="1950" y="1075"/>
                  </a:cubicBezTo>
                  <a:cubicBezTo>
                    <a:pt x="1942" y="1057"/>
                    <a:pt x="1937" y="1025"/>
                    <a:pt x="1932" y="1004"/>
                  </a:cubicBezTo>
                  <a:cubicBezTo>
                    <a:pt x="1904" y="1000"/>
                    <a:pt x="1904" y="1000"/>
                    <a:pt x="1904" y="1000"/>
                  </a:cubicBezTo>
                  <a:cubicBezTo>
                    <a:pt x="1908" y="986"/>
                    <a:pt x="1909" y="965"/>
                    <a:pt x="1919" y="954"/>
                  </a:cubicBezTo>
                  <a:cubicBezTo>
                    <a:pt x="1960" y="902"/>
                    <a:pt x="2013" y="939"/>
                    <a:pt x="2060" y="952"/>
                  </a:cubicBezTo>
                  <a:cubicBezTo>
                    <a:pt x="2084" y="959"/>
                    <a:pt x="2111" y="958"/>
                    <a:pt x="2136" y="964"/>
                  </a:cubicBezTo>
                  <a:cubicBezTo>
                    <a:pt x="2148" y="940"/>
                    <a:pt x="2179" y="895"/>
                    <a:pt x="2160" y="867"/>
                  </a:cubicBezTo>
                  <a:cubicBezTo>
                    <a:pt x="2150" y="851"/>
                    <a:pt x="2124" y="849"/>
                    <a:pt x="2119" y="832"/>
                  </a:cubicBezTo>
                  <a:cubicBezTo>
                    <a:pt x="2111" y="805"/>
                    <a:pt x="2124" y="765"/>
                    <a:pt x="2096" y="748"/>
                  </a:cubicBezTo>
                  <a:cubicBezTo>
                    <a:pt x="2096" y="740"/>
                    <a:pt x="2096" y="740"/>
                    <a:pt x="2096" y="740"/>
                  </a:cubicBezTo>
                  <a:cubicBezTo>
                    <a:pt x="2140" y="736"/>
                    <a:pt x="2140" y="736"/>
                    <a:pt x="2140" y="736"/>
                  </a:cubicBezTo>
                  <a:cubicBezTo>
                    <a:pt x="2129" y="714"/>
                    <a:pt x="2088" y="668"/>
                    <a:pt x="2064" y="661"/>
                  </a:cubicBezTo>
                  <a:cubicBezTo>
                    <a:pt x="2047" y="657"/>
                    <a:pt x="2024" y="666"/>
                    <a:pt x="2009" y="656"/>
                  </a:cubicBezTo>
                  <a:cubicBezTo>
                    <a:pt x="1986" y="640"/>
                    <a:pt x="1960" y="561"/>
                    <a:pt x="1920" y="612"/>
                  </a:cubicBezTo>
                  <a:cubicBezTo>
                    <a:pt x="1916" y="612"/>
                    <a:pt x="1916" y="612"/>
                    <a:pt x="1916" y="612"/>
                  </a:cubicBezTo>
                  <a:cubicBezTo>
                    <a:pt x="1900" y="596"/>
                    <a:pt x="1900" y="596"/>
                    <a:pt x="1900" y="596"/>
                  </a:cubicBezTo>
                  <a:cubicBezTo>
                    <a:pt x="1896" y="616"/>
                    <a:pt x="1896" y="616"/>
                    <a:pt x="1896" y="616"/>
                  </a:cubicBezTo>
                  <a:cubicBezTo>
                    <a:pt x="1868" y="632"/>
                    <a:pt x="1868" y="632"/>
                    <a:pt x="1868" y="632"/>
                  </a:cubicBezTo>
                  <a:cubicBezTo>
                    <a:pt x="1820" y="632"/>
                    <a:pt x="1820" y="632"/>
                    <a:pt x="1820" y="632"/>
                  </a:cubicBezTo>
                  <a:cubicBezTo>
                    <a:pt x="1828" y="604"/>
                    <a:pt x="1828" y="604"/>
                    <a:pt x="1828" y="604"/>
                  </a:cubicBezTo>
                  <a:cubicBezTo>
                    <a:pt x="1756" y="604"/>
                    <a:pt x="1756" y="604"/>
                    <a:pt x="1756" y="604"/>
                  </a:cubicBezTo>
                  <a:cubicBezTo>
                    <a:pt x="1764" y="583"/>
                    <a:pt x="1774" y="574"/>
                    <a:pt x="1796" y="568"/>
                  </a:cubicBezTo>
                  <a:cubicBezTo>
                    <a:pt x="1795" y="550"/>
                    <a:pt x="1794" y="524"/>
                    <a:pt x="1777" y="512"/>
                  </a:cubicBezTo>
                  <a:cubicBezTo>
                    <a:pt x="1764" y="503"/>
                    <a:pt x="1725" y="501"/>
                    <a:pt x="1725" y="476"/>
                  </a:cubicBezTo>
                  <a:cubicBezTo>
                    <a:pt x="1725" y="464"/>
                    <a:pt x="1743" y="460"/>
                    <a:pt x="1751" y="453"/>
                  </a:cubicBezTo>
                  <a:cubicBezTo>
                    <a:pt x="1764" y="443"/>
                    <a:pt x="1789" y="392"/>
                    <a:pt x="1778" y="377"/>
                  </a:cubicBezTo>
                  <a:cubicBezTo>
                    <a:pt x="1768" y="361"/>
                    <a:pt x="1743" y="371"/>
                    <a:pt x="1728" y="366"/>
                  </a:cubicBezTo>
                  <a:cubicBezTo>
                    <a:pt x="1711" y="359"/>
                    <a:pt x="1703" y="340"/>
                    <a:pt x="1687" y="332"/>
                  </a:cubicBezTo>
                  <a:cubicBezTo>
                    <a:pt x="1671" y="324"/>
                    <a:pt x="1651" y="332"/>
                    <a:pt x="1638" y="318"/>
                  </a:cubicBezTo>
                  <a:cubicBezTo>
                    <a:pt x="1627" y="306"/>
                    <a:pt x="1609" y="268"/>
                    <a:pt x="1609" y="252"/>
                  </a:cubicBezTo>
                  <a:cubicBezTo>
                    <a:pt x="1609" y="235"/>
                    <a:pt x="1621" y="217"/>
                    <a:pt x="1606" y="203"/>
                  </a:cubicBezTo>
                  <a:cubicBezTo>
                    <a:pt x="1577" y="175"/>
                    <a:pt x="1524" y="190"/>
                    <a:pt x="1516" y="136"/>
                  </a:cubicBezTo>
                  <a:cubicBezTo>
                    <a:pt x="1484" y="120"/>
                    <a:pt x="1484" y="120"/>
                    <a:pt x="1484" y="120"/>
                  </a:cubicBezTo>
                  <a:cubicBezTo>
                    <a:pt x="1467" y="125"/>
                    <a:pt x="1458" y="131"/>
                    <a:pt x="1452" y="148"/>
                  </a:cubicBezTo>
                  <a:cubicBezTo>
                    <a:pt x="1460" y="148"/>
                    <a:pt x="1460" y="148"/>
                    <a:pt x="1460" y="148"/>
                  </a:cubicBezTo>
                  <a:cubicBezTo>
                    <a:pt x="1450" y="165"/>
                    <a:pt x="1436" y="175"/>
                    <a:pt x="1420" y="160"/>
                  </a:cubicBezTo>
                  <a:cubicBezTo>
                    <a:pt x="1399" y="166"/>
                    <a:pt x="1382" y="186"/>
                    <a:pt x="1360" y="187"/>
                  </a:cubicBezTo>
                  <a:cubicBezTo>
                    <a:pt x="1345" y="188"/>
                    <a:pt x="1334" y="175"/>
                    <a:pt x="1320" y="177"/>
                  </a:cubicBezTo>
                  <a:cubicBezTo>
                    <a:pt x="1309" y="178"/>
                    <a:pt x="1301" y="190"/>
                    <a:pt x="1292" y="195"/>
                  </a:cubicBezTo>
                  <a:cubicBezTo>
                    <a:pt x="1264" y="209"/>
                    <a:pt x="1252" y="181"/>
                    <a:pt x="1244" y="160"/>
                  </a:cubicBezTo>
                  <a:cubicBezTo>
                    <a:pt x="1184" y="156"/>
                    <a:pt x="1184" y="156"/>
                    <a:pt x="1184" y="156"/>
                  </a:cubicBezTo>
                  <a:cubicBezTo>
                    <a:pt x="1184" y="144"/>
                    <a:pt x="1184" y="144"/>
                    <a:pt x="1184" y="144"/>
                  </a:cubicBezTo>
                  <a:cubicBezTo>
                    <a:pt x="1168" y="144"/>
                    <a:pt x="1168" y="144"/>
                    <a:pt x="1168" y="144"/>
                  </a:cubicBezTo>
                  <a:cubicBezTo>
                    <a:pt x="1162" y="54"/>
                    <a:pt x="1057" y="125"/>
                    <a:pt x="1036" y="44"/>
                  </a:cubicBezTo>
                  <a:cubicBezTo>
                    <a:pt x="1005" y="38"/>
                    <a:pt x="1023" y="19"/>
                    <a:pt x="1008" y="0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962398" y="1933352"/>
              <a:ext cx="642937" cy="815975"/>
            </a:xfrm>
            <a:custGeom>
              <a:avLst/>
              <a:gdLst>
                <a:gd name="T0" fmla="*/ 1110 w 2123"/>
                <a:gd name="T1" fmla="*/ 120 h 2716"/>
                <a:gd name="T2" fmla="*/ 1047 w 2123"/>
                <a:gd name="T3" fmla="*/ 208 h 2716"/>
                <a:gd name="T4" fmla="*/ 996 w 2123"/>
                <a:gd name="T5" fmla="*/ 302 h 2716"/>
                <a:gd name="T6" fmla="*/ 812 w 2123"/>
                <a:gd name="T7" fmla="*/ 276 h 2716"/>
                <a:gd name="T8" fmla="*/ 740 w 2123"/>
                <a:gd name="T9" fmla="*/ 333 h 2716"/>
                <a:gd name="T10" fmla="*/ 601 w 2123"/>
                <a:gd name="T11" fmla="*/ 401 h 2716"/>
                <a:gd name="T12" fmla="*/ 476 w 2123"/>
                <a:gd name="T13" fmla="*/ 372 h 2716"/>
                <a:gd name="T14" fmla="*/ 229 w 2123"/>
                <a:gd name="T15" fmla="*/ 469 h 2716"/>
                <a:gd name="T16" fmla="*/ 268 w 2123"/>
                <a:gd name="T17" fmla="*/ 648 h 2716"/>
                <a:gd name="T18" fmla="*/ 200 w 2123"/>
                <a:gd name="T19" fmla="*/ 784 h 2716"/>
                <a:gd name="T20" fmla="*/ 236 w 2123"/>
                <a:gd name="T21" fmla="*/ 872 h 2716"/>
                <a:gd name="T22" fmla="*/ 116 w 2123"/>
                <a:gd name="T23" fmla="*/ 960 h 2716"/>
                <a:gd name="T24" fmla="*/ 56 w 2123"/>
                <a:gd name="T25" fmla="*/ 1013 h 2716"/>
                <a:gd name="T26" fmla="*/ 188 w 2123"/>
                <a:gd name="T27" fmla="*/ 1232 h 2716"/>
                <a:gd name="T28" fmla="*/ 188 w 2123"/>
                <a:gd name="T29" fmla="*/ 1364 h 2716"/>
                <a:gd name="T30" fmla="*/ 212 w 2123"/>
                <a:gd name="T31" fmla="*/ 1408 h 2716"/>
                <a:gd name="T32" fmla="*/ 193 w 2123"/>
                <a:gd name="T33" fmla="*/ 1700 h 2716"/>
                <a:gd name="T34" fmla="*/ 221 w 2123"/>
                <a:gd name="T35" fmla="*/ 1924 h 2716"/>
                <a:gd name="T36" fmla="*/ 388 w 2123"/>
                <a:gd name="T37" fmla="*/ 2033 h 2716"/>
                <a:gd name="T38" fmla="*/ 517 w 2123"/>
                <a:gd name="T39" fmla="*/ 2026 h 2716"/>
                <a:gd name="T40" fmla="*/ 568 w 2123"/>
                <a:gd name="T41" fmla="*/ 2216 h 2716"/>
                <a:gd name="T42" fmla="*/ 756 w 2123"/>
                <a:gd name="T43" fmla="*/ 2288 h 2716"/>
                <a:gd name="T44" fmla="*/ 792 w 2123"/>
                <a:gd name="T45" fmla="*/ 2368 h 2716"/>
                <a:gd name="T46" fmla="*/ 856 w 2123"/>
                <a:gd name="T47" fmla="*/ 2432 h 2716"/>
                <a:gd name="T48" fmla="*/ 708 w 2123"/>
                <a:gd name="T49" fmla="*/ 2524 h 2716"/>
                <a:gd name="T50" fmla="*/ 792 w 2123"/>
                <a:gd name="T51" fmla="*/ 2612 h 2716"/>
                <a:gd name="T52" fmla="*/ 941 w 2123"/>
                <a:gd name="T53" fmla="*/ 2604 h 2716"/>
                <a:gd name="T54" fmla="*/ 1136 w 2123"/>
                <a:gd name="T55" fmla="*/ 2669 h 2716"/>
                <a:gd name="T56" fmla="*/ 1356 w 2123"/>
                <a:gd name="T57" fmla="*/ 2547 h 2716"/>
                <a:gd name="T58" fmla="*/ 1484 w 2123"/>
                <a:gd name="T59" fmla="*/ 2528 h 2716"/>
                <a:gd name="T60" fmla="*/ 1609 w 2123"/>
                <a:gd name="T61" fmla="*/ 2651 h 2716"/>
                <a:gd name="T62" fmla="*/ 1745 w 2123"/>
                <a:gd name="T63" fmla="*/ 2612 h 2716"/>
                <a:gd name="T64" fmla="*/ 2058 w 2123"/>
                <a:gd name="T65" fmla="*/ 2423 h 2716"/>
                <a:gd name="T66" fmla="*/ 2089 w 2123"/>
                <a:gd name="T67" fmla="*/ 2099 h 2716"/>
                <a:gd name="T68" fmla="*/ 2047 w 2123"/>
                <a:gd name="T69" fmla="*/ 1993 h 2716"/>
                <a:gd name="T70" fmla="*/ 2118 w 2123"/>
                <a:gd name="T71" fmla="*/ 1856 h 2716"/>
                <a:gd name="T72" fmla="*/ 1927 w 2123"/>
                <a:gd name="T73" fmla="*/ 1565 h 2716"/>
                <a:gd name="T74" fmla="*/ 1773 w 2123"/>
                <a:gd name="T75" fmla="*/ 1376 h 2716"/>
                <a:gd name="T76" fmla="*/ 1710 w 2123"/>
                <a:gd name="T77" fmla="*/ 1104 h 2716"/>
                <a:gd name="T78" fmla="*/ 1648 w 2123"/>
                <a:gd name="T79" fmla="*/ 1012 h 2716"/>
                <a:gd name="T80" fmla="*/ 1569 w 2123"/>
                <a:gd name="T81" fmla="*/ 864 h 2716"/>
                <a:gd name="T82" fmla="*/ 1623 w 2123"/>
                <a:gd name="T83" fmla="*/ 636 h 2716"/>
                <a:gd name="T84" fmla="*/ 1648 w 2123"/>
                <a:gd name="T85" fmla="*/ 388 h 2716"/>
                <a:gd name="T86" fmla="*/ 1494 w 2123"/>
                <a:gd name="T87" fmla="*/ 172 h 2716"/>
                <a:gd name="T88" fmla="*/ 1372 w 2123"/>
                <a:gd name="T89" fmla="*/ 101 h 2716"/>
                <a:gd name="T90" fmla="*/ 1295 w 2123"/>
                <a:gd name="T91" fmla="*/ 93 h 2716"/>
                <a:gd name="T92" fmla="*/ 1204 w 2123"/>
                <a:gd name="T93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3" h="2716">
                  <a:moveTo>
                    <a:pt x="1196" y="0"/>
                  </a:moveTo>
                  <a:cubicBezTo>
                    <a:pt x="1183" y="30"/>
                    <a:pt x="1167" y="57"/>
                    <a:pt x="1144" y="80"/>
                  </a:cubicBezTo>
                  <a:cubicBezTo>
                    <a:pt x="1133" y="90"/>
                    <a:pt x="1109" y="102"/>
                    <a:pt x="1110" y="120"/>
                  </a:cubicBezTo>
                  <a:cubicBezTo>
                    <a:pt x="1112" y="138"/>
                    <a:pt x="1138" y="146"/>
                    <a:pt x="1152" y="152"/>
                  </a:cubicBezTo>
                  <a:cubicBezTo>
                    <a:pt x="1148" y="168"/>
                    <a:pt x="1148" y="168"/>
                    <a:pt x="1148" y="168"/>
                  </a:cubicBezTo>
                  <a:cubicBezTo>
                    <a:pt x="1113" y="157"/>
                    <a:pt x="1057" y="163"/>
                    <a:pt x="1047" y="208"/>
                  </a:cubicBezTo>
                  <a:cubicBezTo>
                    <a:pt x="1043" y="223"/>
                    <a:pt x="1059" y="237"/>
                    <a:pt x="1060" y="252"/>
                  </a:cubicBezTo>
                  <a:cubicBezTo>
                    <a:pt x="1046" y="249"/>
                    <a:pt x="1029" y="247"/>
                    <a:pt x="1020" y="261"/>
                  </a:cubicBezTo>
                  <a:cubicBezTo>
                    <a:pt x="1012" y="274"/>
                    <a:pt x="1018" y="301"/>
                    <a:pt x="996" y="302"/>
                  </a:cubicBezTo>
                  <a:cubicBezTo>
                    <a:pt x="981" y="302"/>
                    <a:pt x="970" y="288"/>
                    <a:pt x="956" y="287"/>
                  </a:cubicBezTo>
                  <a:cubicBezTo>
                    <a:pt x="945" y="287"/>
                    <a:pt x="935" y="296"/>
                    <a:pt x="925" y="294"/>
                  </a:cubicBezTo>
                  <a:cubicBezTo>
                    <a:pt x="896" y="287"/>
                    <a:pt x="839" y="221"/>
                    <a:pt x="812" y="276"/>
                  </a:cubicBezTo>
                  <a:cubicBezTo>
                    <a:pt x="804" y="292"/>
                    <a:pt x="815" y="311"/>
                    <a:pt x="814" y="328"/>
                  </a:cubicBezTo>
                  <a:cubicBezTo>
                    <a:pt x="813" y="341"/>
                    <a:pt x="804" y="352"/>
                    <a:pt x="800" y="364"/>
                  </a:cubicBezTo>
                  <a:cubicBezTo>
                    <a:pt x="779" y="355"/>
                    <a:pt x="759" y="346"/>
                    <a:pt x="740" y="333"/>
                  </a:cubicBezTo>
                  <a:cubicBezTo>
                    <a:pt x="732" y="327"/>
                    <a:pt x="723" y="313"/>
                    <a:pt x="712" y="314"/>
                  </a:cubicBezTo>
                  <a:cubicBezTo>
                    <a:pt x="694" y="317"/>
                    <a:pt x="693" y="344"/>
                    <a:pt x="686" y="356"/>
                  </a:cubicBezTo>
                  <a:cubicBezTo>
                    <a:pt x="675" y="375"/>
                    <a:pt x="626" y="418"/>
                    <a:pt x="601" y="401"/>
                  </a:cubicBezTo>
                  <a:cubicBezTo>
                    <a:pt x="590" y="393"/>
                    <a:pt x="591" y="372"/>
                    <a:pt x="588" y="360"/>
                  </a:cubicBezTo>
                  <a:cubicBezTo>
                    <a:pt x="576" y="360"/>
                    <a:pt x="576" y="360"/>
                    <a:pt x="576" y="360"/>
                  </a:cubicBezTo>
                  <a:cubicBezTo>
                    <a:pt x="553" y="415"/>
                    <a:pt x="520" y="384"/>
                    <a:pt x="476" y="372"/>
                  </a:cubicBezTo>
                  <a:cubicBezTo>
                    <a:pt x="455" y="438"/>
                    <a:pt x="402" y="390"/>
                    <a:pt x="356" y="395"/>
                  </a:cubicBezTo>
                  <a:cubicBezTo>
                    <a:pt x="336" y="398"/>
                    <a:pt x="329" y="419"/>
                    <a:pt x="315" y="429"/>
                  </a:cubicBezTo>
                  <a:cubicBezTo>
                    <a:pt x="290" y="448"/>
                    <a:pt x="248" y="438"/>
                    <a:pt x="229" y="469"/>
                  </a:cubicBezTo>
                  <a:cubicBezTo>
                    <a:pt x="199" y="518"/>
                    <a:pt x="268" y="549"/>
                    <a:pt x="252" y="600"/>
                  </a:cubicBezTo>
                  <a:cubicBezTo>
                    <a:pt x="248" y="614"/>
                    <a:pt x="213" y="639"/>
                    <a:pt x="220" y="650"/>
                  </a:cubicBezTo>
                  <a:cubicBezTo>
                    <a:pt x="231" y="665"/>
                    <a:pt x="255" y="649"/>
                    <a:pt x="268" y="648"/>
                  </a:cubicBezTo>
                  <a:cubicBezTo>
                    <a:pt x="283" y="647"/>
                    <a:pt x="302" y="671"/>
                    <a:pt x="306" y="684"/>
                  </a:cubicBezTo>
                  <a:cubicBezTo>
                    <a:pt x="314" y="710"/>
                    <a:pt x="261" y="731"/>
                    <a:pt x="256" y="756"/>
                  </a:cubicBezTo>
                  <a:cubicBezTo>
                    <a:pt x="231" y="754"/>
                    <a:pt x="213" y="762"/>
                    <a:pt x="200" y="784"/>
                  </a:cubicBezTo>
                  <a:cubicBezTo>
                    <a:pt x="236" y="784"/>
                    <a:pt x="236" y="784"/>
                    <a:pt x="236" y="784"/>
                  </a:cubicBezTo>
                  <a:cubicBezTo>
                    <a:pt x="231" y="807"/>
                    <a:pt x="228" y="822"/>
                    <a:pt x="256" y="824"/>
                  </a:cubicBezTo>
                  <a:cubicBezTo>
                    <a:pt x="236" y="872"/>
                    <a:pt x="236" y="872"/>
                    <a:pt x="236" y="872"/>
                  </a:cubicBezTo>
                  <a:cubicBezTo>
                    <a:pt x="206" y="879"/>
                    <a:pt x="206" y="892"/>
                    <a:pt x="208" y="920"/>
                  </a:cubicBezTo>
                  <a:cubicBezTo>
                    <a:pt x="185" y="915"/>
                    <a:pt x="159" y="913"/>
                    <a:pt x="140" y="930"/>
                  </a:cubicBezTo>
                  <a:cubicBezTo>
                    <a:pt x="132" y="937"/>
                    <a:pt x="127" y="958"/>
                    <a:pt x="116" y="960"/>
                  </a:cubicBezTo>
                  <a:cubicBezTo>
                    <a:pt x="104" y="962"/>
                    <a:pt x="100" y="945"/>
                    <a:pt x="93" y="939"/>
                  </a:cubicBezTo>
                  <a:cubicBezTo>
                    <a:pt x="83" y="928"/>
                    <a:pt x="56" y="911"/>
                    <a:pt x="40" y="914"/>
                  </a:cubicBezTo>
                  <a:cubicBezTo>
                    <a:pt x="0" y="921"/>
                    <a:pt x="40" y="1001"/>
                    <a:pt x="56" y="1013"/>
                  </a:cubicBezTo>
                  <a:cubicBezTo>
                    <a:pt x="87" y="1037"/>
                    <a:pt x="124" y="1008"/>
                    <a:pt x="156" y="1024"/>
                  </a:cubicBezTo>
                  <a:cubicBezTo>
                    <a:pt x="175" y="1034"/>
                    <a:pt x="172" y="1054"/>
                    <a:pt x="182" y="1070"/>
                  </a:cubicBezTo>
                  <a:cubicBezTo>
                    <a:pt x="212" y="1117"/>
                    <a:pt x="238" y="1186"/>
                    <a:pt x="188" y="1232"/>
                  </a:cubicBezTo>
                  <a:cubicBezTo>
                    <a:pt x="173" y="1196"/>
                    <a:pt x="145" y="1235"/>
                    <a:pt x="140" y="1256"/>
                  </a:cubicBezTo>
                  <a:cubicBezTo>
                    <a:pt x="202" y="1292"/>
                    <a:pt x="202" y="1292"/>
                    <a:pt x="202" y="1292"/>
                  </a:cubicBezTo>
                  <a:cubicBezTo>
                    <a:pt x="188" y="1364"/>
                    <a:pt x="188" y="1364"/>
                    <a:pt x="188" y="1364"/>
                  </a:cubicBezTo>
                  <a:cubicBezTo>
                    <a:pt x="164" y="1384"/>
                    <a:pt x="164" y="1384"/>
                    <a:pt x="164" y="1384"/>
                  </a:cubicBezTo>
                  <a:cubicBezTo>
                    <a:pt x="200" y="1380"/>
                    <a:pt x="200" y="1380"/>
                    <a:pt x="200" y="1380"/>
                  </a:cubicBezTo>
                  <a:cubicBezTo>
                    <a:pt x="212" y="1408"/>
                    <a:pt x="212" y="1408"/>
                    <a:pt x="212" y="1408"/>
                  </a:cubicBezTo>
                  <a:cubicBezTo>
                    <a:pt x="180" y="1424"/>
                    <a:pt x="160" y="1510"/>
                    <a:pt x="160" y="1544"/>
                  </a:cubicBezTo>
                  <a:cubicBezTo>
                    <a:pt x="180" y="1550"/>
                    <a:pt x="190" y="1560"/>
                    <a:pt x="196" y="1580"/>
                  </a:cubicBezTo>
                  <a:cubicBezTo>
                    <a:pt x="157" y="1604"/>
                    <a:pt x="188" y="1667"/>
                    <a:pt x="193" y="1700"/>
                  </a:cubicBezTo>
                  <a:cubicBezTo>
                    <a:pt x="196" y="1717"/>
                    <a:pt x="186" y="1732"/>
                    <a:pt x="189" y="1748"/>
                  </a:cubicBezTo>
                  <a:cubicBezTo>
                    <a:pt x="192" y="1766"/>
                    <a:pt x="206" y="1779"/>
                    <a:pt x="210" y="1796"/>
                  </a:cubicBezTo>
                  <a:cubicBezTo>
                    <a:pt x="219" y="1837"/>
                    <a:pt x="212" y="1883"/>
                    <a:pt x="221" y="1924"/>
                  </a:cubicBezTo>
                  <a:cubicBezTo>
                    <a:pt x="224" y="1938"/>
                    <a:pt x="236" y="1947"/>
                    <a:pt x="241" y="1960"/>
                  </a:cubicBezTo>
                  <a:cubicBezTo>
                    <a:pt x="252" y="1991"/>
                    <a:pt x="245" y="2029"/>
                    <a:pt x="281" y="2046"/>
                  </a:cubicBezTo>
                  <a:cubicBezTo>
                    <a:pt x="317" y="2063"/>
                    <a:pt x="357" y="2055"/>
                    <a:pt x="388" y="2033"/>
                  </a:cubicBezTo>
                  <a:cubicBezTo>
                    <a:pt x="401" y="2023"/>
                    <a:pt x="412" y="2004"/>
                    <a:pt x="428" y="1999"/>
                  </a:cubicBezTo>
                  <a:cubicBezTo>
                    <a:pt x="446" y="1993"/>
                    <a:pt x="471" y="2009"/>
                    <a:pt x="488" y="2015"/>
                  </a:cubicBezTo>
                  <a:cubicBezTo>
                    <a:pt x="497" y="2018"/>
                    <a:pt x="510" y="2019"/>
                    <a:pt x="517" y="2026"/>
                  </a:cubicBezTo>
                  <a:cubicBezTo>
                    <a:pt x="523" y="2033"/>
                    <a:pt x="557" y="2073"/>
                    <a:pt x="558" y="2080"/>
                  </a:cubicBezTo>
                  <a:cubicBezTo>
                    <a:pt x="561" y="2114"/>
                    <a:pt x="517" y="2164"/>
                    <a:pt x="508" y="2196"/>
                  </a:cubicBezTo>
                  <a:cubicBezTo>
                    <a:pt x="532" y="2196"/>
                    <a:pt x="552" y="2195"/>
                    <a:pt x="568" y="2216"/>
                  </a:cubicBezTo>
                  <a:cubicBezTo>
                    <a:pt x="575" y="2225"/>
                    <a:pt x="576" y="2237"/>
                    <a:pt x="585" y="2244"/>
                  </a:cubicBezTo>
                  <a:cubicBezTo>
                    <a:pt x="603" y="2256"/>
                    <a:pt x="628" y="2253"/>
                    <a:pt x="648" y="2259"/>
                  </a:cubicBezTo>
                  <a:cubicBezTo>
                    <a:pt x="694" y="2272"/>
                    <a:pt x="706" y="2299"/>
                    <a:pt x="756" y="2288"/>
                  </a:cubicBezTo>
                  <a:cubicBezTo>
                    <a:pt x="772" y="2312"/>
                    <a:pt x="772" y="2312"/>
                    <a:pt x="772" y="2312"/>
                  </a:cubicBezTo>
                  <a:cubicBezTo>
                    <a:pt x="801" y="2299"/>
                    <a:pt x="812" y="2328"/>
                    <a:pt x="792" y="2348"/>
                  </a:cubicBezTo>
                  <a:cubicBezTo>
                    <a:pt x="792" y="2368"/>
                    <a:pt x="792" y="2368"/>
                    <a:pt x="792" y="2368"/>
                  </a:cubicBezTo>
                  <a:cubicBezTo>
                    <a:pt x="805" y="2380"/>
                    <a:pt x="805" y="2388"/>
                    <a:pt x="800" y="2404"/>
                  </a:cubicBezTo>
                  <a:cubicBezTo>
                    <a:pt x="835" y="2403"/>
                    <a:pt x="837" y="2408"/>
                    <a:pt x="820" y="2436"/>
                  </a:cubicBezTo>
                  <a:cubicBezTo>
                    <a:pt x="856" y="2432"/>
                    <a:pt x="856" y="2432"/>
                    <a:pt x="856" y="2432"/>
                  </a:cubicBezTo>
                  <a:cubicBezTo>
                    <a:pt x="826" y="2491"/>
                    <a:pt x="792" y="2477"/>
                    <a:pt x="740" y="2464"/>
                  </a:cubicBezTo>
                  <a:cubicBezTo>
                    <a:pt x="756" y="2504"/>
                    <a:pt x="756" y="2504"/>
                    <a:pt x="756" y="2504"/>
                  </a:cubicBezTo>
                  <a:cubicBezTo>
                    <a:pt x="708" y="2524"/>
                    <a:pt x="708" y="2524"/>
                    <a:pt x="708" y="2524"/>
                  </a:cubicBezTo>
                  <a:cubicBezTo>
                    <a:pt x="700" y="2548"/>
                    <a:pt x="700" y="2548"/>
                    <a:pt x="700" y="2548"/>
                  </a:cubicBezTo>
                  <a:cubicBezTo>
                    <a:pt x="740" y="2545"/>
                    <a:pt x="735" y="2566"/>
                    <a:pt x="758" y="2591"/>
                  </a:cubicBezTo>
                  <a:cubicBezTo>
                    <a:pt x="767" y="2601"/>
                    <a:pt x="781" y="2604"/>
                    <a:pt x="792" y="2612"/>
                  </a:cubicBezTo>
                  <a:cubicBezTo>
                    <a:pt x="796" y="2612"/>
                    <a:pt x="796" y="2612"/>
                    <a:pt x="796" y="2612"/>
                  </a:cubicBezTo>
                  <a:cubicBezTo>
                    <a:pt x="829" y="2592"/>
                    <a:pt x="870" y="2596"/>
                    <a:pt x="908" y="2593"/>
                  </a:cubicBezTo>
                  <a:cubicBezTo>
                    <a:pt x="915" y="2592"/>
                    <a:pt x="944" y="2589"/>
                    <a:pt x="941" y="2604"/>
                  </a:cubicBezTo>
                  <a:cubicBezTo>
                    <a:pt x="935" y="2637"/>
                    <a:pt x="885" y="2614"/>
                    <a:pt x="884" y="2656"/>
                  </a:cubicBezTo>
                  <a:cubicBezTo>
                    <a:pt x="910" y="2662"/>
                    <a:pt x="936" y="2677"/>
                    <a:pt x="964" y="2678"/>
                  </a:cubicBezTo>
                  <a:cubicBezTo>
                    <a:pt x="1019" y="2681"/>
                    <a:pt x="1080" y="2666"/>
                    <a:pt x="1136" y="2669"/>
                  </a:cubicBezTo>
                  <a:cubicBezTo>
                    <a:pt x="1169" y="2670"/>
                    <a:pt x="1201" y="2686"/>
                    <a:pt x="1236" y="2674"/>
                  </a:cubicBezTo>
                  <a:cubicBezTo>
                    <a:pt x="1269" y="2662"/>
                    <a:pt x="1295" y="2607"/>
                    <a:pt x="1315" y="2580"/>
                  </a:cubicBezTo>
                  <a:cubicBezTo>
                    <a:pt x="1324" y="2568"/>
                    <a:pt x="1338" y="2547"/>
                    <a:pt x="1356" y="2547"/>
                  </a:cubicBezTo>
                  <a:cubicBezTo>
                    <a:pt x="1374" y="2548"/>
                    <a:pt x="1397" y="2570"/>
                    <a:pt x="1412" y="2580"/>
                  </a:cubicBezTo>
                  <a:cubicBezTo>
                    <a:pt x="1416" y="2580"/>
                    <a:pt x="1416" y="2580"/>
                    <a:pt x="1416" y="2580"/>
                  </a:cubicBezTo>
                  <a:cubicBezTo>
                    <a:pt x="1484" y="2528"/>
                    <a:pt x="1484" y="2528"/>
                    <a:pt x="1484" y="2528"/>
                  </a:cubicBezTo>
                  <a:cubicBezTo>
                    <a:pt x="1499" y="2562"/>
                    <a:pt x="1513" y="2583"/>
                    <a:pt x="1552" y="2592"/>
                  </a:cubicBezTo>
                  <a:cubicBezTo>
                    <a:pt x="1532" y="2644"/>
                    <a:pt x="1532" y="2644"/>
                    <a:pt x="1532" y="2644"/>
                  </a:cubicBezTo>
                  <a:cubicBezTo>
                    <a:pt x="1609" y="2651"/>
                    <a:pt x="1609" y="2651"/>
                    <a:pt x="1609" y="2651"/>
                  </a:cubicBezTo>
                  <a:cubicBezTo>
                    <a:pt x="1619" y="2684"/>
                    <a:pt x="1619" y="2684"/>
                    <a:pt x="1619" y="2684"/>
                  </a:cubicBezTo>
                  <a:cubicBezTo>
                    <a:pt x="1652" y="2716"/>
                    <a:pt x="1652" y="2716"/>
                    <a:pt x="1652" y="2716"/>
                  </a:cubicBezTo>
                  <a:cubicBezTo>
                    <a:pt x="1708" y="2703"/>
                    <a:pt x="1712" y="2649"/>
                    <a:pt x="1745" y="2612"/>
                  </a:cubicBezTo>
                  <a:cubicBezTo>
                    <a:pt x="1763" y="2593"/>
                    <a:pt x="1790" y="2584"/>
                    <a:pt x="1803" y="2560"/>
                  </a:cubicBezTo>
                  <a:cubicBezTo>
                    <a:pt x="1816" y="2538"/>
                    <a:pt x="1809" y="2512"/>
                    <a:pt x="1832" y="2494"/>
                  </a:cubicBezTo>
                  <a:cubicBezTo>
                    <a:pt x="1893" y="2447"/>
                    <a:pt x="2006" y="2478"/>
                    <a:pt x="2058" y="2423"/>
                  </a:cubicBezTo>
                  <a:cubicBezTo>
                    <a:pt x="2108" y="2369"/>
                    <a:pt x="2106" y="2280"/>
                    <a:pt x="2108" y="2212"/>
                  </a:cubicBezTo>
                  <a:cubicBezTo>
                    <a:pt x="2108" y="2190"/>
                    <a:pt x="2113" y="2170"/>
                    <a:pt x="2110" y="2148"/>
                  </a:cubicBezTo>
                  <a:cubicBezTo>
                    <a:pt x="2107" y="2129"/>
                    <a:pt x="2093" y="2117"/>
                    <a:pt x="2089" y="2099"/>
                  </a:cubicBezTo>
                  <a:cubicBezTo>
                    <a:pt x="2085" y="2083"/>
                    <a:pt x="2112" y="2077"/>
                    <a:pt x="2105" y="2061"/>
                  </a:cubicBezTo>
                  <a:cubicBezTo>
                    <a:pt x="2099" y="2046"/>
                    <a:pt x="2073" y="2056"/>
                    <a:pt x="2062" y="2046"/>
                  </a:cubicBezTo>
                  <a:cubicBezTo>
                    <a:pt x="2047" y="2032"/>
                    <a:pt x="2057" y="2009"/>
                    <a:pt x="2047" y="1993"/>
                  </a:cubicBezTo>
                  <a:cubicBezTo>
                    <a:pt x="2037" y="1977"/>
                    <a:pt x="2013" y="1977"/>
                    <a:pt x="2009" y="1956"/>
                  </a:cubicBezTo>
                  <a:cubicBezTo>
                    <a:pt x="2004" y="1925"/>
                    <a:pt x="2046" y="1885"/>
                    <a:pt x="2072" y="1875"/>
                  </a:cubicBezTo>
                  <a:cubicBezTo>
                    <a:pt x="2086" y="1870"/>
                    <a:pt x="2123" y="1884"/>
                    <a:pt x="2118" y="1856"/>
                  </a:cubicBezTo>
                  <a:cubicBezTo>
                    <a:pt x="2109" y="1811"/>
                    <a:pt x="2042" y="1825"/>
                    <a:pt x="2022" y="1788"/>
                  </a:cubicBezTo>
                  <a:cubicBezTo>
                    <a:pt x="1999" y="1746"/>
                    <a:pt x="1967" y="1701"/>
                    <a:pt x="1951" y="1656"/>
                  </a:cubicBezTo>
                  <a:cubicBezTo>
                    <a:pt x="1941" y="1629"/>
                    <a:pt x="1941" y="1588"/>
                    <a:pt x="1927" y="1565"/>
                  </a:cubicBezTo>
                  <a:cubicBezTo>
                    <a:pt x="1917" y="1547"/>
                    <a:pt x="1890" y="1545"/>
                    <a:pt x="1880" y="1524"/>
                  </a:cubicBezTo>
                  <a:cubicBezTo>
                    <a:pt x="1871" y="1506"/>
                    <a:pt x="1882" y="1483"/>
                    <a:pt x="1872" y="1466"/>
                  </a:cubicBezTo>
                  <a:cubicBezTo>
                    <a:pt x="1850" y="1431"/>
                    <a:pt x="1800" y="1408"/>
                    <a:pt x="1773" y="1376"/>
                  </a:cubicBezTo>
                  <a:cubicBezTo>
                    <a:pt x="1757" y="1355"/>
                    <a:pt x="1773" y="1325"/>
                    <a:pt x="1756" y="1306"/>
                  </a:cubicBezTo>
                  <a:cubicBezTo>
                    <a:pt x="1737" y="1283"/>
                    <a:pt x="1702" y="1295"/>
                    <a:pt x="1686" y="1260"/>
                  </a:cubicBezTo>
                  <a:cubicBezTo>
                    <a:pt x="1666" y="1215"/>
                    <a:pt x="1724" y="1156"/>
                    <a:pt x="1710" y="1104"/>
                  </a:cubicBezTo>
                  <a:cubicBezTo>
                    <a:pt x="1706" y="1089"/>
                    <a:pt x="1691" y="1082"/>
                    <a:pt x="1686" y="1068"/>
                  </a:cubicBezTo>
                  <a:cubicBezTo>
                    <a:pt x="1682" y="1054"/>
                    <a:pt x="1694" y="1035"/>
                    <a:pt x="1684" y="1022"/>
                  </a:cubicBezTo>
                  <a:cubicBezTo>
                    <a:pt x="1675" y="1012"/>
                    <a:pt x="1658" y="1020"/>
                    <a:pt x="1648" y="1012"/>
                  </a:cubicBezTo>
                  <a:cubicBezTo>
                    <a:pt x="1635" y="1003"/>
                    <a:pt x="1637" y="986"/>
                    <a:pt x="1628" y="974"/>
                  </a:cubicBezTo>
                  <a:cubicBezTo>
                    <a:pt x="1618" y="963"/>
                    <a:pt x="1601" y="969"/>
                    <a:pt x="1592" y="955"/>
                  </a:cubicBezTo>
                  <a:cubicBezTo>
                    <a:pt x="1580" y="935"/>
                    <a:pt x="1574" y="888"/>
                    <a:pt x="1569" y="864"/>
                  </a:cubicBezTo>
                  <a:cubicBezTo>
                    <a:pt x="1563" y="834"/>
                    <a:pt x="1585" y="807"/>
                    <a:pt x="1583" y="776"/>
                  </a:cubicBezTo>
                  <a:cubicBezTo>
                    <a:pt x="1582" y="750"/>
                    <a:pt x="1557" y="721"/>
                    <a:pt x="1569" y="696"/>
                  </a:cubicBezTo>
                  <a:cubicBezTo>
                    <a:pt x="1581" y="671"/>
                    <a:pt x="1619" y="665"/>
                    <a:pt x="1623" y="636"/>
                  </a:cubicBezTo>
                  <a:cubicBezTo>
                    <a:pt x="1629" y="598"/>
                    <a:pt x="1601" y="564"/>
                    <a:pt x="1592" y="528"/>
                  </a:cubicBezTo>
                  <a:cubicBezTo>
                    <a:pt x="1640" y="510"/>
                    <a:pt x="1600" y="494"/>
                    <a:pt x="1611" y="456"/>
                  </a:cubicBezTo>
                  <a:cubicBezTo>
                    <a:pt x="1619" y="430"/>
                    <a:pt x="1639" y="412"/>
                    <a:pt x="1648" y="388"/>
                  </a:cubicBezTo>
                  <a:cubicBezTo>
                    <a:pt x="1658" y="363"/>
                    <a:pt x="1648" y="320"/>
                    <a:pt x="1638" y="296"/>
                  </a:cubicBezTo>
                  <a:cubicBezTo>
                    <a:pt x="1621" y="253"/>
                    <a:pt x="1609" y="193"/>
                    <a:pt x="1552" y="228"/>
                  </a:cubicBezTo>
                  <a:cubicBezTo>
                    <a:pt x="1542" y="196"/>
                    <a:pt x="1514" y="196"/>
                    <a:pt x="1494" y="172"/>
                  </a:cubicBezTo>
                  <a:cubicBezTo>
                    <a:pt x="1476" y="150"/>
                    <a:pt x="1486" y="131"/>
                    <a:pt x="1452" y="120"/>
                  </a:cubicBezTo>
                  <a:cubicBezTo>
                    <a:pt x="1435" y="140"/>
                    <a:pt x="1418" y="131"/>
                    <a:pt x="1412" y="108"/>
                  </a:cubicBezTo>
                  <a:cubicBezTo>
                    <a:pt x="1372" y="101"/>
                    <a:pt x="1372" y="101"/>
                    <a:pt x="1372" y="101"/>
                  </a:cubicBezTo>
                  <a:cubicBezTo>
                    <a:pt x="1348" y="109"/>
                    <a:pt x="1348" y="109"/>
                    <a:pt x="1348" y="109"/>
                  </a:cubicBezTo>
                  <a:cubicBezTo>
                    <a:pt x="1323" y="83"/>
                    <a:pt x="1323" y="83"/>
                    <a:pt x="1323" y="83"/>
                  </a:cubicBezTo>
                  <a:cubicBezTo>
                    <a:pt x="1295" y="93"/>
                    <a:pt x="1295" y="93"/>
                    <a:pt x="1295" y="93"/>
                  </a:cubicBezTo>
                  <a:cubicBezTo>
                    <a:pt x="1248" y="92"/>
                    <a:pt x="1248" y="92"/>
                    <a:pt x="1248" y="9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04" y="0"/>
                    <a:pt x="1204" y="0"/>
                    <a:pt x="1204" y="0"/>
                  </a:cubicBezTo>
                  <a:lnTo>
                    <a:pt x="1196" y="0"/>
                  </a:ln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71711" y="2120677"/>
              <a:ext cx="754062" cy="708025"/>
            </a:xfrm>
            <a:custGeom>
              <a:avLst/>
              <a:gdLst>
                <a:gd name="T0" fmla="*/ 963 w 2491"/>
                <a:gd name="T1" fmla="*/ 89 h 2360"/>
                <a:gd name="T2" fmla="*/ 891 w 2491"/>
                <a:gd name="T3" fmla="*/ 157 h 2360"/>
                <a:gd name="T4" fmla="*/ 771 w 2491"/>
                <a:gd name="T5" fmla="*/ 385 h 2360"/>
                <a:gd name="T6" fmla="*/ 675 w 2491"/>
                <a:gd name="T7" fmla="*/ 477 h 2360"/>
                <a:gd name="T8" fmla="*/ 503 w 2491"/>
                <a:gd name="T9" fmla="*/ 449 h 2360"/>
                <a:gd name="T10" fmla="*/ 355 w 2491"/>
                <a:gd name="T11" fmla="*/ 457 h 2360"/>
                <a:gd name="T12" fmla="*/ 191 w 2491"/>
                <a:gd name="T13" fmla="*/ 589 h 2360"/>
                <a:gd name="T14" fmla="*/ 147 w 2491"/>
                <a:gd name="T15" fmla="*/ 889 h 2360"/>
                <a:gd name="T16" fmla="*/ 27 w 2491"/>
                <a:gd name="T17" fmla="*/ 1166 h 2360"/>
                <a:gd name="T18" fmla="*/ 144 w 2491"/>
                <a:gd name="T19" fmla="*/ 1201 h 2360"/>
                <a:gd name="T20" fmla="*/ 255 w 2491"/>
                <a:gd name="T21" fmla="*/ 1093 h 2360"/>
                <a:gd name="T22" fmla="*/ 396 w 2491"/>
                <a:gd name="T23" fmla="*/ 1129 h 2360"/>
                <a:gd name="T24" fmla="*/ 466 w 2491"/>
                <a:gd name="T25" fmla="*/ 1362 h 2360"/>
                <a:gd name="T26" fmla="*/ 807 w 2491"/>
                <a:gd name="T27" fmla="*/ 1438 h 2360"/>
                <a:gd name="T28" fmla="*/ 951 w 2491"/>
                <a:gd name="T29" fmla="*/ 1624 h 2360"/>
                <a:gd name="T30" fmla="*/ 1114 w 2491"/>
                <a:gd name="T31" fmla="*/ 1562 h 2360"/>
                <a:gd name="T32" fmla="*/ 1289 w 2491"/>
                <a:gd name="T33" fmla="*/ 1701 h 2360"/>
                <a:gd name="T34" fmla="*/ 1117 w 2491"/>
                <a:gd name="T35" fmla="*/ 1901 h 2360"/>
                <a:gd name="T36" fmla="*/ 1268 w 2491"/>
                <a:gd name="T37" fmla="*/ 2066 h 2360"/>
                <a:gd name="T38" fmla="*/ 1376 w 2491"/>
                <a:gd name="T39" fmla="*/ 2261 h 2360"/>
                <a:gd name="T40" fmla="*/ 1727 w 2491"/>
                <a:gd name="T41" fmla="*/ 2169 h 2360"/>
                <a:gd name="T42" fmla="*/ 1713 w 2491"/>
                <a:gd name="T43" fmla="*/ 2064 h 2360"/>
                <a:gd name="T44" fmla="*/ 1723 w 2491"/>
                <a:gd name="T45" fmla="*/ 1859 h 2360"/>
                <a:gd name="T46" fmla="*/ 1795 w 2491"/>
                <a:gd name="T47" fmla="*/ 1837 h 2360"/>
                <a:gd name="T48" fmla="*/ 1827 w 2491"/>
                <a:gd name="T49" fmla="*/ 1745 h 2360"/>
                <a:gd name="T50" fmla="*/ 1968 w 2491"/>
                <a:gd name="T51" fmla="*/ 1661 h 2360"/>
                <a:gd name="T52" fmla="*/ 1971 w 2491"/>
                <a:gd name="T53" fmla="*/ 1537 h 2360"/>
                <a:gd name="T54" fmla="*/ 2055 w 2491"/>
                <a:gd name="T55" fmla="*/ 1373 h 2360"/>
                <a:gd name="T56" fmla="*/ 2151 w 2491"/>
                <a:gd name="T57" fmla="*/ 1261 h 2360"/>
                <a:gd name="T58" fmla="*/ 2243 w 2491"/>
                <a:gd name="T59" fmla="*/ 1165 h 2360"/>
                <a:gd name="T60" fmla="*/ 2289 w 2491"/>
                <a:gd name="T61" fmla="*/ 981 h 2360"/>
                <a:gd name="T62" fmla="*/ 2403 w 2491"/>
                <a:gd name="T63" fmla="*/ 933 h 2360"/>
                <a:gd name="T64" fmla="*/ 2444 w 2491"/>
                <a:gd name="T65" fmla="*/ 805 h 2360"/>
                <a:gd name="T66" fmla="*/ 2447 w 2491"/>
                <a:gd name="T67" fmla="*/ 617 h 2360"/>
                <a:gd name="T68" fmla="*/ 2411 w 2491"/>
                <a:gd name="T69" fmla="*/ 633 h 2360"/>
                <a:gd name="T70" fmla="*/ 2276 w 2491"/>
                <a:gd name="T71" fmla="*/ 581 h 2360"/>
                <a:gd name="T72" fmla="*/ 2256 w 2491"/>
                <a:gd name="T73" fmla="*/ 367 h 2360"/>
                <a:gd name="T74" fmla="*/ 2011 w 2491"/>
                <a:gd name="T75" fmla="*/ 409 h 2360"/>
                <a:gd name="T76" fmla="*/ 1851 w 2491"/>
                <a:gd name="T77" fmla="*/ 413 h 2360"/>
                <a:gd name="T78" fmla="*/ 1712 w 2491"/>
                <a:gd name="T79" fmla="*/ 377 h 2360"/>
                <a:gd name="T80" fmla="*/ 1575 w 2491"/>
                <a:gd name="T81" fmla="*/ 253 h 2360"/>
                <a:gd name="T82" fmla="*/ 1555 w 2491"/>
                <a:gd name="T83" fmla="*/ 125 h 2360"/>
                <a:gd name="T84" fmla="*/ 1395 w 2491"/>
                <a:gd name="T85" fmla="*/ 26 h 2360"/>
                <a:gd name="T86" fmla="*/ 1255 w 2491"/>
                <a:gd name="T87" fmla="*/ 229 h 2360"/>
                <a:gd name="T88" fmla="*/ 1163 w 2491"/>
                <a:gd name="T89" fmla="*/ 137 h 2360"/>
                <a:gd name="T90" fmla="*/ 1071 w 2491"/>
                <a:gd name="T91" fmla="*/ 5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1" h="2360">
                  <a:moveTo>
                    <a:pt x="1043" y="49"/>
                  </a:moveTo>
                  <a:cubicBezTo>
                    <a:pt x="1015" y="41"/>
                    <a:pt x="1015" y="41"/>
                    <a:pt x="1015" y="41"/>
                  </a:cubicBezTo>
                  <a:cubicBezTo>
                    <a:pt x="1006" y="70"/>
                    <a:pt x="998" y="91"/>
                    <a:pt x="963" y="89"/>
                  </a:cubicBezTo>
                  <a:cubicBezTo>
                    <a:pt x="951" y="121"/>
                    <a:pt x="951" y="121"/>
                    <a:pt x="951" y="121"/>
                  </a:cubicBezTo>
                  <a:cubicBezTo>
                    <a:pt x="935" y="118"/>
                    <a:pt x="926" y="120"/>
                    <a:pt x="927" y="137"/>
                  </a:cubicBezTo>
                  <a:cubicBezTo>
                    <a:pt x="891" y="157"/>
                    <a:pt x="891" y="157"/>
                    <a:pt x="891" y="157"/>
                  </a:cubicBezTo>
                  <a:cubicBezTo>
                    <a:pt x="863" y="321"/>
                    <a:pt x="863" y="321"/>
                    <a:pt x="863" y="321"/>
                  </a:cubicBezTo>
                  <a:cubicBezTo>
                    <a:pt x="775" y="325"/>
                    <a:pt x="775" y="325"/>
                    <a:pt x="775" y="325"/>
                  </a:cubicBezTo>
                  <a:cubicBezTo>
                    <a:pt x="771" y="385"/>
                    <a:pt x="771" y="385"/>
                    <a:pt x="771" y="385"/>
                  </a:cubicBezTo>
                  <a:cubicBezTo>
                    <a:pt x="755" y="381"/>
                    <a:pt x="755" y="381"/>
                    <a:pt x="755" y="381"/>
                  </a:cubicBezTo>
                  <a:cubicBezTo>
                    <a:pt x="735" y="437"/>
                    <a:pt x="735" y="437"/>
                    <a:pt x="735" y="437"/>
                  </a:cubicBezTo>
                  <a:cubicBezTo>
                    <a:pt x="702" y="432"/>
                    <a:pt x="706" y="472"/>
                    <a:pt x="675" y="477"/>
                  </a:cubicBezTo>
                  <a:cubicBezTo>
                    <a:pt x="685" y="423"/>
                    <a:pt x="614" y="383"/>
                    <a:pt x="571" y="370"/>
                  </a:cubicBezTo>
                  <a:cubicBezTo>
                    <a:pt x="558" y="366"/>
                    <a:pt x="517" y="361"/>
                    <a:pt x="506" y="372"/>
                  </a:cubicBezTo>
                  <a:cubicBezTo>
                    <a:pt x="491" y="387"/>
                    <a:pt x="498" y="430"/>
                    <a:pt x="503" y="449"/>
                  </a:cubicBezTo>
                  <a:cubicBezTo>
                    <a:pt x="462" y="437"/>
                    <a:pt x="455" y="492"/>
                    <a:pt x="455" y="525"/>
                  </a:cubicBezTo>
                  <a:cubicBezTo>
                    <a:pt x="412" y="512"/>
                    <a:pt x="405" y="477"/>
                    <a:pt x="355" y="481"/>
                  </a:cubicBezTo>
                  <a:cubicBezTo>
                    <a:pt x="355" y="457"/>
                    <a:pt x="355" y="457"/>
                    <a:pt x="355" y="457"/>
                  </a:cubicBezTo>
                  <a:cubicBezTo>
                    <a:pt x="319" y="459"/>
                    <a:pt x="308" y="486"/>
                    <a:pt x="284" y="507"/>
                  </a:cubicBezTo>
                  <a:cubicBezTo>
                    <a:pt x="262" y="526"/>
                    <a:pt x="244" y="515"/>
                    <a:pt x="243" y="553"/>
                  </a:cubicBezTo>
                  <a:cubicBezTo>
                    <a:pt x="208" y="552"/>
                    <a:pt x="192" y="548"/>
                    <a:pt x="191" y="589"/>
                  </a:cubicBezTo>
                  <a:cubicBezTo>
                    <a:pt x="163" y="585"/>
                    <a:pt x="163" y="585"/>
                    <a:pt x="163" y="585"/>
                  </a:cubicBezTo>
                  <a:cubicBezTo>
                    <a:pt x="150" y="632"/>
                    <a:pt x="219" y="669"/>
                    <a:pt x="210" y="709"/>
                  </a:cubicBezTo>
                  <a:cubicBezTo>
                    <a:pt x="196" y="770"/>
                    <a:pt x="169" y="831"/>
                    <a:pt x="147" y="889"/>
                  </a:cubicBezTo>
                  <a:cubicBezTo>
                    <a:pt x="139" y="911"/>
                    <a:pt x="142" y="935"/>
                    <a:pt x="134" y="957"/>
                  </a:cubicBezTo>
                  <a:cubicBezTo>
                    <a:pt x="115" y="1015"/>
                    <a:pt x="91" y="1071"/>
                    <a:pt x="73" y="1129"/>
                  </a:cubicBezTo>
                  <a:cubicBezTo>
                    <a:pt x="67" y="1150"/>
                    <a:pt x="42" y="1154"/>
                    <a:pt x="27" y="1166"/>
                  </a:cubicBezTo>
                  <a:cubicBezTo>
                    <a:pt x="2" y="1188"/>
                    <a:pt x="0" y="1219"/>
                    <a:pt x="7" y="1249"/>
                  </a:cubicBezTo>
                  <a:cubicBezTo>
                    <a:pt x="52" y="1249"/>
                    <a:pt x="112" y="1270"/>
                    <a:pt x="155" y="1249"/>
                  </a:cubicBezTo>
                  <a:cubicBezTo>
                    <a:pt x="151" y="1233"/>
                    <a:pt x="142" y="1217"/>
                    <a:pt x="144" y="1201"/>
                  </a:cubicBezTo>
                  <a:cubicBezTo>
                    <a:pt x="148" y="1168"/>
                    <a:pt x="196" y="1093"/>
                    <a:pt x="131" y="1105"/>
                  </a:cubicBezTo>
                  <a:cubicBezTo>
                    <a:pt x="131" y="1096"/>
                    <a:pt x="132" y="1089"/>
                    <a:pt x="137" y="1081"/>
                  </a:cubicBezTo>
                  <a:cubicBezTo>
                    <a:pt x="176" y="1022"/>
                    <a:pt x="210" y="1084"/>
                    <a:pt x="255" y="1093"/>
                  </a:cubicBezTo>
                  <a:cubicBezTo>
                    <a:pt x="268" y="1096"/>
                    <a:pt x="275" y="1082"/>
                    <a:pt x="287" y="1080"/>
                  </a:cubicBezTo>
                  <a:cubicBezTo>
                    <a:pt x="300" y="1079"/>
                    <a:pt x="315" y="1093"/>
                    <a:pt x="327" y="1097"/>
                  </a:cubicBezTo>
                  <a:cubicBezTo>
                    <a:pt x="345" y="1064"/>
                    <a:pt x="390" y="1104"/>
                    <a:pt x="396" y="1129"/>
                  </a:cubicBezTo>
                  <a:cubicBezTo>
                    <a:pt x="403" y="1157"/>
                    <a:pt x="380" y="1181"/>
                    <a:pt x="383" y="1209"/>
                  </a:cubicBezTo>
                  <a:cubicBezTo>
                    <a:pt x="388" y="1246"/>
                    <a:pt x="444" y="1271"/>
                    <a:pt x="456" y="1305"/>
                  </a:cubicBezTo>
                  <a:cubicBezTo>
                    <a:pt x="462" y="1321"/>
                    <a:pt x="452" y="1349"/>
                    <a:pt x="466" y="1362"/>
                  </a:cubicBezTo>
                  <a:cubicBezTo>
                    <a:pt x="481" y="1375"/>
                    <a:pt x="499" y="1341"/>
                    <a:pt x="519" y="1349"/>
                  </a:cubicBezTo>
                  <a:cubicBezTo>
                    <a:pt x="589" y="1376"/>
                    <a:pt x="652" y="1416"/>
                    <a:pt x="723" y="1441"/>
                  </a:cubicBezTo>
                  <a:cubicBezTo>
                    <a:pt x="752" y="1451"/>
                    <a:pt x="778" y="1416"/>
                    <a:pt x="807" y="1438"/>
                  </a:cubicBezTo>
                  <a:cubicBezTo>
                    <a:pt x="840" y="1465"/>
                    <a:pt x="847" y="1524"/>
                    <a:pt x="867" y="1561"/>
                  </a:cubicBezTo>
                  <a:cubicBezTo>
                    <a:pt x="889" y="1553"/>
                    <a:pt x="931" y="1527"/>
                    <a:pt x="944" y="1561"/>
                  </a:cubicBezTo>
                  <a:cubicBezTo>
                    <a:pt x="951" y="1579"/>
                    <a:pt x="927" y="1618"/>
                    <a:pt x="951" y="1624"/>
                  </a:cubicBezTo>
                  <a:cubicBezTo>
                    <a:pt x="995" y="1634"/>
                    <a:pt x="990" y="1565"/>
                    <a:pt x="1031" y="1558"/>
                  </a:cubicBezTo>
                  <a:cubicBezTo>
                    <a:pt x="1070" y="1551"/>
                    <a:pt x="1082" y="1601"/>
                    <a:pt x="1123" y="1601"/>
                  </a:cubicBezTo>
                  <a:cubicBezTo>
                    <a:pt x="1119" y="1589"/>
                    <a:pt x="1110" y="1574"/>
                    <a:pt x="1114" y="1562"/>
                  </a:cubicBezTo>
                  <a:cubicBezTo>
                    <a:pt x="1121" y="1537"/>
                    <a:pt x="1169" y="1544"/>
                    <a:pt x="1187" y="1550"/>
                  </a:cubicBezTo>
                  <a:cubicBezTo>
                    <a:pt x="1217" y="1561"/>
                    <a:pt x="1299" y="1634"/>
                    <a:pt x="1303" y="1669"/>
                  </a:cubicBezTo>
                  <a:cubicBezTo>
                    <a:pt x="1304" y="1681"/>
                    <a:pt x="1293" y="1691"/>
                    <a:pt x="1289" y="1701"/>
                  </a:cubicBezTo>
                  <a:cubicBezTo>
                    <a:pt x="1279" y="1727"/>
                    <a:pt x="1264" y="1755"/>
                    <a:pt x="1239" y="1770"/>
                  </a:cubicBezTo>
                  <a:cubicBezTo>
                    <a:pt x="1226" y="1778"/>
                    <a:pt x="1212" y="1775"/>
                    <a:pt x="1199" y="1780"/>
                  </a:cubicBezTo>
                  <a:cubicBezTo>
                    <a:pt x="1151" y="1799"/>
                    <a:pt x="1099" y="1844"/>
                    <a:pt x="1117" y="1901"/>
                  </a:cubicBezTo>
                  <a:cubicBezTo>
                    <a:pt x="1133" y="1952"/>
                    <a:pt x="1193" y="1939"/>
                    <a:pt x="1219" y="1981"/>
                  </a:cubicBezTo>
                  <a:cubicBezTo>
                    <a:pt x="1230" y="1998"/>
                    <a:pt x="1226" y="2018"/>
                    <a:pt x="1234" y="2036"/>
                  </a:cubicBezTo>
                  <a:cubicBezTo>
                    <a:pt x="1241" y="2051"/>
                    <a:pt x="1258" y="2054"/>
                    <a:pt x="1268" y="2066"/>
                  </a:cubicBezTo>
                  <a:cubicBezTo>
                    <a:pt x="1280" y="2080"/>
                    <a:pt x="1282" y="2099"/>
                    <a:pt x="1293" y="2112"/>
                  </a:cubicBezTo>
                  <a:cubicBezTo>
                    <a:pt x="1315" y="2139"/>
                    <a:pt x="1355" y="2158"/>
                    <a:pt x="1371" y="2189"/>
                  </a:cubicBezTo>
                  <a:cubicBezTo>
                    <a:pt x="1382" y="2211"/>
                    <a:pt x="1370" y="2238"/>
                    <a:pt x="1376" y="2261"/>
                  </a:cubicBezTo>
                  <a:cubicBezTo>
                    <a:pt x="1384" y="2294"/>
                    <a:pt x="1455" y="2360"/>
                    <a:pt x="1491" y="2360"/>
                  </a:cubicBezTo>
                  <a:cubicBezTo>
                    <a:pt x="1549" y="2360"/>
                    <a:pt x="1576" y="2266"/>
                    <a:pt x="1613" y="2234"/>
                  </a:cubicBezTo>
                  <a:cubicBezTo>
                    <a:pt x="1653" y="2200"/>
                    <a:pt x="1715" y="2229"/>
                    <a:pt x="1727" y="2169"/>
                  </a:cubicBezTo>
                  <a:cubicBezTo>
                    <a:pt x="1742" y="2177"/>
                    <a:pt x="1752" y="2216"/>
                    <a:pt x="1767" y="2216"/>
                  </a:cubicBezTo>
                  <a:cubicBezTo>
                    <a:pt x="1785" y="2216"/>
                    <a:pt x="1780" y="2142"/>
                    <a:pt x="1778" y="2129"/>
                  </a:cubicBezTo>
                  <a:cubicBezTo>
                    <a:pt x="1771" y="2093"/>
                    <a:pt x="1733" y="2088"/>
                    <a:pt x="1713" y="2064"/>
                  </a:cubicBezTo>
                  <a:cubicBezTo>
                    <a:pt x="1702" y="2049"/>
                    <a:pt x="1709" y="2029"/>
                    <a:pt x="1703" y="2013"/>
                  </a:cubicBezTo>
                  <a:cubicBezTo>
                    <a:pt x="1695" y="1990"/>
                    <a:pt x="1672" y="1974"/>
                    <a:pt x="1669" y="1949"/>
                  </a:cubicBezTo>
                  <a:cubicBezTo>
                    <a:pt x="1663" y="1908"/>
                    <a:pt x="1704" y="1888"/>
                    <a:pt x="1723" y="1859"/>
                  </a:cubicBezTo>
                  <a:cubicBezTo>
                    <a:pt x="1730" y="1848"/>
                    <a:pt x="1730" y="1832"/>
                    <a:pt x="1740" y="1824"/>
                  </a:cubicBezTo>
                  <a:cubicBezTo>
                    <a:pt x="1750" y="1817"/>
                    <a:pt x="1756" y="1823"/>
                    <a:pt x="1763" y="1829"/>
                  </a:cubicBezTo>
                  <a:cubicBezTo>
                    <a:pt x="1795" y="1837"/>
                    <a:pt x="1795" y="1837"/>
                    <a:pt x="1795" y="1837"/>
                  </a:cubicBezTo>
                  <a:cubicBezTo>
                    <a:pt x="1815" y="1829"/>
                    <a:pt x="1815" y="1829"/>
                    <a:pt x="1815" y="1829"/>
                  </a:cubicBezTo>
                  <a:cubicBezTo>
                    <a:pt x="1811" y="1804"/>
                    <a:pt x="1820" y="1801"/>
                    <a:pt x="1827" y="1780"/>
                  </a:cubicBezTo>
                  <a:cubicBezTo>
                    <a:pt x="1830" y="1769"/>
                    <a:pt x="1824" y="1757"/>
                    <a:pt x="1827" y="1745"/>
                  </a:cubicBezTo>
                  <a:cubicBezTo>
                    <a:pt x="1831" y="1726"/>
                    <a:pt x="1846" y="1710"/>
                    <a:pt x="1854" y="1693"/>
                  </a:cubicBezTo>
                  <a:cubicBezTo>
                    <a:pt x="1861" y="1681"/>
                    <a:pt x="1861" y="1658"/>
                    <a:pt x="1875" y="1652"/>
                  </a:cubicBezTo>
                  <a:cubicBezTo>
                    <a:pt x="1903" y="1642"/>
                    <a:pt x="1939" y="1687"/>
                    <a:pt x="1968" y="1661"/>
                  </a:cubicBezTo>
                  <a:cubicBezTo>
                    <a:pt x="1989" y="1643"/>
                    <a:pt x="1960" y="1604"/>
                    <a:pt x="1991" y="1585"/>
                  </a:cubicBezTo>
                  <a:cubicBezTo>
                    <a:pt x="1991" y="1577"/>
                    <a:pt x="1991" y="1577"/>
                    <a:pt x="1991" y="1577"/>
                  </a:cubicBezTo>
                  <a:cubicBezTo>
                    <a:pt x="1976" y="1566"/>
                    <a:pt x="1971" y="1556"/>
                    <a:pt x="1971" y="1537"/>
                  </a:cubicBezTo>
                  <a:cubicBezTo>
                    <a:pt x="2029" y="1531"/>
                    <a:pt x="1983" y="1480"/>
                    <a:pt x="2003" y="1449"/>
                  </a:cubicBezTo>
                  <a:cubicBezTo>
                    <a:pt x="2021" y="1422"/>
                    <a:pt x="2048" y="1454"/>
                    <a:pt x="2068" y="1437"/>
                  </a:cubicBezTo>
                  <a:cubicBezTo>
                    <a:pt x="2080" y="1425"/>
                    <a:pt x="2053" y="1390"/>
                    <a:pt x="2055" y="1373"/>
                  </a:cubicBezTo>
                  <a:cubicBezTo>
                    <a:pt x="2060" y="1342"/>
                    <a:pt x="2154" y="1317"/>
                    <a:pt x="2083" y="1285"/>
                  </a:cubicBezTo>
                  <a:cubicBezTo>
                    <a:pt x="2099" y="1245"/>
                    <a:pt x="2099" y="1245"/>
                    <a:pt x="2099" y="1245"/>
                  </a:cubicBezTo>
                  <a:cubicBezTo>
                    <a:pt x="2151" y="1261"/>
                    <a:pt x="2151" y="1261"/>
                    <a:pt x="2151" y="1261"/>
                  </a:cubicBezTo>
                  <a:cubicBezTo>
                    <a:pt x="2151" y="1206"/>
                    <a:pt x="2157" y="1181"/>
                    <a:pt x="2219" y="1189"/>
                  </a:cubicBezTo>
                  <a:cubicBezTo>
                    <a:pt x="2211" y="1169"/>
                    <a:pt x="2211" y="1169"/>
                    <a:pt x="2211" y="1169"/>
                  </a:cubicBezTo>
                  <a:cubicBezTo>
                    <a:pt x="2243" y="1165"/>
                    <a:pt x="2243" y="1165"/>
                    <a:pt x="2243" y="1165"/>
                  </a:cubicBezTo>
                  <a:cubicBezTo>
                    <a:pt x="2238" y="1138"/>
                    <a:pt x="2229" y="1094"/>
                    <a:pt x="2246" y="1068"/>
                  </a:cubicBezTo>
                  <a:cubicBezTo>
                    <a:pt x="2256" y="1054"/>
                    <a:pt x="2282" y="1060"/>
                    <a:pt x="2286" y="1041"/>
                  </a:cubicBezTo>
                  <a:cubicBezTo>
                    <a:pt x="2290" y="1025"/>
                    <a:pt x="2294" y="997"/>
                    <a:pt x="2289" y="981"/>
                  </a:cubicBezTo>
                  <a:cubicBezTo>
                    <a:pt x="2287" y="971"/>
                    <a:pt x="2273" y="961"/>
                    <a:pt x="2276" y="949"/>
                  </a:cubicBezTo>
                  <a:cubicBezTo>
                    <a:pt x="2283" y="926"/>
                    <a:pt x="2315" y="931"/>
                    <a:pt x="2323" y="905"/>
                  </a:cubicBezTo>
                  <a:cubicBezTo>
                    <a:pt x="2403" y="933"/>
                    <a:pt x="2403" y="933"/>
                    <a:pt x="2403" y="933"/>
                  </a:cubicBezTo>
                  <a:cubicBezTo>
                    <a:pt x="2403" y="921"/>
                    <a:pt x="2403" y="921"/>
                    <a:pt x="2403" y="921"/>
                  </a:cubicBezTo>
                  <a:cubicBezTo>
                    <a:pt x="2491" y="901"/>
                    <a:pt x="2491" y="901"/>
                    <a:pt x="2491" y="901"/>
                  </a:cubicBezTo>
                  <a:cubicBezTo>
                    <a:pt x="2475" y="869"/>
                    <a:pt x="2449" y="844"/>
                    <a:pt x="2444" y="805"/>
                  </a:cubicBezTo>
                  <a:cubicBezTo>
                    <a:pt x="2440" y="781"/>
                    <a:pt x="2460" y="762"/>
                    <a:pt x="2452" y="738"/>
                  </a:cubicBezTo>
                  <a:cubicBezTo>
                    <a:pt x="2442" y="708"/>
                    <a:pt x="2396" y="657"/>
                    <a:pt x="2447" y="641"/>
                  </a:cubicBezTo>
                  <a:cubicBezTo>
                    <a:pt x="2447" y="617"/>
                    <a:pt x="2447" y="617"/>
                    <a:pt x="2447" y="617"/>
                  </a:cubicBezTo>
                  <a:cubicBezTo>
                    <a:pt x="2431" y="625"/>
                    <a:pt x="2431" y="625"/>
                    <a:pt x="2431" y="625"/>
                  </a:cubicBezTo>
                  <a:cubicBezTo>
                    <a:pt x="2415" y="609"/>
                    <a:pt x="2415" y="609"/>
                    <a:pt x="2415" y="609"/>
                  </a:cubicBezTo>
                  <a:cubicBezTo>
                    <a:pt x="2411" y="633"/>
                    <a:pt x="2411" y="633"/>
                    <a:pt x="2411" y="633"/>
                  </a:cubicBezTo>
                  <a:cubicBezTo>
                    <a:pt x="2339" y="612"/>
                    <a:pt x="2339" y="612"/>
                    <a:pt x="2339" y="612"/>
                  </a:cubicBezTo>
                  <a:cubicBezTo>
                    <a:pt x="2292" y="621"/>
                    <a:pt x="2292" y="621"/>
                    <a:pt x="2292" y="621"/>
                  </a:cubicBezTo>
                  <a:cubicBezTo>
                    <a:pt x="2276" y="581"/>
                    <a:pt x="2276" y="581"/>
                    <a:pt x="2276" y="581"/>
                  </a:cubicBezTo>
                  <a:cubicBezTo>
                    <a:pt x="2251" y="489"/>
                    <a:pt x="2251" y="489"/>
                    <a:pt x="2251" y="489"/>
                  </a:cubicBezTo>
                  <a:cubicBezTo>
                    <a:pt x="2262" y="486"/>
                    <a:pt x="2276" y="487"/>
                    <a:pt x="2286" y="481"/>
                  </a:cubicBezTo>
                  <a:cubicBezTo>
                    <a:pt x="2337" y="451"/>
                    <a:pt x="2282" y="391"/>
                    <a:pt x="2256" y="367"/>
                  </a:cubicBezTo>
                  <a:cubicBezTo>
                    <a:pt x="2246" y="358"/>
                    <a:pt x="2228" y="363"/>
                    <a:pt x="2215" y="358"/>
                  </a:cubicBezTo>
                  <a:cubicBezTo>
                    <a:pt x="2166" y="336"/>
                    <a:pt x="2073" y="288"/>
                    <a:pt x="2020" y="329"/>
                  </a:cubicBezTo>
                  <a:cubicBezTo>
                    <a:pt x="2005" y="341"/>
                    <a:pt x="2018" y="388"/>
                    <a:pt x="2011" y="409"/>
                  </a:cubicBezTo>
                  <a:cubicBezTo>
                    <a:pt x="1989" y="393"/>
                    <a:pt x="1982" y="408"/>
                    <a:pt x="1959" y="407"/>
                  </a:cubicBezTo>
                  <a:cubicBezTo>
                    <a:pt x="1930" y="405"/>
                    <a:pt x="1909" y="381"/>
                    <a:pt x="1899" y="425"/>
                  </a:cubicBezTo>
                  <a:cubicBezTo>
                    <a:pt x="1851" y="413"/>
                    <a:pt x="1851" y="413"/>
                    <a:pt x="1851" y="413"/>
                  </a:cubicBezTo>
                  <a:cubicBezTo>
                    <a:pt x="1847" y="442"/>
                    <a:pt x="1806" y="433"/>
                    <a:pt x="1789" y="419"/>
                  </a:cubicBezTo>
                  <a:cubicBezTo>
                    <a:pt x="1777" y="409"/>
                    <a:pt x="1772" y="393"/>
                    <a:pt x="1758" y="385"/>
                  </a:cubicBezTo>
                  <a:cubicBezTo>
                    <a:pt x="1744" y="377"/>
                    <a:pt x="1726" y="385"/>
                    <a:pt x="1712" y="377"/>
                  </a:cubicBezTo>
                  <a:cubicBezTo>
                    <a:pt x="1685" y="361"/>
                    <a:pt x="1659" y="307"/>
                    <a:pt x="1655" y="277"/>
                  </a:cubicBezTo>
                  <a:cubicBezTo>
                    <a:pt x="1575" y="265"/>
                    <a:pt x="1575" y="265"/>
                    <a:pt x="1575" y="265"/>
                  </a:cubicBezTo>
                  <a:cubicBezTo>
                    <a:pt x="1575" y="253"/>
                    <a:pt x="1575" y="253"/>
                    <a:pt x="1575" y="253"/>
                  </a:cubicBezTo>
                  <a:cubicBezTo>
                    <a:pt x="1543" y="245"/>
                    <a:pt x="1543" y="245"/>
                    <a:pt x="1543" y="245"/>
                  </a:cubicBezTo>
                  <a:cubicBezTo>
                    <a:pt x="1568" y="181"/>
                    <a:pt x="1568" y="181"/>
                    <a:pt x="1568" y="181"/>
                  </a:cubicBezTo>
                  <a:cubicBezTo>
                    <a:pt x="1555" y="125"/>
                    <a:pt x="1555" y="125"/>
                    <a:pt x="1555" y="125"/>
                  </a:cubicBezTo>
                  <a:cubicBezTo>
                    <a:pt x="1526" y="121"/>
                    <a:pt x="1508" y="100"/>
                    <a:pt x="1483" y="87"/>
                  </a:cubicBezTo>
                  <a:cubicBezTo>
                    <a:pt x="1470" y="81"/>
                    <a:pt x="1455" y="81"/>
                    <a:pt x="1444" y="71"/>
                  </a:cubicBezTo>
                  <a:cubicBezTo>
                    <a:pt x="1429" y="58"/>
                    <a:pt x="1417" y="28"/>
                    <a:pt x="1395" y="26"/>
                  </a:cubicBezTo>
                  <a:cubicBezTo>
                    <a:pt x="1378" y="25"/>
                    <a:pt x="1359" y="47"/>
                    <a:pt x="1354" y="61"/>
                  </a:cubicBezTo>
                  <a:cubicBezTo>
                    <a:pt x="1348" y="76"/>
                    <a:pt x="1352" y="91"/>
                    <a:pt x="1342" y="105"/>
                  </a:cubicBezTo>
                  <a:cubicBezTo>
                    <a:pt x="1311" y="149"/>
                    <a:pt x="1261" y="171"/>
                    <a:pt x="1255" y="229"/>
                  </a:cubicBezTo>
                  <a:cubicBezTo>
                    <a:pt x="1183" y="189"/>
                    <a:pt x="1183" y="189"/>
                    <a:pt x="1183" y="189"/>
                  </a:cubicBezTo>
                  <a:cubicBezTo>
                    <a:pt x="1207" y="133"/>
                    <a:pt x="1207" y="133"/>
                    <a:pt x="1207" y="133"/>
                  </a:cubicBezTo>
                  <a:cubicBezTo>
                    <a:pt x="1163" y="137"/>
                    <a:pt x="1163" y="137"/>
                    <a:pt x="1163" y="137"/>
                  </a:cubicBezTo>
                  <a:cubicBezTo>
                    <a:pt x="1183" y="65"/>
                    <a:pt x="1183" y="65"/>
                    <a:pt x="1183" y="65"/>
                  </a:cubicBezTo>
                  <a:cubicBezTo>
                    <a:pt x="1133" y="70"/>
                    <a:pt x="1110" y="40"/>
                    <a:pt x="1067" y="29"/>
                  </a:cubicBezTo>
                  <a:cubicBezTo>
                    <a:pt x="1071" y="5"/>
                    <a:pt x="1071" y="5"/>
                    <a:pt x="1071" y="5"/>
                  </a:cubicBezTo>
                  <a:cubicBezTo>
                    <a:pt x="1062" y="5"/>
                    <a:pt x="1019" y="0"/>
                    <a:pt x="1025" y="17"/>
                  </a:cubicBezTo>
                  <a:cubicBezTo>
                    <a:pt x="1029" y="31"/>
                    <a:pt x="1042" y="33"/>
                    <a:pt x="1043" y="49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89042" y="2342389"/>
              <a:ext cx="550862" cy="469900"/>
            </a:xfrm>
            <a:custGeom>
              <a:avLst/>
              <a:gdLst>
                <a:gd name="T0" fmla="*/ 570 w 1821"/>
                <a:gd name="T1" fmla="*/ 34 h 1564"/>
                <a:gd name="T2" fmla="*/ 576 w 1821"/>
                <a:gd name="T3" fmla="*/ 96 h 1564"/>
                <a:gd name="T4" fmla="*/ 539 w 1821"/>
                <a:gd name="T5" fmla="*/ 114 h 1564"/>
                <a:gd name="T6" fmla="*/ 496 w 1821"/>
                <a:gd name="T7" fmla="*/ 156 h 1564"/>
                <a:gd name="T8" fmla="*/ 456 w 1821"/>
                <a:gd name="T9" fmla="*/ 188 h 1564"/>
                <a:gd name="T10" fmla="*/ 276 w 1821"/>
                <a:gd name="T11" fmla="*/ 201 h 1564"/>
                <a:gd name="T12" fmla="*/ 251 w 1821"/>
                <a:gd name="T13" fmla="*/ 281 h 1564"/>
                <a:gd name="T14" fmla="*/ 308 w 1821"/>
                <a:gd name="T15" fmla="*/ 364 h 1564"/>
                <a:gd name="T16" fmla="*/ 281 w 1821"/>
                <a:gd name="T17" fmla="*/ 493 h 1564"/>
                <a:gd name="T18" fmla="*/ 160 w 1821"/>
                <a:gd name="T19" fmla="*/ 404 h 1564"/>
                <a:gd name="T20" fmla="*/ 125 w 1821"/>
                <a:gd name="T21" fmla="*/ 488 h 1564"/>
                <a:gd name="T22" fmla="*/ 56 w 1821"/>
                <a:gd name="T23" fmla="*/ 648 h 1564"/>
                <a:gd name="T24" fmla="*/ 72 w 1821"/>
                <a:gd name="T25" fmla="*/ 704 h 1564"/>
                <a:gd name="T26" fmla="*/ 0 w 1821"/>
                <a:gd name="T27" fmla="*/ 780 h 1564"/>
                <a:gd name="T28" fmla="*/ 16 w 1821"/>
                <a:gd name="T29" fmla="*/ 841 h 1564"/>
                <a:gd name="T30" fmla="*/ 144 w 1821"/>
                <a:gd name="T31" fmla="*/ 864 h 1564"/>
                <a:gd name="T32" fmla="*/ 176 w 1821"/>
                <a:gd name="T33" fmla="*/ 920 h 1564"/>
                <a:gd name="T34" fmla="*/ 124 w 1821"/>
                <a:gd name="T35" fmla="*/ 990 h 1564"/>
                <a:gd name="T36" fmla="*/ 163 w 1821"/>
                <a:gd name="T37" fmla="*/ 1102 h 1564"/>
                <a:gd name="T38" fmla="*/ 295 w 1821"/>
                <a:gd name="T39" fmla="*/ 1097 h 1564"/>
                <a:gd name="T40" fmla="*/ 400 w 1821"/>
                <a:gd name="T41" fmla="*/ 1114 h 1564"/>
                <a:gd name="T42" fmla="*/ 480 w 1821"/>
                <a:gd name="T43" fmla="*/ 1196 h 1564"/>
                <a:gd name="T44" fmla="*/ 496 w 1821"/>
                <a:gd name="T45" fmla="*/ 1344 h 1564"/>
                <a:gd name="T46" fmla="*/ 556 w 1821"/>
                <a:gd name="T47" fmla="*/ 1452 h 1564"/>
                <a:gd name="T48" fmla="*/ 588 w 1821"/>
                <a:gd name="T49" fmla="*/ 1468 h 1564"/>
                <a:gd name="T50" fmla="*/ 592 w 1821"/>
                <a:gd name="T51" fmla="*/ 1492 h 1564"/>
                <a:gd name="T52" fmla="*/ 762 w 1821"/>
                <a:gd name="T53" fmla="*/ 1494 h 1564"/>
                <a:gd name="T54" fmla="*/ 884 w 1821"/>
                <a:gd name="T55" fmla="*/ 1455 h 1564"/>
                <a:gd name="T56" fmla="*/ 984 w 1821"/>
                <a:gd name="T57" fmla="*/ 1393 h 1564"/>
                <a:gd name="T58" fmla="*/ 1148 w 1821"/>
                <a:gd name="T59" fmla="*/ 1349 h 1564"/>
                <a:gd name="T60" fmla="*/ 1475 w 1821"/>
                <a:gd name="T61" fmla="*/ 1152 h 1564"/>
                <a:gd name="T62" fmla="*/ 1632 w 1821"/>
                <a:gd name="T63" fmla="*/ 1035 h 1564"/>
                <a:gd name="T64" fmla="*/ 1772 w 1821"/>
                <a:gd name="T65" fmla="*/ 844 h 1564"/>
                <a:gd name="T66" fmla="*/ 1805 w 1821"/>
                <a:gd name="T67" fmla="*/ 604 h 1564"/>
                <a:gd name="T68" fmla="*/ 1775 w 1821"/>
                <a:gd name="T69" fmla="*/ 444 h 1564"/>
                <a:gd name="T70" fmla="*/ 1752 w 1821"/>
                <a:gd name="T71" fmla="*/ 324 h 1564"/>
                <a:gd name="T72" fmla="*/ 1639 w 1821"/>
                <a:gd name="T73" fmla="*/ 330 h 1564"/>
                <a:gd name="T74" fmla="*/ 1596 w 1821"/>
                <a:gd name="T75" fmla="*/ 344 h 1564"/>
                <a:gd name="T76" fmla="*/ 1488 w 1821"/>
                <a:gd name="T77" fmla="*/ 380 h 1564"/>
                <a:gd name="T78" fmla="*/ 1368 w 1821"/>
                <a:gd name="T79" fmla="*/ 328 h 1564"/>
                <a:gd name="T80" fmla="*/ 1205 w 1821"/>
                <a:gd name="T81" fmla="*/ 325 h 1564"/>
                <a:gd name="T82" fmla="*/ 1144 w 1821"/>
                <a:gd name="T83" fmla="*/ 240 h 1564"/>
                <a:gd name="T84" fmla="*/ 1084 w 1821"/>
                <a:gd name="T85" fmla="*/ 248 h 1564"/>
                <a:gd name="T86" fmla="*/ 995 w 1821"/>
                <a:gd name="T87" fmla="*/ 233 h 1564"/>
                <a:gd name="T88" fmla="*/ 870 w 1821"/>
                <a:gd name="T89" fmla="*/ 228 h 1564"/>
                <a:gd name="T90" fmla="*/ 820 w 1821"/>
                <a:gd name="T91" fmla="*/ 120 h 1564"/>
                <a:gd name="T92" fmla="*/ 732 w 1821"/>
                <a:gd name="T93" fmla="*/ 140 h 1564"/>
                <a:gd name="T94" fmla="*/ 696 w 1821"/>
                <a:gd name="T95" fmla="*/ 32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21" h="1564">
                  <a:moveTo>
                    <a:pt x="624" y="0"/>
                  </a:moveTo>
                  <a:cubicBezTo>
                    <a:pt x="608" y="22"/>
                    <a:pt x="585" y="18"/>
                    <a:pt x="570" y="34"/>
                  </a:cubicBezTo>
                  <a:cubicBezTo>
                    <a:pt x="557" y="50"/>
                    <a:pt x="579" y="80"/>
                    <a:pt x="588" y="92"/>
                  </a:cubicBezTo>
                  <a:cubicBezTo>
                    <a:pt x="576" y="96"/>
                    <a:pt x="576" y="96"/>
                    <a:pt x="576" y="96"/>
                  </a:cubicBezTo>
                  <a:cubicBezTo>
                    <a:pt x="584" y="128"/>
                    <a:pt x="584" y="128"/>
                    <a:pt x="584" y="128"/>
                  </a:cubicBezTo>
                  <a:cubicBezTo>
                    <a:pt x="539" y="114"/>
                    <a:pt x="539" y="114"/>
                    <a:pt x="539" y="114"/>
                  </a:cubicBezTo>
                  <a:cubicBezTo>
                    <a:pt x="472" y="116"/>
                    <a:pt x="472" y="116"/>
                    <a:pt x="472" y="116"/>
                  </a:cubicBezTo>
                  <a:cubicBezTo>
                    <a:pt x="496" y="156"/>
                    <a:pt x="496" y="156"/>
                    <a:pt x="496" y="156"/>
                  </a:cubicBezTo>
                  <a:cubicBezTo>
                    <a:pt x="460" y="188"/>
                    <a:pt x="460" y="188"/>
                    <a:pt x="460" y="188"/>
                  </a:cubicBezTo>
                  <a:cubicBezTo>
                    <a:pt x="456" y="188"/>
                    <a:pt x="456" y="188"/>
                    <a:pt x="456" y="188"/>
                  </a:cubicBezTo>
                  <a:cubicBezTo>
                    <a:pt x="431" y="171"/>
                    <a:pt x="401" y="198"/>
                    <a:pt x="376" y="203"/>
                  </a:cubicBezTo>
                  <a:cubicBezTo>
                    <a:pt x="345" y="208"/>
                    <a:pt x="304" y="184"/>
                    <a:pt x="276" y="201"/>
                  </a:cubicBezTo>
                  <a:cubicBezTo>
                    <a:pt x="258" y="212"/>
                    <a:pt x="284" y="228"/>
                    <a:pt x="279" y="244"/>
                  </a:cubicBezTo>
                  <a:cubicBezTo>
                    <a:pt x="274" y="259"/>
                    <a:pt x="255" y="265"/>
                    <a:pt x="251" y="281"/>
                  </a:cubicBezTo>
                  <a:cubicBezTo>
                    <a:pt x="245" y="304"/>
                    <a:pt x="258" y="334"/>
                    <a:pt x="252" y="360"/>
                  </a:cubicBezTo>
                  <a:cubicBezTo>
                    <a:pt x="308" y="364"/>
                    <a:pt x="308" y="364"/>
                    <a:pt x="308" y="364"/>
                  </a:cubicBezTo>
                  <a:cubicBezTo>
                    <a:pt x="298" y="396"/>
                    <a:pt x="301" y="428"/>
                    <a:pt x="290" y="460"/>
                  </a:cubicBezTo>
                  <a:cubicBezTo>
                    <a:pt x="287" y="470"/>
                    <a:pt x="290" y="486"/>
                    <a:pt x="281" y="493"/>
                  </a:cubicBezTo>
                  <a:cubicBezTo>
                    <a:pt x="250" y="520"/>
                    <a:pt x="220" y="446"/>
                    <a:pt x="207" y="434"/>
                  </a:cubicBezTo>
                  <a:cubicBezTo>
                    <a:pt x="192" y="421"/>
                    <a:pt x="173" y="420"/>
                    <a:pt x="160" y="404"/>
                  </a:cubicBezTo>
                  <a:cubicBezTo>
                    <a:pt x="156" y="404"/>
                    <a:pt x="156" y="404"/>
                    <a:pt x="156" y="404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3" y="555"/>
                    <a:pt x="123" y="555"/>
                    <a:pt x="123" y="555"/>
                  </a:cubicBezTo>
                  <a:cubicBezTo>
                    <a:pt x="56" y="648"/>
                    <a:pt x="56" y="648"/>
                    <a:pt x="56" y="648"/>
                  </a:cubicBezTo>
                  <a:cubicBezTo>
                    <a:pt x="95" y="651"/>
                    <a:pt x="111" y="681"/>
                    <a:pt x="108" y="716"/>
                  </a:cubicBezTo>
                  <a:cubicBezTo>
                    <a:pt x="72" y="704"/>
                    <a:pt x="72" y="704"/>
                    <a:pt x="72" y="704"/>
                  </a:cubicBezTo>
                  <a:cubicBezTo>
                    <a:pt x="68" y="752"/>
                    <a:pt x="68" y="752"/>
                    <a:pt x="68" y="752"/>
                  </a:cubicBezTo>
                  <a:cubicBezTo>
                    <a:pt x="38" y="768"/>
                    <a:pt x="37" y="783"/>
                    <a:pt x="0" y="780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16" y="841"/>
                    <a:pt x="16" y="841"/>
                    <a:pt x="16" y="841"/>
                  </a:cubicBezTo>
                  <a:cubicBezTo>
                    <a:pt x="60" y="846"/>
                    <a:pt x="60" y="846"/>
                    <a:pt x="60" y="846"/>
                  </a:cubicBezTo>
                  <a:cubicBezTo>
                    <a:pt x="144" y="864"/>
                    <a:pt x="144" y="864"/>
                    <a:pt x="144" y="864"/>
                  </a:cubicBezTo>
                  <a:cubicBezTo>
                    <a:pt x="143" y="884"/>
                    <a:pt x="124" y="887"/>
                    <a:pt x="120" y="905"/>
                  </a:cubicBezTo>
                  <a:cubicBezTo>
                    <a:pt x="113" y="933"/>
                    <a:pt x="163" y="927"/>
                    <a:pt x="176" y="920"/>
                  </a:cubicBezTo>
                  <a:cubicBezTo>
                    <a:pt x="177" y="940"/>
                    <a:pt x="174" y="964"/>
                    <a:pt x="155" y="975"/>
                  </a:cubicBezTo>
                  <a:cubicBezTo>
                    <a:pt x="145" y="981"/>
                    <a:pt x="131" y="979"/>
                    <a:pt x="124" y="990"/>
                  </a:cubicBezTo>
                  <a:cubicBezTo>
                    <a:pt x="105" y="1015"/>
                    <a:pt x="106" y="1039"/>
                    <a:pt x="72" y="1052"/>
                  </a:cubicBezTo>
                  <a:cubicBezTo>
                    <a:pt x="78" y="1072"/>
                    <a:pt x="142" y="1105"/>
                    <a:pt x="163" y="1102"/>
                  </a:cubicBezTo>
                  <a:cubicBezTo>
                    <a:pt x="181" y="1100"/>
                    <a:pt x="188" y="1078"/>
                    <a:pt x="208" y="1078"/>
                  </a:cubicBezTo>
                  <a:cubicBezTo>
                    <a:pt x="226" y="1078"/>
                    <a:pt x="280" y="1089"/>
                    <a:pt x="295" y="1097"/>
                  </a:cubicBezTo>
                  <a:cubicBezTo>
                    <a:pt x="310" y="1106"/>
                    <a:pt x="313" y="1121"/>
                    <a:pt x="332" y="1123"/>
                  </a:cubicBezTo>
                  <a:cubicBezTo>
                    <a:pt x="356" y="1127"/>
                    <a:pt x="377" y="1112"/>
                    <a:pt x="400" y="1114"/>
                  </a:cubicBezTo>
                  <a:cubicBezTo>
                    <a:pt x="418" y="1116"/>
                    <a:pt x="451" y="1135"/>
                    <a:pt x="467" y="1146"/>
                  </a:cubicBezTo>
                  <a:cubicBezTo>
                    <a:pt x="486" y="1158"/>
                    <a:pt x="472" y="1179"/>
                    <a:pt x="480" y="1196"/>
                  </a:cubicBezTo>
                  <a:cubicBezTo>
                    <a:pt x="498" y="1235"/>
                    <a:pt x="578" y="1293"/>
                    <a:pt x="496" y="1312"/>
                  </a:cubicBezTo>
                  <a:cubicBezTo>
                    <a:pt x="496" y="1344"/>
                    <a:pt x="496" y="1344"/>
                    <a:pt x="496" y="1344"/>
                  </a:cubicBezTo>
                  <a:cubicBezTo>
                    <a:pt x="539" y="1359"/>
                    <a:pt x="560" y="1376"/>
                    <a:pt x="540" y="1420"/>
                  </a:cubicBezTo>
                  <a:cubicBezTo>
                    <a:pt x="556" y="1452"/>
                    <a:pt x="556" y="1452"/>
                    <a:pt x="556" y="1452"/>
                  </a:cubicBezTo>
                  <a:cubicBezTo>
                    <a:pt x="588" y="1460"/>
                    <a:pt x="588" y="1460"/>
                    <a:pt x="588" y="1460"/>
                  </a:cubicBezTo>
                  <a:cubicBezTo>
                    <a:pt x="588" y="1468"/>
                    <a:pt x="588" y="1468"/>
                    <a:pt x="588" y="1468"/>
                  </a:cubicBezTo>
                  <a:cubicBezTo>
                    <a:pt x="560" y="1488"/>
                    <a:pt x="560" y="1488"/>
                    <a:pt x="560" y="1488"/>
                  </a:cubicBezTo>
                  <a:cubicBezTo>
                    <a:pt x="592" y="1492"/>
                    <a:pt x="592" y="1492"/>
                    <a:pt x="592" y="1492"/>
                  </a:cubicBezTo>
                  <a:cubicBezTo>
                    <a:pt x="603" y="1564"/>
                    <a:pt x="683" y="1499"/>
                    <a:pt x="716" y="1492"/>
                  </a:cubicBezTo>
                  <a:cubicBezTo>
                    <a:pt x="732" y="1489"/>
                    <a:pt x="746" y="1502"/>
                    <a:pt x="762" y="1494"/>
                  </a:cubicBezTo>
                  <a:cubicBezTo>
                    <a:pt x="784" y="1484"/>
                    <a:pt x="809" y="1465"/>
                    <a:pt x="832" y="1459"/>
                  </a:cubicBezTo>
                  <a:cubicBezTo>
                    <a:pt x="850" y="1455"/>
                    <a:pt x="865" y="1466"/>
                    <a:pt x="884" y="1455"/>
                  </a:cubicBezTo>
                  <a:cubicBezTo>
                    <a:pt x="908" y="1440"/>
                    <a:pt x="912" y="1404"/>
                    <a:pt x="940" y="1394"/>
                  </a:cubicBezTo>
                  <a:cubicBezTo>
                    <a:pt x="954" y="1389"/>
                    <a:pt x="969" y="1398"/>
                    <a:pt x="984" y="1393"/>
                  </a:cubicBezTo>
                  <a:cubicBezTo>
                    <a:pt x="999" y="1388"/>
                    <a:pt x="1008" y="1374"/>
                    <a:pt x="1024" y="1370"/>
                  </a:cubicBezTo>
                  <a:cubicBezTo>
                    <a:pt x="1063" y="1358"/>
                    <a:pt x="1107" y="1357"/>
                    <a:pt x="1148" y="1349"/>
                  </a:cubicBezTo>
                  <a:cubicBezTo>
                    <a:pt x="1195" y="1339"/>
                    <a:pt x="1227" y="1297"/>
                    <a:pt x="1276" y="1316"/>
                  </a:cubicBezTo>
                  <a:cubicBezTo>
                    <a:pt x="1322" y="1239"/>
                    <a:pt x="1407" y="1205"/>
                    <a:pt x="1475" y="1152"/>
                  </a:cubicBezTo>
                  <a:cubicBezTo>
                    <a:pt x="1496" y="1136"/>
                    <a:pt x="1497" y="1107"/>
                    <a:pt x="1520" y="1092"/>
                  </a:cubicBezTo>
                  <a:cubicBezTo>
                    <a:pt x="1556" y="1069"/>
                    <a:pt x="1598" y="1065"/>
                    <a:pt x="1632" y="1035"/>
                  </a:cubicBezTo>
                  <a:cubicBezTo>
                    <a:pt x="1673" y="997"/>
                    <a:pt x="1677" y="930"/>
                    <a:pt x="1704" y="884"/>
                  </a:cubicBezTo>
                  <a:cubicBezTo>
                    <a:pt x="1721" y="856"/>
                    <a:pt x="1787" y="904"/>
                    <a:pt x="1772" y="844"/>
                  </a:cubicBezTo>
                  <a:cubicBezTo>
                    <a:pt x="1809" y="829"/>
                    <a:pt x="1801" y="762"/>
                    <a:pt x="1810" y="728"/>
                  </a:cubicBezTo>
                  <a:cubicBezTo>
                    <a:pt x="1821" y="688"/>
                    <a:pt x="1820" y="644"/>
                    <a:pt x="1805" y="604"/>
                  </a:cubicBezTo>
                  <a:cubicBezTo>
                    <a:pt x="1799" y="591"/>
                    <a:pt x="1788" y="583"/>
                    <a:pt x="1785" y="568"/>
                  </a:cubicBezTo>
                  <a:cubicBezTo>
                    <a:pt x="1777" y="528"/>
                    <a:pt x="1781" y="485"/>
                    <a:pt x="1775" y="444"/>
                  </a:cubicBezTo>
                  <a:cubicBezTo>
                    <a:pt x="1772" y="425"/>
                    <a:pt x="1755" y="411"/>
                    <a:pt x="1753" y="392"/>
                  </a:cubicBezTo>
                  <a:cubicBezTo>
                    <a:pt x="1751" y="367"/>
                    <a:pt x="1760" y="350"/>
                    <a:pt x="1752" y="324"/>
                  </a:cubicBezTo>
                  <a:cubicBezTo>
                    <a:pt x="1740" y="328"/>
                    <a:pt x="1713" y="351"/>
                    <a:pt x="1736" y="356"/>
                  </a:cubicBezTo>
                  <a:cubicBezTo>
                    <a:pt x="1704" y="392"/>
                    <a:pt x="1670" y="343"/>
                    <a:pt x="1639" y="330"/>
                  </a:cubicBezTo>
                  <a:cubicBezTo>
                    <a:pt x="1626" y="325"/>
                    <a:pt x="1609" y="327"/>
                    <a:pt x="1596" y="324"/>
                  </a:cubicBezTo>
                  <a:cubicBezTo>
                    <a:pt x="1596" y="344"/>
                    <a:pt x="1596" y="344"/>
                    <a:pt x="1596" y="344"/>
                  </a:cubicBezTo>
                  <a:cubicBezTo>
                    <a:pt x="1566" y="348"/>
                    <a:pt x="1487" y="342"/>
                    <a:pt x="1504" y="380"/>
                  </a:cubicBezTo>
                  <a:cubicBezTo>
                    <a:pt x="1488" y="380"/>
                    <a:pt x="1488" y="380"/>
                    <a:pt x="1488" y="380"/>
                  </a:cubicBezTo>
                  <a:cubicBezTo>
                    <a:pt x="1487" y="410"/>
                    <a:pt x="1463" y="413"/>
                    <a:pt x="1440" y="402"/>
                  </a:cubicBezTo>
                  <a:cubicBezTo>
                    <a:pt x="1401" y="382"/>
                    <a:pt x="1386" y="368"/>
                    <a:pt x="1368" y="328"/>
                  </a:cubicBezTo>
                  <a:cubicBezTo>
                    <a:pt x="1329" y="328"/>
                    <a:pt x="1290" y="327"/>
                    <a:pt x="1252" y="328"/>
                  </a:cubicBezTo>
                  <a:cubicBezTo>
                    <a:pt x="1236" y="329"/>
                    <a:pt x="1218" y="335"/>
                    <a:pt x="1205" y="325"/>
                  </a:cubicBezTo>
                  <a:cubicBezTo>
                    <a:pt x="1190" y="314"/>
                    <a:pt x="1202" y="299"/>
                    <a:pt x="1198" y="285"/>
                  </a:cubicBezTo>
                  <a:cubicBezTo>
                    <a:pt x="1193" y="263"/>
                    <a:pt x="1164" y="245"/>
                    <a:pt x="1144" y="240"/>
                  </a:cubicBezTo>
                  <a:cubicBezTo>
                    <a:pt x="1153" y="211"/>
                    <a:pt x="1184" y="178"/>
                    <a:pt x="1136" y="168"/>
                  </a:cubicBezTo>
                  <a:cubicBezTo>
                    <a:pt x="1136" y="215"/>
                    <a:pt x="1126" y="229"/>
                    <a:pt x="1084" y="248"/>
                  </a:cubicBezTo>
                  <a:cubicBezTo>
                    <a:pt x="1083" y="222"/>
                    <a:pt x="1063" y="205"/>
                    <a:pt x="1036" y="210"/>
                  </a:cubicBezTo>
                  <a:cubicBezTo>
                    <a:pt x="1019" y="213"/>
                    <a:pt x="1010" y="226"/>
                    <a:pt x="995" y="233"/>
                  </a:cubicBezTo>
                  <a:cubicBezTo>
                    <a:pt x="973" y="242"/>
                    <a:pt x="943" y="243"/>
                    <a:pt x="920" y="240"/>
                  </a:cubicBezTo>
                  <a:cubicBezTo>
                    <a:pt x="927" y="192"/>
                    <a:pt x="879" y="235"/>
                    <a:pt x="870" y="228"/>
                  </a:cubicBezTo>
                  <a:cubicBezTo>
                    <a:pt x="859" y="220"/>
                    <a:pt x="876" y="196"/>
                    <a:pt x="873" y="184"/>
                  </a:cubicBezTo>
                  <a:cubicBezTo>
                    <a:pt x="866" y="157"/>
                    <a:pt x="829" y="148"/>
                    <a:pt x="820" y="120"/>
                  </a:cubicBezTo>
                  <a:cubicBezTo>
                    <a:pt x="792" y="132"/>
                    <a:pt x="792" y="132"/>
                    <a:pt x="792" y="132"/>
                  </a:cubicBezTo>
                  <a:cubicBezTo>
                    <a:pt x="767" y="121"/>
                    <a:pt x="754" y="127"/>
                    <a:pt x="732" y="140"/>
                  </a:cubicBezTo>
                  <a:cubicBezTo>
                    <a:pt x="696" y="56"/>
                    <a:pt x="696" y="56"/>
                    <a:pt x="696" y="56"/>
                  </a:cubicBezTo>
                  <a:cubicBezTo>
                    <a:pt x="678" y="50"/>
                    <a:pt x="681" y="40"/>
                    <a:pt x="696" y="32"/>
                  </a:cubicBezTo>
                  <a:cubicBezTo>
                    <a:pt x="691" y="4"/>
                    <a:pt x="647" y="5"/>
                    <a:pt x="624" y="0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87648" y="2377852"/>
              <a:ext cx="460375" cy="515938"/>
            </a:xfrm>
            <a:custGeom>
              <a:avLst/>
              <a:gdLst>
                <a:gd name="T0" fmla="*/ 621 w 1526"/>
                <a:gd name="T1" fmla="*/ 71 h 1717"/>
                <a:gd name="T2" fmla="*/ 591 w 1526"/>
                <a:gd name="T3" fmla="*/ 123 h 1717"/>
                <a:gd name="T4" fmla="*/ 548 w 1526"/>
                <a:gd name="T5" fmla="*/ 209 h 1717"/>
                <a:gd name="T6" fmla="*/ 513 w 1526"/>
                <a:gd name="T7" fmla="*/ 311 h 1717"/>
                <a:gd name="T8" fmla="*/ 453 w 1526"/>
                <a:gd name="T9" fmla="*/ 407 h 1717"/>
                <a:gd name="T10" fmla="*/ 385 w 1526"/>
                <a:gd name="T11" fmla="*/ 419 h 1717"/>
                <a:gd name="T12" fmla="*/ 401 w 1526"/>
                <a:gd name="T13" fmla="*/ 487 h 1717"/>
                <a:gd name="T14" fmla="*/ 305 w 1526"/>
                <a:gd name="T15" fmla="*/ 590 h 1717"/>
                <a:gd name="T16" fmla="*/ 297 w 1526"/>
                <a:gd name="T17" fmla="*/ 719 h 1717"/>
                <a:gd name="T18" fmla="*/ 169 w 1526"/>
                <a:gd name="T19" fmla="*/ 801 h 1717"/>
                <a:gd name="T20" fmla="*/ 93 w 1526"/>
                <a:gd name="T21" fmla="*/ 983 h 1717"/>
                <a:gd name="T22" fmla="*/ 216 w 1526"/>
                <a:gd name="T23" fmla="*/ 1133 h 1717"/>
                <a:gd name="T24" fmla="*/ 344 w 1526"/>
                <a:gd name="T25" fmla="*/ 1224 h 1717"/>
                <a:gd name="T26" fmla="*/ 411 w 1526"/>
                <a:gd name="T27" fmla="*/ 1257 h 1717"/>
                <a:gd name="T28" fmla="*/ 453 w 1526"/>
                <a:gd name="T29" fmla="*/ 1295 h 1717"/>
                <a:gd name="T30" fmla="*/ 593 w 1526"/>
                <a:gd name="T31" fmla="*/ 1295 h 1717"/>
                <a:gd name="T32" fmla="*/ 697 w 1526"/>
                <a:gd name="T33" fmla="*/ 1264 h 1717"/>
                <a:gd name="T34" fmla="*/ 682 w 1526"/>
                <a:gd name="T35" fmla="*/ 1387 h 1717"/>
                <a:gd name="T36" fmla="*/ 560 w 1526"/>
                <a:gd name="T37" fmla="*/ 1441 h 1717"/>
                <a:gd name="T38" fmla="*/ 609 w 1526"/>
                <a:gd name="T39" fmla="*/ 1523 h 1717"/>
                <a:gd name="T40" fmla="*/ 675 w 1526"/>
                <a:gd name="T41" fmla="*/ 1536 h 1717"/>
                <a:gd name="T42" fmla="*/ 734 w 1526"/>
                <a:gd name="T43" fmla="*/ 1636 h 1717"/>
                <a:gd name="T44" fmla="*/ 873 w 1526"/>
                <a:gd name="T45" fmla="*/ 1650 h 1717"/>
                <a:gd name="T46" fmla="*/ 914 w 1526"/>
                <a:gd name="T47" fmla="*/ 1599 h 1717"/>
                <a:gd name="T48" fmla="*/ 961 w 1526"/>
                <a:gd name="T49" fmla="*/ 1507 h 1717"/>
                <a:gd name="T50" fmla="*/ 941 w 1526"/>
                <a:gd name="T51" fmla="*/ 1467 h 1717"/>
                <a:gd name="T52" fmla="*/ 1033 w 1526"/>
                <a:gd name="T53" fmla="*/ 1447 h 1717"/>
                <a:gd name="T54" fmla="*/ 1106 w 1526"/>
                <a:gd name="T55" fmla="*/ 1432 h 1717"/>
                <a:gd name="T56" fmla="*/ 1201 w 1526"/>
                <a:gd name="T57" fmla="*/ 1335 h 1717"/>
                <a:gd name="T58" fmla="*/ 1257 w 1526"/>
                <a:gd name="T59" fmla="*/ 1351 h 1717"/>
                <a:gd name="T60" fmla="*/ 1229 w 1526"/>
                <a:gd name="T61" fmla="*/ 1263 h 1717"/>
                <a:gd name="T62" fmla="*/ 1225 w 1526"/>
                <a:gd name="T63" fmla="*/ 1183 h 1717"/>
                <a:gd name="T64" fmla="*/ 1233 w 1526"/>
                <a:gd name="T65" fmla="*/ 999 h 1717"/>
                <a:gd name="T66" fmla="*/ 1313 w 1526"/>
                <a:gd name="T67" fmla="*/ 1023 h 1717"/>
                <a:gd name="T68" fmla="*/ 1373 w 1526"/>
                <a:gd name="T69" fmla="*/ 910 h 1717"/>
                <a:gd name="T70" fmla="*/ 1404 w 1526"/>
                <a:gd name="T71" fmla="*/ 814 h 1717"/>
                <a:gd name="T72" fmla="*/ 1317 w 1526"/>
                <a:gd name="T73" fmla="*/ 699 h 1717"/>
                <a:gd name="T74" fmla="*/ 1353 w 1526"/>
                <a:gd name="T75" fmla="*/ 587 h 1717"/>
                <a:gd name="T76" fmla="*/ 1418 w 1526"/>
                <a:gd name="T77" fmla="*/ 482 h 1717"/>
                <a:gd name="T78" fmla="*/ 1434 w 1526"/>
                <a:gd name="T79" fmla="*/ 363 h 1717"/>
                <a:gd name="T80" fmla="*/ 1409 w 1526"/>
                <a:gd name="T81" fmla="*/ 191 h 1717"/>
                <a:gd name="T82" fmla="*/ 1349 w 1526"/>
                <a:gd name="T83" fmla="*/ 187 h 1717"/>
                <a:gd name="T84" fmla="*/ 1233 w 1526"/>
                <a:gd name="T85" fmla="*/ 125 h 1717"/>
                <a:gd name="T86" fmla="*/ 1117 w 1526"/>
                <a:gd name="T87" fmla="*/ 92 h 1717"/>
                <a:gd name="T88" fmla="*/ 937 w 1526"/>
                <a:gd name="T89" fmla="*/ 145 h 1717"/>
                <a:gd name="T90" fmla="*/ 817 w 1526"/>
                <a:gd name="T91" fmla="*/ 115 h 1717"/>
                <a:gd name="T92" fmla="*/ 681 w 1526"/>
                <a:gd name="T93" fmla="*/ 79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6" h="1717">
                  <a:moveTo>
                    <a:pt x="625" y="51"/>
                  </a:moveTo>
                  <a:cubicBezTo>
                    <a:pt x="621" y="71"/>
                    <a:pt x="621" y="71"/>
                    <a:pt x="621" y="71"/>
                  </a:cubicBezTo>
                  <a:cubicBezTo>
                    <a:pt x="607" y="72"/>
                    <a:pt x="580" y="75"/>
                    <a:pt x="576" y="91"/>
                  </a:cubicBezTo>
                  <a:cubicBezTo>
                    <a:pt x="572" y="103"/>
                    <a:pt x="589" y="112"/>
                    <a:pt x="591" y="123"/>
                  </a:cubicBezTo>
                  <a:cubicBezTo>
                    <a:pt x="595" y="138"/>
                    <a:pt x="591" y="171"/>
                    <a:pt x="586" y="185"/>
                  </a:cubicBezTo>
                  <a:cubicBezTo>
                    <a:pt x="580" y="203"/>
                    <a:pt x="558" y="198"/>
                    <a:pt x="548" y="209"/>
                  </a:cubicBezTo>
                  <a:cubicBezTo>
                    <a:pt x="526" y="235"/>
                    <a:pt x="539" y="283"/>
                    <a:pt x="545" y="311"/>
                  </a:cubicBezTo>
                  <a:cubicBezTo>
                    <a:pt x="513" y="311"/>
                    <a:pt x="513" y="311"/>
                    <a:pt x="513" y="311"/>
                  </a:cubicBezTo>
                  <a:cubicBezTo>
                    <a:pt x="521" y="331"/>
                    <a:pt x="521" y="331"/>
                    <a:pt x="521" y="331"/>
                  </a:cubicBezTo>
                  <a:cubicBezTo>
                    <a:pt x="457" y="338"/>
                    <a:pt x="453" y="340"/>
                    <a:pt x="453" y="407"/>
                  </a:cubicBezTo>
                  <a:cubicBezTo>
                    <a:pt x="401" y="391"/>
                    <a:pt x="401" y="391"/>
                    <a:pt x="401" y="391"/>
                  </a:cubicBezTo>
                  <a:cubicBezTo>
                    <a:pt x="385" y="419"/>
                    <a:pt x="385" y="419"/>
                    <a:pt x="385" y="419"/>
                  </a:cubicBezTo>
                  <a:cubicBezTo>
                    <a:pt x="385" y="423"/>
                    <a:pt x="385" y="423"/>
                    <a:pt x="385" y="423"/>
                  </a:cubicBezTo>
                  <a:cubicBezTo>
                    <a:pt x="412" y="449"/>
                    <a:pt x="405" y="454"/>
                    <a:pt x="401" y="487"/>
                  </a:cubicBezTo>
                  <a:cubicBezTo>
                    <a:pt x="328" y="497"/>
                    <a:pt x="375" y="541"/>
                    <a:pt x="373" y="587"/>
                  </a:cubicBezTo>
                  <a:cubicBezTo>
                    <a:pt x="353" y="587"/>
                    <a:pt x="320" y="573"/>
                    <a:pt x="305" y="590"/>
                  </a:cubicBezTo>
                  <a:cubicBezTo>
                    <a:pt x="278" y="621"/>
                    <a:pt x="333" y="667"/>
                    <a:pt x="273" y="683"/>
                  </a:cubicBezTo>
                  <a:cubicBezTo>
                    <a:pt x="273" y="702"/>
                    <a:pt x="278" y="712"/>
                    <a:pt x="297" y="719"/>
                  </a:cubicBezTo>
                  <a:cubicBezTo>
                    <a:pt x="264" y="807"/>
                    <a:pt x="264" y="807"/>
                    <a:pt x="264" y="807"/>
                  </a:cubicBezTo>
                  <a:cubicBezTo>
                    <a:pt x="169" y="801"/>
                    <a:pt x="169" y="801"/>
                    <a:pt x="169" y="801"/>
                  </a:cubicBezTo>
                  <a:cubicBezTo>
                    <a:pt x="114" y="941"/>
                    <a:pt x="114" y="941"/>
                    <a:pt x="114" y="941"/>
                  </a:cubicBezTo>
                  <a:cubicBezTo>
                    <a:pt x="93" y="983"/>
                    <a:pt x="93" y="983"/>
                    <a:pt x="93" y="983"/>
                  </a:cubicBezTo>
                  <a:cubicBezTo>
                    <a:pt x="66" y="946"/>
                    <a:pt x="0" y="985"/>
                    <a:pt x="23" y="1022"/>
                  </a:cubicBezTo>
                  <a:cubicBezTo>
                    <a:pt x="64" y="1083"/>
                    <a:pt x="155" y="1105"/>
                    <a:pt x="216" y="1133"/>
                  </a:cubicBezTo>
                  <a:cubicBezTo>
                    <a:pt x="240" y="1144"/>
                    <a:pt x="245" y="1180"/>
                    <a:pt x="265" y="1197"/>
                  </a:cubicBezTo>
                  <a:cubicBezTo>
                    <a:pt x="289" y="1217"/>
                    <a:pt x="319" y="1209"/>
                    <a:pt x="344" y="1224"/>
                  </a:cubicBezTo>
                  <a:cubicBezTo>
                    <a:pt x="371" y="1240"/>
                    <a:pt x="342" y="1280"/>
                    <a:pt x="363" y="1295"/>
                  </a:cubicBezTo>
                  <a:cubicBezTo>
                    <a:pt x="379" y="1306"/>
                    <a:pt x="390" y="1256"/>
                    <a:pt x="411" y="1257"/>
                  </a:cubicBezTo>
                  <a:cubicBezTo>
                    <a:pt x="437" y="1259"/>
                    <a:pt x="422" y="1296"/>
                    <a:pt x="427" y="1309"/>
                  </a:cubicBezTo>
                  <a:cubicBezTo>
                    <a:pt x="436" y="1329"/>
                    <a:pt x="451" y="1304"/>
                    <a:pt x="453" y="1295"/>
                  </a:cubicBezTo>
                  <a:cubicBezTo>
                    <a:pt x="487" y="1295"/>
                    <a:pt x="522" y="1292"/>
                    <a:pt x="555" y="1292"/>
                  </a:cubicBezTo>
                  <a:cubicBezTo>
                    <a:pt x="568" y="1292"/>
                    <a:pt x="579" y="1299"/>
                    <a:pt x="593" y="1295"/>
                  </a:cubicBezTo>
                  <a:cubicBezTo>
                    <a:pt x="618" y="1287"/>
                    <a:pt x="652" y="1236"/>
                    <a:pt x="677" y="1244"/>
                  </a:cubicBezTo>
                  <a:cubicBezTo>
                    <a:pt x="685" y="1247"/>
                    <a:pt x="695" y="1255"/>
                    <a:pt x="697" y="1264"/>
                  </a:cubicBezTo>
                  <a:cubicBezTo>
                    <a:pt x="699" y="1275"/>
                    <a:pt x="690" y="1288"/>
                    <a:pt x="689" y="1299"/>
                  </a:cubicBezTo>
                  <a:cubicBezTo>
                    <a:pt x="687" y="1329"/>
                    <a:pt x="702" y="1360"/>
                    <a:pt x="682" y="1387"/>
                  </a:cubicBezTo>
                  <a:cubicBezTo>
                    <a:pt x="666" y="1410"/>
                    <a:pt x="644" y="1425"/>
                    <a:pt x="617" y="1429"/>
                  </a:cubicBezTo>
                  <a:cubicBezTo>
                    <a:pt x="600" y="1432"/>
                    <a:pt x="571" y="1425"/>
                    <a:pt x="560" y="1441"/>
                  </a:cubicBezTo>
                  <a:cubicBezTo>
                    <a:pt x="547" y="1458"/>
                    <a:pt x="573" y="1483"/>
                    <a:pt x="584" y="1495"/>
                  </a:cubicBezTo>
                  <a:cubicBezTo>
                    <a:pt x="592" y="1505"/>
                    <a:pt x="600" y="1514"/>
                    <a:pt x="609" y="1523"/>
                  </a:cubicBezTo>
                  <a:cubicBezTo>
                    <a:pt x="613" y="1523"/>
                    <a:pt x="613" y="1523"/>
                    <a:pt x="613" y="1523"/>
                  </a:cubicBezTo>
                  <a:cubicBezTo>
                    <a:pt x="634" y="1506"/>
                    <a:pt x="658" y="1515"/>
                    <a:pt x="675" y="1536"/>
                  </a:cubicBezTo>
                  <a:cubicBezTo>
                    <a:pt x="686" y="1550"/>
                    <a:pt x="683" y="1574"/>
                    <a:pt x="690" y="1591"/>
                  </a:cubicBezTo>
                  <a:cubicBezTo>
                    <a:pt x="700" y="1615"/>
                    <a:pt x="719" y="1618"/>
                    <a:pt x="734" y="1636"/>
                  </a:cubicBezTo>
                  <a:cubicBezTo>
                    <a:pt x="746" y="1651"/>
                    <a:pt x="748" y="1667"/>
                    <a:pt x="765" y="1679"/>
                  </a:cubicBezTo>
                  <a:cubicBezTo>
                    <a:pt x="821" y="1717"/>
                    <a:pt x="828" y="1668"/>
                    <a:pt x="873" y="1650"/>
                  </a:cubicBezTo>
                  <a:cubicBezTo>
                    <a:pt x="893" y="1642"/>
                    <a:pt x="918" y="1668"/>
                    <a:pt x="935" y="1653"/>
                  </a:cubicBezTo>
                  <a:cubicBezTo>
                    <a:pt x="958" y="1631"/>
                    <a:pt x="910" y="1621"/>
                    <a:pt x="914" y="1599"/>
                  </a:cubicBezTo>
                  <a:cubicBezTo>
                    <a:pt x="917" y="1585"/>
                    <a:pt x="935" y="1582"/>
                    <a:pt x="943" y="1570"/>
                  </a:cubicBezTo>
                  <a:cubicBezTo>
                    <a:pt x="956" y="1550"/>
                    <a:pt x="957" y="1530"/>
                    <a:pt x="961" y="1507"/>
                  </a:cubicBezTo>
                  <a:cubicBezTo>
                    <a:pt x="957" y="1475"/>
                    <a:pt x="957" y="1475"/>
                    <a:pt x="957" y="1475"/>
                  </a:cubicBezTo>
                  <a:cubicBezTo>
                    <a:pt x="941" y="1467"/>
                    <a:pt x="941" y="1467"/>
                    <a:pt x="941" y="1467"/>
                  </a:cubicBezTo>
                  <a:cubicBezTo>
                    <a:pt x="963" y="1446"/>
                    <a:pt x="1004" y="1467"/>
                    <a:pt x="1009" y="1443"/>
                  </a:cubicBezTo>
                  <a:cubicBezTo>
                    <a:pt x="1033" y="1447"/>
                    <a:pt x="1033" y="1447"/>
                    <a:pt x="1033" y="1447"/>
                  </a:cubicBezTo>
                  <a:cubicBezTo>
                    <a:pt x="1037" y="1435"/>
                    <a:pt x="1037" y="1435"/>
                    <a:pt x="1037" y="1435"/>
                  </a:cubicBezTo>
                  <a:cubicBezTo>
                    <a:pt x="1050" y="1438"/>
                    <a:pt x="1095" y="1443"/>
                    <a:pt x="1106" y="1432"/>
                  </a:cubicBezTo>
                  <a:cubicBezTo>
                    <a:pt x="1118" y="1420"/>
                    <a:pt x="1103" y="1403"/>
                    <a:pt x="1121" y="1394"/>
                  </a:cubicBezTo>
                  <a:cubicBezTo>
                    <a:pt x="1149" y="1379"/>
                    <a:pt x="1195" y="1372"/>
                    <a:pt x="1201" y="1335"/>
                  </a:cubicBezTo>
                  <a:cubicBezTo>
                    <a:pt x="1221" y="1351"/>
                    <a:pt x="1221" y="1351"/>
                    <a:pt x="1221" y="1351"/>
                  </a:cubicBezTo>
                  <a:cubicBezTo>
                    <a:pt x="1257" y="1351"/>
                    <a:pt x="1257" y="1351"/>
                    <a:pt x="1257" y="1351"/>
                  </a:cubicBezTo>
                  <a:cubicBezTo>
                    <a:pt x="1265" y="1319"/>
                    <a:pt x="1265" y="1319"/>
                    <a:pt x="1265" y="1319"/>
                  </a:cubicBezTo>
                  <a:cubicBezTo>
                    <a:pt x="1239" y="1308"/>
                    <a:pt x="1240" y="1286"/>
                    <a:pt x="1229" y="1263"/>
                  </a:cubicBezTo>
                  <a:cubicBezTo>
                    <a:pt x="1256" y="1243"/>
                    <a:pt x="1212" y="1211"/>
                    <a:pt x="1213" y="1183"/>
                  </a:cubicBezTo>
                  <a:cubicBezTo>
                    <a:pt x="1225" y="1183"/>
                    <a:pt x="1225" y="1183"/>
                    <a:pt x="1225" y="1183"/>
                  </a:cubicBezTo>
                  <a:cubicBezTo>
                    <a:pt x="1229" y="1148"/>
                    <a:pt x="1221" y="1140"/>
                    <a:pt x="1209" y="1107"/>
                  </a:cubicBezTo>
                  <a:cubicBezTo>
                    <a:pt x="1241" y="1100"/>
                    <a:pt x="1235" y="1027"/>
                    <a:pt x="1233" y="999"/>
                  </a:cubicBezTo>
                  <a:cubicBezTo>
                    <a:pt x="1293" y="1003"/>
                    <a:pt x="1293" y="1003"/>
                    <a:pt x="1293" y="1003"/>
                  </a:cubicBezTo>
                  <a:cubicBezTo>
                    <a:pt x="1296" y="1016"/>
                    <a:pt x="1299" y="1021"/>
                    <a:pt x="1313" y="1023"/>
                  </a:cubicBezTo>
                  <a:cubicBezTo>
                    <a:pt x="1312" y="986"/>
                    <a:pt x="1272" y="961"/>
                    <a:pt x="1280" y="923"/>
                  </a:cubicBezTo>
                  <a:cubicBezTo>
                    <a:pt x="1288" y="885"/>
                    <a:pt x="1349" y="911"/>
                    <a:pt x="1373" y="910"/>
                  </a:cubicBezTo>
                  <a:cubicBezTo>
                    <a:pt x="1391" y="909"/>
                    <a:pt x="1407" y="900"/>
                    <a:pt x="1425" y="899"/>
                  </a:cubicBezTo>
                  <a:cubicBezTo>
                    <a:pt x="1427" y="878"/>
                    <a:pt x="1421" y="828"/>
                    <a:pt x="1404" y="814"/>
                  </a:cubicBezTo>
                  <a:cubicBezTo>
                    <a:pt x="1389" y="802"/>
                    <a:pt x="1364" y="803"/>
                    <a:pt x="1353" y="786"/>
                  </a:cubicBezTo>
                  <a:cubicBezTo>
                    <a:pt x="1336" y="761"/>
                    <a:pt x="1342" y="717"/>
                    <a:pt x="1317" y="699"/>
                  </a:cubicBezTo>
                  <a:cubicBezTo>
                    <a:pt x="1377" y="635"/>
                    <a:pt x="1377" y="635"/>
                    <a:pt x="1377" y="635"/>
                  </a:cubicBezTo>
                  <a:cubicBezTo>
                    <a:pt x="1353" y="587"/>
                    <a:pt x="1353" y="587"/>
                    <a:pt x="1353" y="587"/>
                  </a:cubicBezTo>
                  <a:cubicBezTo>
                    <a:pt x="1364" y="531"/>
                    <a:pt x="1364" y="531"/>
                    <a:pt x="1364" y="531"/>
                  </a:cubicBezTo>
                  <a:cubicBezTo>
                    <a:pt x="1418" y="482"/>
                    <a:pt x="1418" y="482"/>
                    <a:pt x="1418" y="482"/>
                  </a:cubicBezTo>
                  <a:cubicBezTo>
                    <a:pt x="1441" y="403"/>
                    <a:pt x="1441" y="403"/>
                    <a:pt x="1441" y="403"/>
                  </a:cubicBezTo>
                  <a:cubicBezTo>
                    <a:pt x="1434" y="363"/>
                    <a:pt x="1434" y="363"/>
                    <a:pt x="1434" y="363"/>
                  </a:cubicBezTo>
                  <a:cubicBezTo>
                    <a:pt x="1461" y="279"/>
                    <a:pt x="1461" y="279"/>
                    <a:pt x="1461" y="279"/>
                  </a:cubicBezTo>
                  <a:cubicBezTo>
                    <a:pt x="1526" y="268"/>
                    <a:pt x="1443" y="191"/>
                    <a:pt x="1409" y="191"/>
                  </a:cubicBezTo>
                  <a:cubicBezTo>
                    <a:pt x="1408" y="176"/>
                    <a:pt x="1403" y="116"/>
                    <a:pt x="1378" y="126"/>
                  </a:cubicBezTo>
                  <a:cubicBezTo>
                    <a:pt x="1370" y="129"/>
                    <a:pt x="1352" y="177"/>
                    <a:pt x="1349" y="187"/>
                  </a:cubicBezTo>
                  <a:cubicBezTo>
                    <a:pt x="1325" y="151"/>
                    <a:pt x="1325" y="151"/>
                    <a:pt x="1325" y="151"/>
                  </a:cubicBezTo>
                  <a:cubicBezTo>
                    <a:pt x="1233" y="125"/>
                    <a:pt x="1233" y="125"/>
                    <a:pt x="1233" y="125"/>
                  </a:cubicBezTo>
                  <a:cubicBezTo>
                    <a:pt x="1157" y="117"/>
                    <a:pt x="1157" y="117"/>
                    <a:pt x="1157" y="117"/>
                  </a:cubicBezTo>
                  <a:cubicBezTo>
                    <a:pt x="1117" y="92"/>
                    <a:pt x="1117" y="92"/>
                    <a:pt x="1117" y="92"/>
                  </a:cubicBezTo>
                  <a:cubicBezTo>
                    <a:pt x="1001" y="99"/>
                    <a:pt x="1001" y="99"/>
                    <a:pt x="1001" y="99"/>
                  </a:cubicBezTo>
                  <a:cubicBezTo>
                    <a:pt x="998" y="137"/>
                    <a:pt x="967" y="137"/>
                    <a:pt x="937" y="145"/>
                  </a:cubicBezTo>
                  <a:cubicBezTo>
                    <a:pt x="889" y="157"/>
                    <a:pt x="822" y="176"/>
                    <a:pt x="801" y="115"/>
                  </a:cubicBezTo>
                  <a:cubicBezTo>
                    <a:pt x="817" y="115"/>
                    <a:pt x="817" y="115"/>
                    <a:pt x="817" y="115"/>
                  </a:cubicBezTo>
                  <a:cubicBezTo>
                    <a:pt x="820" y="106"/>
                    <a:pt x="823" y="97"/>
                    <a:pt x="825" y="87"/>
                  </a:cubicBezTo>
                  <a:cubicBezTo>
                    <a:pt x="842" y="0"/>
                    <a:pt x="714" y="79"/>
                    <a:pt x="681" y="79"/>
                  </a:cubicBezTo>
                  <a:cubicBezTo>
                    <a:pt x="659" y="78"/>
                    <a:pt x="643" y="59"/>
                    <a:pt x="625" y="51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1071811" y="2427064"/>
              <a:ext cx="477837" cy="696913"/>
            </a:xfrm>
            <a:custGeom>
              <a:avLst/>
              <a:gdLst>
                <a:gd name="T0" fmla="*/ 712 w 1580"/>
                <a:gd name="T1" fmla="*/ 48 h 2321"/>
                <a:gd name="T2" fmla="*/ 544 w 1580"/>
                <a:gd name="T3" fmla="*/ 68 h 2321"/>
                <a:gd name="T4" fmla="*/ 504 w 1580"/>
                <a:gd name="T5" fmla="*/ 242 h 2321"/>
                <a:gd name="T6" fmla="*/ 415 w 1580"/>
                <a:gd name="T7" fmla="*/ 424 h 2321"/>
                <a:gd name="T8" fmla="*/ 444 w 1580"/>
                <a:gd name="T9" fmla="*/ 480 h 2321"/>
                <a:gd name="T10" fmla="*/ 380 w 1580"/>
                <a:gd name="T11" fmla="*/ 536 h 2321"/>
                <a:gd name="T12" fmla="*/ 467 w 1580"/>
                <a:gd name="T13" fmla="*/ 653 h 2321"/>
                <a:gd name="T14" fmla="*/ 478 w 1580"/>
                <a:gd name="T15" fmla="*/ 736 h 2321"/>
                <a:gd name="T16" fmla="*/ 372 w 1580"/>
                <a:gd name="T17" fmla="*/ 832 h 2321"/>
                <a:gd name="T18" fmla="*/ 328 w 1580"/>
                <a:gd name="T19" fmla="*/ 845 h 2321"/>
                <a:gd name="T20" fmla="*/ 272 w 1580"/>
                <a:gd name="T21" fmla="*/ 948 h 2321"/>
                <a:gd name="T22" fmla="*/ 288 w 1580"/>
                <a:gd name="T23" fmla="*/ 1024 h 2321"/>
                <a:gd name="T24" fmla="*/ 292 w 1580"/>
                <a:gd name="T25" fmla="*/ 1100 h 2321"/>
                <a:gd name="T26" fmla="*/ 276 w 1580"/>
                <a:gd name="T27" fmla="*/ 1192 h 2321"/>
                <a:gd name="T28" fmla="*/ 168 w 1580"/>
                <a:gd name="T29" fmla="*/ 1236 h 2321"/>
                <a:gd name="T30" fmla="*/ 72 w 1580"/>
                <a:gd name="T31" fmla="*/ 1284 h 2321"/>
                <a:gd name="T32" fmla="*/ 36 w 1580"/>
                <a:gd name="T33" fmla="*/ 1288 h 2321"/>
                <a:gd name="T34" fmla="*/ 0 w 1580"/>
                <a:gd name="T35" fmla="*/ 1420 h 2321"/>
                <a:gd name="T36" fmla="*/ 123 w 1580"/>
                <a:gd name="T37" fmla="*/ 1506 h 2321"/>
                <a:gd name="T38" fmla="*/ 196 w 1580"/>
                <a:gd name="T39" fmla="*/ 1592 h 2321"/>
                <a:gd name="T40" fmla="*/ 327 w 1580"/>
                <a:gd name="T41" fmla="*/ 1591 h 2321"/>
                <a:gd name="T42" fmla="*/ 444 w 1580"/>
                <a:gd name="T43" fmla="*/ 1604 h 2321"/>
                <a:gd name="T44" fmla="*/ 440 w 1580"/>
                <a:gd name="T45" fmla="*/ 1744 h 2321"/>
                <a:gd name="T46" fmla="*/ 564 w 1580"/>
                <a:gd name="T47" fmla="*/ 1926 h 2321"/>
                <a:gd name="T48" fmla="*/ 643 w 1580"/>
                <a:gd name="T49" fmla="*/ 2004 h 2321"/>
                <a:gd name="T50" fmla="*/ 676 w 1580"/>
                <a:gd name="T51" fmla="*/ 2151 h 2321"/>
                <a:gd name="T52" fmla="*/ 780 w 1580"/>
                <a:gd name="T53" fmla="*/ 2268 h 2321"/>
                <a:gd name="T54" fmla="*/ 856 w 1580"/>
                <a:gd name="T55" fmla="*/ 2294 h 2321"/>
                <a:gd name="T56" fmla="*/ 1008 w 1580"/>
                <a:gd name="T57" fmla="*/ 2176 h 2321"/>
                <a:gd name="T58" fmla="*/ 1228 w 1580"/>
                <a:gd name="T59" fmla="*/ 2016 h 2321"/>
                <a:gd name="T60" fmla="*/ 1156 w 1580"/>
                <a:gd name="T61" fmla="*/ 1948 h 2321"/>
                <a:gd name="T62" fmla="*/ 1088 w 1580"/>
                <a:gd name="T63" fmla="*/ 1836 h 2321"/>
                <a:gd name="T64" fmla="*/ 1045 w 1580"/>
                <a:gd name="T65" fmla="*/ 1746 h 2321"/>
                <a:gd name="T66" fmla="*/ 950 w 1580"/>
                <a:gd name="T67" fmla="*/ 1708 h 2321"/>
                <a:gd name="T68" fmla="*/ 876 w 1580"/>
                <a:gd name="T69" fmla="*/ 1572 h 2321"/>
                <a:gd name="T70" fmla="*/ 960 w 1580"/>
                <a:gd name="T71" fmla="*/ 1430 h 2321"/>
                <a:gd name="T72" fmla="*/ 1020 w 1580"/>
                <a:gd name="T73" fmla="*/ 1300 h 2321"/>
                <a:gd name="T74" fmla="*/ 1160 w 1580"/>
                <a:gd name="T75" fmla="*/ 1192 h 2321"/>
                <a:gd name="T76" fmla="*/ 1169 w 1580"/>
                <a:gd name="T77" fmla="*/ 1053 h 2321"/>
                <a:gd name="T78" fmla="*/ 1212 w 1580"/>
                <a:gd name="T79" fmla="*/ 992 h 2321"/>
                <a:gd name="T80" fmla="*/ 1304 w 1580"/>
                <a:gd name="T81" fmla="*/ 947 h 2321"/>
                <a:gd name="T82" fmla="*/ 1412 w 1580"/>
                <a:gd name="T83" fmla="*/ 922 h 2321"/>
                <a:gd name="T84" fmla="*/ 1476 w 1580"/>
                <a:gd name="T85" fmla="*/ 918 h 2321"/>
                <a:gd name="T86" fmla="*/ 1520 w 1580"/>
                <a:gd name="T87" fmla="*/ 884 h 2321"/>
                <a:gd name="T88" fmla="*/ 1552 w 1580"/>
                <a:gd name="T89" fmla="*/ 820 h 2321"/>
                <a:gd name="T90" fmla="*/ 1451 w 1580"/>
                <a:gd name="T91" fmla="*/ 775 h 2321"/>
                <a:gd name="T92" fmla="*/ 1501 w 1580"/>
                <a:gd name="T93" fmla="*/ 698 h 2321"/>
                <a:gd name="T94" fmla="*/ 1494 w 1580"/>
                <a:gd name="T95" fmla="*/ 616 h 2321"/>
                <a:gd name="T96" fmla="*/ 1443 w 1580"/>
                <a:gd name="T97" fmla="*/ 562 h 2321"/>
                <a:gd name="T98" fmla="*/ 1372 w 1580"/>
                <a:gd name="T99" fmla="*/ 488 h 2321"/>
                <a:gd name="T100" fmla="*/ 1480 w 1580"/>
                <a:gd name="T101" fmla="*/ 420 h 2321"/>
                <a:gd name="T102" fmla="*/ 1335 w 1580"/>
                <a:gd name="T103" fmla="*/ 330 h 2321"/>
                <a:gd name="T104" fmla="*/ 1196 w 1580"/>
                <a:gd name="T105" fmla="*/ 320 h 2321"/>
                <a:gd name="T106" fmla="*/ 1147 w 1580"/>
                <a:gd name="T107" fmla="*/ 204 h 2321"/>
                <a:gd name="T108" fmla="*/ 1092 w 1580"/>
                <a:gd name="T109" fmla="*/ 164 h 2321"/>
                <a:gd name="T110" fmla="*/ 1013 w 1580"/>
                <a:gd name="T111" fmla="*/ 96 h 2321"/>
                <a:gd name="T112" fmla="*/ 924 w 1580"/>
                <a:gd name="T113" fmla="*/ 120 h 2321"/>
                <a:gd name="T114" fmla="*/ 736 w 1580"/>
                <a:gd name="T115" fmla="*/ 0 h 2321"/>
                <a:gd name="T116" fmla="*/ 1148 w 1580"/>
                <a:gd name="T117" fmla="*/ 192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0" h="2321">
                  <a:moveTo>
                    <a:pt x="736" y="0"/>
                  </a:moveTo>
                  <a:cubicBezTo>
                    <a:pt x="712" y="48"/>
                    <a:pt x="712" y="48"/>
                    <a:pt x="712" y="48"/>
                  </a:cubicBezTo>
                  <a:cubicBezTo>
                    <a:pt x="708" y="48"/>
                    <a:pt x="708" y="48"/>
                    <a:pt x="708" y="48"/>
                  </a:cubicBezTo>
                  <a:cubicBezTo>
                    <a:pt x="679" y="14"/>
                    <a:pt x="573" y="43"/>
                    <a:pt x="544" y="68"/>
                  </a:cubicBezTo>
                  <a:cubicBezTo>
                    <a:pt x="553" y="111"/>
                    <a:pt x="517" y="148"/>
                    <a:pt x="499" y="188"/>
                  </a:cubicBezTo>
                  <a:cubicBezTo>
                    <a:pt x="491" y="208"/>
                    <a:pt x="504" y="223"/>
                    <a:pt x="504" y="242"/>
                  </a:cubicBezTo>
                  <a:cubicBezTo>
                    <a:pt x="504" y="261"/>
                    <a:pt x="494" y="282"/>
                    <a:pt x="488" y="300"/>
                  </a:cubicBezTo>
                  <a:cubicBezTo>
                    <a:pt x="472" y="345"/>
                    <a:pt x="397" y="363"/>
                    <a:pt x="415" y="424"/>
                  </a:cubicBezTo>
                  <a:cubicBezTo>
                    <a:pt x="421" y="444"/>
                    <a:pt x="439" y="457"/>
                    <a:pt x="448" y="476"/>
                  </a:cubicBezTo>
                  <a:cubicBezTo>
                    <a:pt x="444" y="480"/>
                    <a:pt x="444" y="480"/>
                    <a:pt x="444" y="480"/>
                  </a:cubicBezTo>
                  <a:cubicBezTo>
                    <a:pt x="436" y="476"/>
                    <a:pt x="436" y="476"/>
                    <a:pt x="436" y="476"/>
                  </a:cubicBezTo>
                  <a:cubicBezTo>
                    <a:pt x="380" y="536"/>
                    <a:pt x="380" y="536"/>
                    <a:pt x="380" y="536"/>
                  </a:cubicBezTo>
                  <a:cubicBezTo>
                    <a:pt x="403" y="551"/>
                    <a:pt x="400" y="599"/>
                    <a:pt x="414" y="622"/>
                  </a:cubicBezTo>
                  <a:cubicBezTo>
                    <a:pt x="423" y="639"/>
                    <a:pt x="453" y="640"/>
                    <a:pt x="467" y="653"/>
                  </a:cubicBezTo>
                  <a:cubicBezTo>
                    <a:pt x="481" y="667"/>
                    <a:pt x="474" y="679"/>
                    <a:pt x="480" y="695"/>
                  </a:cubicBezTo>
                  <a:cubicBezTo>
                    <a:pt x="485" y="709"/>
                    <a:pt x="496" y="724"/>
                    <a:pt x="478" y="736"/>
                  </a:cubicBezTo>
                  <a:cubicBezTo>
                    <a:pt x="442" y="761"/>
                    <a:pt x="373" y="723"/>
                    <a:pt x="346" y="750"/>
                  </a:cubicBezTo>
                  <a:cubicBezTo>
                    <a:pt x="323" y="774"/>
                    <a:pt x="365" y="813"/>
                    <a:pt x="372" y="832"/>
                  </a:cubicBezTo>
                  <a:cubicBezTo>
                    <a:pt x="375" y="840"/>
                    <a:pt x="377" y="859"/>
                    <a:pt x="364" y="859"/>
                  </a:cubicBezTo>
                  <a:cubicBezTo>
                    <a:pt x="352" y="860"/>
                    <a:pt x="342" y="846"/>
                    <a:pt x="328" y="845"/>
                  </a:cubicBezTo>
                  <a:cubicBezTo>
                    <a:pt x="317" y="844"/>
                    <a:pt x="306" y="842"/>
                    <a:pt x="296" y="840"/>
                  </a:cubicBezTo>
                  <a:cubicBezTo>
                    <a:pt x="297" y="872"/>
                    <a:pt x="302" y="931"/>
                    <a:pt x="272" y="948"/>
                  </a:cubicBezTo>
                  <a:cubicBezTo>
                    <a:pt x="300" y="980"/>
                    <a:pt x="300" y="980"/>
                    <a:pt x="300" y="980"/>
                  </a:cubicBezTo>
                  <a:cubicBezTo>
                    <a:pt x="288" y="1024"/>
                    <a:pt x="288" y="1024"/>
                    <a:pt x="288" y="1024"/>
                  </a:cubicBezTo>
                  <a:cubicBezTo>
                    <a:pt x="276" y="1024"/>
                    <a:pt x="276" y="1024"/>
                    <a:pt x="276" y="1024"/>
                  </a:cubicBezTo>
                  <a:cubicBezTo>
                    <a:pt x="273" y="1054"/>
                    <a:pt x="316" y="1076"/>
                    <a:pt x="292" y="1100"/>
                  </a:cubicBezTo>
                  <a:cubicBezTo>
                    <a:pt x="304" y="1134"/>
                    <a:pt x="323" y="1156"/>
                    <a:pt x="320" y="1192"/>
                  </a:cubicBezTo>
                  <a:cubicBezTo>
                    <a:pt x="276" y="1192"/>
                    <a:pt x="276" y="1192"/>
                    <a:pt x="276" y="1192"/>
                  </a:cubicBezTo>
                  <a:cubicBezTo>
                    <a:pt x="264" y="1176"/>
                    <a:pt x="264" y="1176"/>
                    <a:pt x="264" y="1176"/>
                  </a:cubicBezTo>
                  <a:cubicBezTo>
                    <a:pt x="251" y="1211"/>
                    <a:pt x="200" y="1227"/>
                    <a:pt x="168" y="1236"/>
                  </a:cubicBezTo>
                  <a:cubicBezTo>
                    <a:pt x="164" y="1284"/>
                    <a:pt x="164" y="1284"/>
                    <a:pt x="164" y="1284"/>
                  </a:cubicBezTo>
                  <a:cubicBezTo>
                    <a:pt x="72" y="1284"/>
                    <a:pt x="72" y="1284"/>
                    <a:pt x="72" y="1284"/>
                  </a:cubicBezTo>
                  <a:cubicBezTo>
                    <a:pt x="56" y="1304"/>
                    <a:pt x="56" y="1304"/>
                    <a:pt x="56" y="1304"/>
                  </a:cubicBezTo>
                  <a:cubicBezTo>
                    <a:pt x="36" y="1288"/>
                    <a:pt x="36" y="1288"/>
                    <a:pt x="36" y="1288"/>
                  </a:cubicBezTo>
                  <a:cubicBezTo>
                    <a:pt x="4" y="1296"/>
                    <a:pt x="4" y="1296"/>
                    <a:pt x="4" y="1296"/>
                  </a:cubicBezTo>
                  <a:cubicBezTo>
                    <a:pt x="30" y="1339"/>
                    <a:pt x="16" y="1377"/>
                    <a:pt x="0" y="1420"/>
                  </a:cubicBezTo>
                  <a:cubicBezTo>
                    <a:pt x="51" y="1435"/>
                    <a:pt x="29" y="1474"/>
                    <a:pt x="61" y="1501"/>
                  </a:cubicBezTo>
                  <a:cubicBezTo>
                    <a:pt x="83" y="1519"/>
                    <a:pt x="102" y="1499"/>
                    <a:pt x="123" y="1506"/>
                  </a:cubicBezTo>
                  <a:cubicBezTo>
                    <a:pt x="135" y="1510"/>
                    <a:pt x="139" y="1526"/>
                    <a:pt x="146" y="1535"/>
                  </a:cubicBezTo>
                  <a:cubicBezTo>
                    <a:pt x="164" y="1555"/>
                    <a:pt x="187" y="1565"/>
                    <a:pt x="196" y="1592"/>
                  </a:cubicBezTo>
                  <a:cubicBezTo>
                    <a:pt x="216" y="1592"/>
                    <a:pt x="229" y="1591"/>
                    <a:pt x="240" y="1572"/>
                  </a:cubicBezTo>
                  <a:cubicBezTo>
                    <a:pt x="327" y="1591"/>
                    <a:pt x="327" y="1591"/>
                    <a:pt x="327" y="1591"/>
                  </a:cubicBezTo>
                  <a:cubicBezTo>
                    <a:pt x="368" y="1626"/>
                    <a:pt x="368" y="1626"/>
                    <a:pt x="368" y="1626"/>
                  </a:cubicBezTo>
                  <a:cubicBezTo>
                    <a:pt x="444" y="1604"/>
                    <a:pt x="444" y="1604"/>
                    <a:pt x="444" y="1604"/>
                  </a:cubicBezTo>
                  <a:cubicBezTo>
                    <a:pt x="428" y="1664"/>
                    <a:pt x="428" y="1664"/>
                    <a:pt x="428" y="1664"/>
                  </a:cubicBezTo>
                  <a:cubicBezTo>
                    <a:pt x="471" y="1693"/>
                    <a:pt x="438" y="1704"/>
                    <a:pt x="440" y="1744"/>
                  </a:cubicBezTo>
                  <a:cubicBezTo>
                    <a:pt x="443" y="1784"/>
                    <a:pt x="454" y="1830"/>
                    <a:pt x="477" y="1863"/>
                  </a:cubicBezTo>
                  <a:cubicBezTo>
                    <a:pt x="492" y="1885"/>
                    <a:pt x="538" y="1919"/>
                    <a:pt x="564" y="1926"/>
                  </a:cubicBezTo>
                  <a:cubicBezTo>
                    <a:pt x="585" y="1932"/>
                    <a:pt x="609" y="1922"/>
                    <a:pt x="625" y="1941"/>
                  </a:cubicBezTo>
                  <a:cubicBezTo>
                    <a:pt x="639" y="1957"/>
                    <a:pt x="639" y="1985"/>
                    <a:pt x="643" y="2004"/>
                  </a:cubicBezTo>
                  <a:cubicBezTo>
                    <a:pt x="650" y="2035"/>
                    <a:pt x="665" y="2064"/>
                    <a:pt x="670" y="2096"/>
                  </a:cubicBezTo>
                  <a:cubicBezTo>
                    <a:pt x="673" y="2113"/>
                    <a:pt x="667" y="2136"/>
                    <a:pt x="676" y="2151"/>
                  </a:cubicBezTo>
                  <a:cubicBezTo>
                    <a:pt x="693" y="2179"/>
                    <a:pt x="736" y="2152"/>
                    <a:pt x="758" y="2170"/>
                  </a:cubicBezTo>
                  <a:cubicBezTo>
                    <a:pt x="777" y="2187"/>
                    <a:pt x="781" y="2244"/>
                    <a:pt x="780" y="2268"/>
                  </a:cubicBezTo>
                  <a:cubicBezTo>
                    <a:pt x="779" y="2286"/>
                    <a:pt x="776" y="2311"/>
                    <a:pt x="800" y="2314"/>
                  </a:cubicBezTo>
                  <a:cubicBezTo>
                    <a:pt x="820" y="2318"/>
                    <a:pt x="837" y="2298"/>
                    <a:pt x="856" y="2294"/>
                  </a:cubicBezTo>
                  <a:cubicBezTo>
                    <a:pt x="890" y="2289"/>
                    <a:pt x="934" y="2321"/>
                    <a:pt x="964" y="2283"/>
                  </a:cubicBezTo>
                  <a:cubicBezTo>
                    <a:pt x="989" y="2251"/>
                    <a:pt x="981" y="2205"/>
                    <a:pt x="1008" y="2176"/>
                  </a:cubicBezTo>
                  <a:cubicBezTo>
                    <a:pt x="1038" y="2143"/>
                    <a:pt x="1082" y="2137"/>
                    <a:pt x="1115" y="2107"/>
                  </a:cubicBezTo>
                  <a:cubicBezTo>
                    <a:pt x="1145" y="2079"/>
                    <a:pt x="1183" y="2014"/>
                    <a:pt x="1228" y="2016"/>
                  </a:cubicBezTo>
                  <a:cubicBezTo>
                    <a:pt x="1240" y="1988"/>
                    <a:pt x="1240" y="1988"/>
                    <a:pt x="1240" y="1988"/>
                  </a:cubicBezTo>
                  <a:cubicBezTo>
                    <a:pt x="1214" y="1976"/>
                    <a:pt x="1170" y="1973"/>
                    <a:pt x="1156" y="1948"/>
                  </a:cubicBezTo>
                  <a:cubicBezTo>
                    <a:pt x="1180" y="1938"/>
                    <a:pt x="1219" y="1888"/>
                    <a:pt x="1197" y="1861"/>
                  </a:cubicBezTo>
                  <a:cubicBezTo>
                    <a:pt x="1176" y="1835"/>
                    <a:pt x="1117" y="1851"/>
                    <a:pt x="1088" y="1836"/>
                  </a:cubicBezTo>
                  <a:cubicBezTo>
                    <a:pt x="1074" y="1829"/>
                    <a:pt x="1050" y="1807"/>
                    <a:pt x="1047" y="1792"/>
                  </a:cubicBezTo>
                  <a:cubicBezTo>
                    <a:pt x="1044" y="1777"/>
                    <a:pt x="1059" y="1760"/>
                    <a:pt x="1045" y="1746"/>
                  </a:cubicBezTo>
                  <a:cubicBezTo>
                    <a:pt x="1025" y="1726"/>
                    <a:pt x="983" y="1751"/>
                    <a:pt x="960" y="1734"/>
                  </a:cubicBezTo>
                  <a:cubicBezTo>
                    <a:pt x="952" y="1728"/>
                    <a:pt x="947" y="1718"/>
                    <a:pt x="950" y="1708"/>
                  </a:cubicBezTo>
                  <a:cubicBezTo>
                    <a:pt x="961" y="1660"/>
                    <a:pt x="956" y="1629"/>
                    <a:pt x="956" y="1580"/>
                  </a:cubicBezTo>
                  <a:cubicBezTo>
                    <a:pt x="922" y="1583"/>
                    <a:pt x="896" y="1611"/>
                    <a:pt x="876" y="1572"/>
                  </a:cubicBezTo>
                  <a:cubicBezTo>
                    <a:pt x="916" y="1564"/>
                    <a:pt x="898" y="1522"/>
                    <a:pt x="910" y="1492"/>
                  </a:cubicBezTo>
                  <a:cubicBezTo>
                    <a:pt x="921" y="1463"/>
                    <a:pt x="944" y="1453"/>
                    <a:pt x="960" y="1430"/>
                  </a:cubicBezTo>
                  <a:cubicBezTo>
                    <a:pt x="973" y="1409"/>
                    <a:pt x="974" y="1375"/>
                    <a:pt x="988" y="1352"/>
                  </a:cubicBezTo>
                  <a:cubicBezTo>
                    <a:pt x="1001" y="1330"/>
                    <a:pt x="1018" y="1329"/>
                    <a:pt x="1020" y="1300"/>
                  </a:cubicBezTo>
                  <a:cubicBezTo>
                    <a:pt x="1084" y="1292"/>
                    <a:pt x="1084" y="1292"/>
                    <a:pt x="1084" y="1292"/>
                  </a:cubicBezTo>
                  <a:cubicBezTo>
                    <a:pt x="1086" y="1252"/>
                    <a:pt x="1122" y="1203"/>
                    <a:pt x="1160" y="1192"/>
                  </a:cubicBezTo>
                  <a:cubicBezTo>
                    <a:pt x="1072" y="1128"/>
                    <a:pt x="1072" y="1128"/>
                    <a:pt x="1072" y="1128"/>
                  </a:cubicBezTo>
                  <a:cubicBezTo>
                    <a:pt x="1122" y="1112"/>
                    <a:pt x="1132" y="1087"/>
                    <a:pt x="1169" y="1053"/>
                  </a:cubicBezTo>
                  <a:cubicBezTo>
                    <a:pt x="1179" y="1044"/>
                    <a:pt x="1196" y="1044"/>
                    <a:pt x="1203" y="1031"/>
                  </a:cubicBezTo>
                  <a:cubicBezTo>
                    <a:pt x="1211" y="1018"/>
                    <a:pt x="1201" y="1005"/>
                    <a:pt x="1212" y="992"/>
                  </a:cubicBezTo>
                  <a:cubicBezTo>
                    <a:pt x="1206" y="971"/>
                    <a:pt x="1203" y="948"/>
                    <a:pt x="1228" y="938"/>
                  </a:cubicBezTo>
                  <a:cubicBezTo>
                    <a:pt x="1249" y="930"/>
                    <a:pt x="1279" y="950"/>
                    <a:pt x="1304" y="947"/>
                  </a:cubicBezTo>
                  <a:cubicBezTo>
                    <a:pt x="1330" y="943"/>
                    <a:pt x="1344" y="928"/>
                    <a:pt x="1368" y="922"/>
                  </a:cubicBezTo>
                  <a:cubicBezTo>
                    <a:pt x="1382" y="918"/>
                    <a:pt x="1397" y="924"/>
                    <a:pt x="1412" y="922"/>
                  </a:cubicBezTo>
                  <a:cubicBezTo>
                    <a:pt x="1423" y="920"/>
                    <a:pt x="1434" y="909"/>
                    <a:pt x="1445" y="910"/>
                  </a:cubicBezTo>
                  <a:cubicBezTo>
                    <a:pt x="1456" y="910"/>
                    <a:pt x="1464" y="919"/>
                    <a:pt x="1476" y="918"/>
                  </a:cubicBezTo>
                  <a:cubicBezTo>
                    <a:pt x="1492" y="918"/>
                    <a:pt x="1507" y="908"/>
                    <a:pt x="1524" y="908"/>
                  </a:cubicBezTo>
                  <a:cubicBezTo>
                    <a:pt x="1520" y="884"/>
                    <a:pt x="1520" y="884"/>
                    <a:pt x="1520" y="884"/>
                  </a:cubicBezTo>
                  <a:cubicBezTo>
                    <a:pt x="1580" y="876"/>
                    <a:pt x="1580" y="876"/>
                    <a:pt x="1580" y="876"/>
                  </a:cubicBezTo>
                  <a:cubicBezTo>
                    <a:pt x="1552" y="820"/>
                    <a:pt x="1552" y="820"/>
                    <a:pt x="1552" y="820"/>
                  </a:cubicBezTo>
                  <a:cubicBezTo>
                    <a:pt x="1534" y="819"/>
                    <a:pt x="1523" y="812"/>
                    <a:pt x="1508" y="804"/>
                  </a:cubicBezTo>
                  <a:cubicBezTo>
                    <a:pt x="1492" y="796"/>
                    <a:pt x="1460" y="793"/>
                    <a:pt x="1451" y="775"/>
                  </a:cubicBezTo>
                  <a:cubicBezTo>
                    <a:pt x="1445" y="762"/>
                    <a:pt x="1473" y="749"/>
                    <a:pt x="1480" y="740"/>
                  </a:cubicBezTo>
                  <a:cubicBezTo>
                    <a:pt x="1490" y="727"/>
                    <a:pt x="1490" y="709"/>
                    <a:pt x="1501" y="698"/>
                  </a:cubicBezTo>
                  <a:cubicBezTo>
                    <a:pt x="1523" y="677"/>
                    <a:pt x="1556" y="682"/>
                    <a:pt x="1548" y="640"/>
                  </a:cubicBezTo>
                  <a:cubicBezTo>
                    <a:pt x="1533" y="643"/>
                    <a:pt x="1485" y="643"/>
                    <a:pt x="1494" y="616"/>
                  </a:cubicBezTo>
                  <a:cubicBezTo>
                    <a:pt x="1499" y="602"/>
                    <a:pt x="1515" y="596"/>
                    <a:pt x="1520" y="580"/>
                  </a:cubicBezTo>
                  <a:cubicBezTo>
                    <a:pt x="1443" y="562"/>
                    <a:pt x="1443" y="562"/>
                    <a:pt x="1443" y="562"/>
                  </a:cubicBezTo>
                  <a:cubicBezTo>
                    <a:pt x="1384" y="560"/>
                    <a:pt x="1384" y="560"/>
                    <a:pt x="1384" y="560"/>
                  </a:cubicBezTo>
                  <a:cubicBezTo>
                    <a:pt x="1389" y="523"/>
                    <a:pt x="1384" y="522"/>
                    <a:pt x="1372" y="488"/>
                  </a:cubicBezTo>
                  <a:cubicBezTo>
                    <a:pt x="1386" y="489"/>
                    <a:pt x="1404" y="496"/>
                    <a:pt x="1417" y="486"/>
                  </a:cubicBezTo>
                  <a:cubicBezTo>
                    <a:pt x="1450" y="460"/>
                    <a:pt x="1426" y="411"/>
                    <a:pt x="1480" y="420"/>
                  </a:cubicBezTo>
                  <a:cubicBezTo>
                    <a:pt x="1508" y="338"/>
                    <a:pt x="1387" y="382"/>
                    <a:pt x="1356" y="370"/>
                  </a:cubicBezTo>
                  <a:cubicBezTo>
                    <a:pt x="1338" y="362"/>
                    <a:pt x="1344" y="343"/>
                    <a:pt x="1335" y="330"/>
                  </a:cubicBezTo>
                  <a:cubicBezTo>
                    <a:pt x="1315" y="301"/>
                    <a:pt x="1235" y="273"/>
                    <a:pt x="1220" y="320"/>
                  </a:cubicBezTo>
                  <a:cubicBezTo>
                    <a:pt x="1196" y="320"/>
                    <a:pt x="1196" y="320"/>
                    <a:pt x="1196" y="320"/>
                  </a:cubicBezTo>
                  <a:cubicBezTo>
                    <a:pt x="1196" y="297"/>
                    <a:pt x="1200" y="269"/>
                    <a:pt x="1187" y="248"/>
                  </a:cubicBezTo>
                  <a:cubicBezTo>
                    <a:pt x="1176" y="231"/>
                    <a:pt x="1156" y="223"/>
                    <a:pt x="1147" y="204"/>
                  </a:cubicBezTo>
                  <a:cubicBezTo>
                    <a:pt x="1137" y="183"/>
                    <a:pt x="1125" y="135"/>
                    <a:pt x="1096" y="164"/>
                  </a:cubicBezTo>
                  <a:cubicBezTo>
                    <a:pt x="1092" y="164"/>
                    <a:pt x="1092" y="164"/>
                    <a:pt x="1092" y="164"/>
                  </a:cubicBezTo>
                  <a:cubicBezTo>
                    <a:pt x="1077" y="133"/>
                    <a:pt x="1056" y="125"/>
                    <a:pt x="1064" y="88"/>
                  </a:cubicBezTo>
                  <a:cubicBezTo>
                    <a:pt x="1048" y="88"/>
                    <a:pt x="1027" y="85"/>
                    <a:pt x="1013" y="96"/>
                  </a:cubicBezTo>
                  <a:cubicBezTo>
                    <a:pt x="1002" y="106"/>
                    <a:pt x="1005" y="123"/>
                    <a:pt x="996" y="135"/>
                  </a:cubicBezTo>
                  <a:cubicBezTo>
                    <a:pt x="976" y="159"/>
                    <a:pt x="936" y="144"/>
                    <a:pt x="924" y="120"/>
                  </a:cubicBezTo>
                  <a:cubicBezTo>
                    <a:pt x="899" y="123"/>
                    <a:pt x="833" y="106"/>
                    <a:pt x="836" y="76"/>
                  </a:cubicBezTo>
                  <a:cubicBezTo>
                    <a:pt x="736" y="0"/>
                    <a:pt x="736" y="0"/>
                    <a:pt x="736" y="0"/>
                  </a:cubicBezTo>
                  <a:moveTo>
                    <a:pt x="1144" y="188"/>
                  </a:moveTo>
                  <a:cubicBezTo>
                    <a:pt x="1148" y="192"/>
                    <a:pt x="1148" y="192"/>
                    <a:pt x="1148" y="192"/>
                  </a:cubicBezTo>
                  <a:lnTo>
                    <a:pt x="1144" y="188"/>
                  </a:ln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859211" y="2533427"/>
              <a:ext cx="604837" cy="714375"/>
            </a:xfrm>
            <a:custGeom>
              <a:avLst/>
              <a:gdLst>
                <a:gd name="T0" fmla="*/ 573 w 1996"/>
                <a:gd name="T1" fmla="*/ 166 h 2379"/>
                <a:gd name="T2" fmla="*/ 475 w 1996"/>
                <a:gd name="T3" fmla="*/ 274 h 2379"/>
                <a:gd name="T4" fmla="*/ 402 w 1996"/>
                <a:gd name="T5" fmla="*/ 391 h 2379"/>
                <a:gd name="T6" fmla="*/ 250 w 1996"/>
                <a:gd name="T7" fmla="*/ 505 h 2379"/>
                <a:gd name="T8" fmla="*/ 71 w 1996"/>
                <a:gd name="T9" fmla="*/ 638 h 2379"/>
                <a:gd name="T10" fmla="*/ 47 w 1996"/>
                <a:gd name="T11" fmla="*/ 770 h 2379"/>
                <a:gd name="T12" fmla="*/ 23 w 1996"/>
                <a:gd name="T13" fmla="*/ 786 h 2379"/>
                <a:gd name="T14" fmla="*/ 51 w 1996"/>
                <a:gd name="T15" fmla="*/ 926 h 2379"/>
                <a:gd name="T16" fmla="*/ 35 w 1996"/>
                <a:gd name="T17" fmla="*/ 934 h 2379"/>
                <a:gd name="T18" fmla="*/ 55 w 1996"/>
                <a:gd name="T19" fmla="*/ 946 h 2379"/>
                <a:gd name="T20" fmla="*/ 67 w 1996"/>
                <a:gd name="T21" fmla="*/ 978 h 2379"/>
                <a:gd name="T22" fmla="*/ 38 w 1996"/>
                <a:gd name="T23" fmla="*/ 1029 h 2379"/>
                <a:gd name="T24" fmla="*/ 35 w 1996"/>
                <a:gd name="T25" fmla="*/ 1095 h 2379"/>
                <a:gd name="T26" fmla="*/ 144 w 1996"/>
                <a:gd name="T27" fmla="*/ 1218 h 2379"/>
                <a:gd name="T28" fmla="*/ 7 w 1996"/>
                <a:gd name="T29" fmla="*/ 1290 h 2379"/>
                <a:gd name="T30" fmla="*/ 37 w 1996"/>
                <a:gd name="T31" fmla="*/ 1378 h 2379"/>
                <a:gd name="T32" fmla="*/ 124 w 1996"/>
                <a:gd name="T33" fmla="*/ 1406 h 2379"/>
                <a:gd name="T34" fmla="*/ 209 w 1996"/>
                <a:gd name="T35" fmla="*/ 1562 h 2379"/>
                <a:gd name="T36" fmla="*/ 215 w 1996"/>
                <a:gd name="T37" fmla="*/ 1672 h 2379"/>
                <a:gd name="T38" fmla="*/ 271 w 1996"/>
                <a:gd name="T39" fmla="*/ 1774 h 2379"/>
                <a:gd name="T40" fmla="*/ 239 w 1996"/>
                <a:gd name="T41" fmla="*/ 1790 h 2379"/>
                <a:gd name="T42" fmla="*/ 323 w 1996"/>
                <a:gd name="T43" fmla="*/ 1890 h 2379"/>
                <a:gd name="T44" fmla="*/ 583 w 1996"/>
                <a:gd name="T45" fmla="*/ 1962 h 2379"/>
                <a:gd name="T46" fmla="*/ 675 w 1996"/>
                <a:gd name="T47" fmla="*/ 1944 h 2379"/>
                <a:gd name="T48" fmla="*/ 809 w 1996"/>
                <a:gd name="T49" fmla="*/ 2062 h 2379"/>
                <a:gd name="T50" fmla="*/ 939 w 1996"/>
                <a:gd name="T51" fmla="*/ 2181 h 2379"/>
                <a:gd name="T52" fmla="*/ 1004 w 1996"/>
                <a:gd name="T53" fmla="*/ 2215 h 2379"/>
                <a:gd name="T54" fmla="*/ 1151 w 1996"/>
                <a:gd name="T55" fmla="*/ 2270 h 2379"/>
                <a:gd name="T56" fmla="*/ 1351 w 1996"/>
                <a:gd name="T57" fmla="*/ 2335 h 2379"/>
                <a:gd name="T58" fmla="*/ 1526 w 1996"/>
                <a:gd name="T59" fmla="*/ 2377 h 2379"/>
                <a:gd name="T60" fmla="*/ 1431 w 1996"/>
                <a:gd name="T61" fmla="*/ 2190 h 2379"/>
                <a:gd name="T62" fmla="*/ 1399 w 1996"/>
                <a:gd name="T63" fmla="*/ 2174 h 2379"/>
                <a:gd name="T64" fmla="*/ 1407 w 1996"/>
                <a:gd name="T65" fmla="*/ 2042 h 2379"/>
                <a:gd name="T66" fmla="*/ 1351 w 1996"/>
                <a:gd name="T67" fmla="*/ 1750 h 2379"/>
                <a:gd name="T68" fmla="*/ 1371 w 1996"/>
                <a:gd name="T69" fmla="*/ 1626 h 2379"/>
                <a:gd name="T70" fmla="*/ 1480 w 1996"/>
                <a:gd name="T71" fmla="*/ 1466 h 2379"/>
                <a:gd name="T72" fmla="*/ 1759 w 1996"/>
                <a:gd name="T73" fmla="*/ 1038 h 2379"/>
                <a:gd name="T74" fmla="*/ 1811 w 1996"/>
                <a:gd name="T75" fmla="*/ 964 h 2379"/>
                <a:gd name="T76" fmla="*/ 1986 w 1996"/>
                <a:gd name="T77" fmla="*/ 730 h 2379"/>
                <a:gd name="T78" fmla="*/ 1946 w 1996"/>
                <a:gd name="T79" fmla="*/ 657 h 2379"/>
                <a:gd name="T80" fmla="*/ 1883 w 1996"/>
                <a:gd name="T81" fmla="*/ 594 h 2379"/>
                <a:gd name="T82" fmla="*/ 1835 w 1996"/>
                <a:gd name="T83" fmla="*/ 578 h 2379"/>
                <a:gd name="T84" fmla="*/ 1755 w 1996"/>
                <a:gd name="T85" fmla="*/ 586 h 2379"/>
                <a:gd name="T86" fmla="*/ 1691 w 1996"/>
                <a:gd name="T87" fmla="*/ 552 h 2379"/>
                <a:gd name="T88" fmla="*/ 1579 w 1996"/>
                <a:gd name="T89" fmla="*/ 686 h 2379"/>
                <a:gd name="T90" fmla="*/ 1367 w 1996"/>
                <a:gd name="T91" fmla="*/ 674 h 2379"/>
                <a:gd name="T92" fmla="*/ 1219 w 1996"/>
                <a:gd name="T93" fmla="*/ 644 h 2379"/>
                <a:gd name="T94" fmla="*/ 1127 w 1996"/>
                <a:gd name="T95" fmla="*/ 618 h 2379"/>
                <a:gd name="T96" fmla="*/ 1043 w 1996"/>
                <a:gd name="T97" fmla="*/ 522 h 2379"/>
                <a:gd name="T98" fmla="*/ 1081 w 1996"/>
                <a:gd name="T99" fmla="*/ 470 h 2379"/>
                <a:gd name="T100" fmla="*/ 1191 w 1996"/>
                <a:gd name="T101" fmla="*/ 438 h 2379"/>
                <a:gd name="T102" fmla="*/ 1155 w 1996"/>
                <a:gd name="T103" fmla="*/ 430 h 2379"/>
                <a:gd name="T104" fmla="*/ 1139 w 1996"/>
                <a:gd name="T105" fmla="*/ 414 h 2379"/>
                <a:gd name="T106" fmla="*/ 1127 w 1996"/>
                <a:gd name="T107" fmla="*/ 350 h 2379"/>
                <a:gd name="T108" fmla="*/ 1107 w 1996"/>
                <a:gd name="T109" fmla="*/ 318 h 2379"/>
                <a:gd name="T110" fmla="*/ 991 w 1996"/>
                <a:gd name="T111" fmla="*/ 265 h 2379"/>
                <a:gd name="T112" fmla="*/ 904 w 1996"/>
                <a:gd name="T113" fmla="*/ 215 h 2379"/>
                <a:gd name="T114" fmla="*/ 893 w 1996"/>
                <a:gd name="T115" fmla="*/ 90 h 2379"/>
                <a:gd name="T116" fmla="*/ 779 w 1996"/>
                <a:gd name="T117" fmla="*/ 3 h 2379"/>
                <a:gd name="T118" fmla="*/ 595 w 1996"/>
                <a:gd name="T119" fmla="*/ 34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96" h="2379">
                  <a:moveTo>
                    <a:pt x="595" y="34"/>
                  </a:moveTo>
                  <a:cubicBezTo>
                    <a:pt x="573" y="166"/>
                    <a:pt x="573" y="166"/>
                    <a:pt x="573" y="166"/>
                  </a:cubicBezTo>
                  <a:cubicBezTo>
                    <a:pt x="551" y="230"/>
                    <a:pt x="551" y="230"/>
                    <a:pt x="551" y="230"/>
                  </a:cubicBezTo>
                  <a:cubicBezTo>
                    <a:pt x="514" y="242"/>
                    <a:pt x="465" y="215"/>
                    <a:pt x="475" y="274"/>
                  </a:cubicBezTo>
                  <a:cubicBezTo>
                    <a:pt x="467" y="294"/>
                    <a:pt x="467" y="294"/>
                    <a:pt x="467" y="294"/>
                  </a:cubicBezTo>
                  <a:cubicBezTo>
                    <a:pt x="402" y="391"/>
                    <a:pt x="402" y="391"/>
                    <a:pt x="402" y="391"/>
                  </a:cubicBezTo>
                  <a:cubicBezTo>
                    <a:pt x="288" y="450"/>
                    <a:pt x="288" y="450"/>
                    <a:pt x="288" y="450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159" y="561"/>
                    <a:pt x="159" y="561"/>
                    <a:pt x="159" y="561"/>
                  </a:cubicBezTo>
                  <a:cubicBezTo>
                    <a:pt x="71" y="638"/>
                    <a:pt x="71" y="638"/>
                    <a:pt x="71" y="638"/>
                  </a:cubicBezTo>
                  <a:cubicBezTo>
                    <a:pt x="73" y="651"/>
                    <a:pt x="78" y="668"/>
                    <a:pt x="73" y="681"/>
                  </a:cubicBezTo>
                  <a:cubicBezTo>
                    <a:pt x="63" y="707"/>
                    <a:pt x="0" y="748"/>
                    <a:pt x="47" y="770"/>
                  </a:cubicBezTo>
                  <a:cubicBezTo>
                    <a:pt x="47" y="778"/>
                    <a:pt x="47" y="778"/>
                    <a:pt x="47" y="778"/>
                  </a:cubicBezTo>
                  <a:cubicBezTo>
                    <a:pt x="23" y="786"/>
                    <a:pt x="23" y="786"/>
                    <a:pt x="23" y="786"/>
                  </a:cubicBezTo>
                  <a:cubicBezTo>
                    <a:pt x="56" y="835"/>
                    <a:pt x="31" y="862"/>
                    <a:pt x="27" y="914"/>
                  </a:cubicBezTo>
                  <a:cubicBezTo>
                    <a:pt x="51" y="926"/>
                    <a:pt x="51" y="926"/>
                    <a:pt x="51" y="926"/>
                  </a:cubicBezTo>
                  <a:cubicBezTo>
                    <a:pt x="35" y="926"/>
                    <a:pt x="35" y="926"/>
                    <a:pt x="35" y="926"/>
                  </a:cubicBezTo>
                  <a:cubicBezTo>
                    <a:pt x="35" y="934"/>
                    <a:pt x="35" y="934"/>
                    <a:pt x="35" y="934"/>
                  </a:cubicBezTo>
                  <a:cubicBezTo>
                    <a:pt x="63" y="934"/>
                    <a:pt x="63" y="934"/>
                    <a:pt x="63" y="934"/>
                  </a:cubicBezTo>
                  <a:cubicBezTo>
                    <a:pt x="55" y="946"/>
                    <a:pt x="55" y="946"/>
                    <a:pt x="55" y="946"/>
                  </a:cubicBezTo>
                  <a:cubicBezTo>
                    <a:pt x="55" y="950"/>
                    <a:pt x="55" y="950"/>
                    <a:pt x="55" y="950"/>
                  </a:cubicBezTo>
                  <a:cubicBezTo>
                    <a:pt x="67" y="978"/>
                    <a:pt x="67" y="978"/>
                    <a:pt x="67" y="978"/>
                  </a:cubicBezTo>
                  <a:cubicBezTo>
                    <a:pt x="43" y="990"/>
                    <a:pt x="43" y="990"/>
                    <a:pt x="43" y="990"/>
                  </a:cubicBezTo>
                  <a:cubicBezTo>
                    <a:pt x="57" y="1003"/>
                    <a:pt x="36" y="1014"/>
                    <a:pt x="38" y="1029"/>
                  </a:cubicBezTo>
                  <a:cubicBezTo>
                    <a:pt x="41" y="1043"/>
                    <a:pt x="60" y="1046"/>
                    <a:pt x="59" y="1062"/>
                  </a:cubicBezTo>
                  <a:cubicBezTo>
                    <a:pt x="58" y="1077"/>
                    <a:pt x="42" y="1084"/>
                    <a:pt x="35" y="1095"/>
                  </a:cubicBezTo>
                  <a:cubicBezTo>
                    <a:pt x="24" y="1114"/>
                    <a:pt x="29" y="1152"/>
                    <a:pt x="41" y="1169"/>
                  </a:cubicBezTo>
                  <a:cubicBezTo>
                    <a:pt x="62" y="1198"/>
                    <a:pt x="141" y="1178"/>
                    <a:pt x="144" y="1218"/>
                  </a:cubicBezTo>
                  <a:cubicBezTo>
                    <a:pt x="146" y="1248"/>
                    <a:pt x="107" y="1250"/>
                    <a:pt x="87" y="1250"/>
                  </a:cubicBezTo>
                  <a:cubicBezTo>
                    <a:pt x="82" y="1282"/>
                    <a:pt x="35" y="1289"/>
                    <a:pt x="7" y="1290"/>
                  </a:cubicBezTo>
                  <a:cubicBezTo>
                    <a:pt x="29" y="1338"/>
                    <a:pt x="29" y="1338"/>
                    <a:pt x="29" y="1338"/>
                  </a:cubicBezTo>
                  <a:cubicBezTo>
                    <a:pt x="37" y="1378"/>
                    <a:pt x="37" y="1378"/>
                    <a:pt x="37" y="1378"/>
                  </a:cubicBezTo>
                  <a:cubicBezTo>
                    <a:pt x="91" y="1383"/>
                    <a:pt x="91" y="1383"/>
                    <a:pt x="91" y="1383"/>
                  </a:cubicBezTo>
                  <a:cubicBezTo>
                    <a:pt x="124" y="1406"/>
                    <a:pt x="124" y="1406"/>
                    <a:pt x="124" y="1406"/>
                  </a:cubicBezTo>
                  <a:cubicBezTo>
                    <a:pt x="171" y="1418"/>
                    <a:pt x="171" y="1418"/>
                    <a:pt x="171" y="1418"/>
                  </a:cubicBezTo>
                  <a:cubicBezTo>
                    <a:pt x="209" y="1562"/>
                    <a:pt x="209" y="1562"/>
                    <a:pt x="209" y="1562"/>
                  </a:cubicBezTo>
                  <a:cubicBezTo>
                    <a:pt x="181" y="1634"/>
                    <a:pt x="181" y="1634"/>
                    <a:pt x="181" y="1634"/>
                  </a:cubicBezTo>
                  <a:cubicBezTo>
                    <a:pt x="215" y="1672"/>
                    <a:pt x="215" y="1672"/>
                    <a:pt x="215" y="1672"/>
                  </a:cubicBezTo>
                  <a:cubicBezTo>
                    <a:pt x="211" y="1706"/>
                    <a:pt x="211" y="1706"/>
                    <a:pt x="211" y="1706"/>
                  </a:cubicBezTo>
                  <a:cubicBezTo>
                    <a:pt x="271" y="1774"/>
                    <a:pt x="271" y="1774"/>
                    <a:pt x="271" y="1774"/>
                  </a:cubicBezTo>
                  <a:cubicBezTo>
                    <a:pt x="239" y="1786"/>
                    <a:pt x="239" y="1786"/>
                    <a:pt x="239" y="1786"/>
                  </a:cubicBezTo>
                  <a:cubicBezTo>
                    <a:pt x="239" y="1790"/>
                    <a:pt x="239" y="1790"/>
                    <a:pt x="239" y="1790"/>
                  </a:cubicBezTo>
                  <a:cubicBezTo>
                    <a:pt x="255" y="1810"/>
                    <a:pt x="251" y="1845"/>
                    <a:pt x="247" y="1870"/>
                  </a:cubicBezTo>
                  <a:cubicBezTo>
                    <a:pt x="273" y="1881"/>
                    <a:pt x="293" y="1891"/>
                    <a:pt x="323" y="1890"/>
                  </a:cubicBezTo>
                  <a:cubicBezTo>
                    <a:pt x="360" y="1888"/>
                    <a:pt x="394" y="1867"/>
                    <a:pt x="431" y="1863"/>
                  </a:cubicBezTo>
                  <a:cubicBezTo>
                    <a:pt x="493" y="1855"/>
                    <a:pt x="565" y="1902"/>
                    <a:pt x="583" y="1962"/>
                  </a:cubicBezTo>
                  <a:cubicBezTo>
                    <a:pt x="604" y="1956"/>
                    <a:pt x="607" y="1924"/>
                    <a:pt x="631" y="1924"/>
                  </a:cubicBezTo>
                  <a:cubicBezTo>
                    <a:pt x="646" y="1925"/>
                    <a:pt x="661" y="1939"/>
                    <a:pt x="675" y="1944"/>
                  </a:cubicBezTo>
                  <a:cubicBezTo>
                    <a:pt x="729" y="1965"/>
                    <a:pt x="739" y="1984"/>
                    <a:pt x="776" y="2026"/>
                  </a:cubicBezTo>
                  <a:cubicBezTo>
                    <a:pt x="787" y="2038"/>
                    <a:pt x="802" y="2047"/>
                    <a:pt x="809" y="2062"/>
                  </a:cubicBezTo>
                  <a:cubicBezTo>
                    <a:pt x="823" y="2090"/>
                    <a:pt x="808" y="2125"/>
                    <a:pt x="839" y="2143"/>
                  </a:cubicBezTo>
                  <a:cubicBezTo>
                    <a:pt x="866" y="2159"/>
                    <a:pt x="907" y="2179"/>
                    <a:pt x="939" y="2181"/>
                  </a:cubicBezTo>
                  <a:cubicBezTo>
                    <a:pt x="954" y="2182"/>
                    <a:pt x="972" y="2168"/>
                    <a:pt x="986" y="2175"/>
                  </a:cubicBezTo>
                  <a:cubicBezTo>
                    <a:pt x="1004" y="2183"/>
                    <a:pt x="987" y="2206"/>
                    <a:pt x="1004" y="2215"/>
                  </a:cubicBezTo>
                  <a:cubicBezTo>
                    <a:pt x="1040" y="2237"/>
                    <a:pt x="1066" y="2210"/>
                    <a:pt x="1099" y="2219"/>
                  </a:cubicBezTo>
                  <a:cubicBezTo>
                    <a:pt x="1125" y="2226"/>
                    <a:pt x="1126" y="2260"/>
                    <a:pt x="1151" y="2270"/>
                  </a:cubicBezTo>
                  <a:cubicBezTo>
                    <a:pt x="1198" y="2289"/>
                    <a:pt x="1254" y="2272"/>
                    <a:pt x="1299" y="2288"/>
                  </a:cubicBezTo>
                  <a:cubicBezTo>
                    <a:pt x="1322" y="2297"/>
                    <a:pt x="1328" y="2326"/>
                    <a:pt x="1351" y="2335"/>
                  </a:cubicBezTo>
                  <a:cubicBezTo>
                    <a:pt x="1382" y="2348"/>
                    <a:pt x="1420" y="2328"/>
                    <a:pt x="1451" y="2338"/>
                  </a:cubicBezTo>
                  <a:cubicBezTo>
                    <a:pt x="1477" y="2346"/>
                    <a:pt x="1496" y="2379"/>
                    <a:pt x="1526" y="2377"/>
                  </a:cubicBezTo>
                  <a:cubicBezTo>
                    <a:pt x="1556" y="2374"/>
                    <a:pt x="1537" y="2327"/>
                    <a:pt x="1537" y="2310"/>
                  </a:cubicBezTo>
                  <a:cubicBezTo>
                    <a:pt x="1534" y="2264"/>
                    <a:pt x="1482" y="2184"/>
                    <a:pt x="1431" y="2190"/>
                  </a:cubicBezTo>
                  <a:cubicBezTo>
                    <a:pt x="1435" y="2162"/>
                    <a:pt x="1435" y="2162"/>
                    <a:pt x="1435" y="2162"/>
                  </a:cubicBezTo>
                  <a:cubicBezTo>
                    <a:pt x="1399" y="2174"/>
                    <a:pt x="1399" y="2174"/>
                    <a:pt x="1399" y="2174"/>
                  </a:cubicBezTo>
                  <a:cubicBezTo>
                    <a:pt x="1399" y="2152"/>
                    <a:pt x="1422" y="2120"/>
                    <a:pt x="1391" y="2114"/>
                  </a:cubicBezTo>
                  <a:cubicBezTo>
                    <a:pt x="1390" y="2088"/>
                    <a:pt x="1405" y="2068"/>
                    <a:pt x="1407" y="2042"/>
                  </a:cubicBezTo>
                  <a:cubicBezTo>
                    <a:pt x="1410" y="1975"/>
                    <a:pt x="1394" y="1907"/>
                    <a:pt x="1379" y="1842"/>
                  </a:cubicBezTo>
                  <a:cubicBezTo>
                    <a:pt x="1372" y="1812"/>
                    <a:pt x="1365" y="1778"/>
                    <a:pt x="1351" y="1750"/>
                  </a:cubicBezTo>
                  <a:cubicBezTo>
                    <a:pt x="1343" y="1734"/>
                    <a:pt x="1321" y="1715"/>
                    <a:pt x="1323" y="1696"/>
                  </a:cubicBezTo>
                  <a:cubicBezTo>
                    <a:pt x="1326" y="1670"/>
                    <a:pt x="1357" y="1646"/>
                    <a:pt x="1371" y="1626"/>
                  </a:cubicBezTo>
                  <a:cubicBezTo>
                    <a:pt x="1397" y="1588"/>
                    <a:pt x="1411" y="1539"/>
                    <a:pt x="1438" y="1503"/>
                  </a:cubicBezTo>
                  <a:cubicBezTo>
                    <a:pt x="1449" y="1488"/>
                    <a:pt x="1468" y="1481"/>
                    <a:pt x="1480" y="1466"/>
                  </a:cubicBezTo>
                  <a:cubicBezTo>
                    <a:pt x="1521" y="1413"/>
                    <a:pt x="1544" y="1345"/>
                    <a:pt x="1581" y="1290"/>
                  </a:cubicBezTo>
                  <a:cubicBezTo>
                    <a:pt x="1638" y="1206"/>
                    <a:pt x="1703" y="1124"/>
                    <a:pt x="1759" y="1038"/>
                  </a:cubicBezTo>
                  <a:cubicBezTo>
                    <a:pt x="1769" y="1024"/>
                    <a:pt x="1769" y="1005"/>
                    <a:pt x="1778" y="991"/>
                  </a:cubicBezTo>
                  <a:cubicBezTo>
                    <a:pt x="1787" y="979"/>
                    <a:pt x="1802" y="975"/>
                    <a:pt x="1811" y="964"/>
                  </a:cubicBezTo>
                  <a:cubicBezTo>
                    <a:pt x="1851" y="916"/>
                    <a:pt x="1887" y="860"/>
                    <a:pt x="1925" y="810"/>
                  </a:cubicBezTo>
                  <a:cubicBezTo>
                    <a:pt x="1944" y="786"/>
                    <a:pt x="1974" y="759"/>
                    <a:pt x="1986" y="730"/>
                  </a:cubicBezTo>
                  <a:cubicBezTo>
                    <a:pt x="1996" y="704"/>
                    <a:pt x="1971" y="695"/>
                    <a:pt x="1951" y="694"/>
                  </a:cubicBezTo>
                  <a:cubicBezTo>
                    <a:pt x="1946" y="657"/>
                    <a:pt x="1946" y="657"/>
                    <a:pt x="1946" y="657"/>
                  </a:cubicBezTo>
                  <a:cubicBezTo>
                    <a:pt x="1867" y="650"/>
                    <a:pt x="1867" y="650"/>
                    <a:pt x="1867" y="650"/>
                  </a:cubicBezTo>
                  <a:cubicBezTo>
                    <a:pt x="1883" y="594"/>
                    <a:pt x="1883" y="594"/>
                    <a:pt x="1883" y="594"/>
                  </a:cubicBezTo>
                  <a:cubicBezTo>
                    <a:pt x="1863" y="594"/>
                    <a:pt x="1863" y="594"/>
                    <a:pt x="1863" y="594"/>
                  </a:cubicBezTo>
                  <a:cubicBezTo>
                    <a:pt x="1858" y="579"/>
                    <a:pt x="1849" y="579"/>
                    <a:pt x="1835" y="578"/>
                  </a:cubicBezTo>
                  <a:cubicBezTo>
                    <a:pt x="1823" y="534"/>
                    <a:pt x="1823" y="534"/>
                    <a:pt x="1823" y="534"/>
                  </a:cubicBezTo>
                  <a:cubicBezTo>
                    <a:pt x="1755" y="586"/>
                    <a:pt x="1755" y="586"/>
                    <a:pt x="1755" y="586"/>
                  </a:cubicBezTo>
                  <a:cubicBezTo>
                    <a:pt x="1751" y="586"/>
                    <a:pt x="1751" y="586"/>
                    <a:pt x="1751" y="586"/>
                  </a:cubicBezTo>
                  <a:cubicBezTo>
                    <a:pt x="1738" y="573"/>
                    <a:pt x="1710" y="549"/>
                    <a:pt x="1691" y="552"/>
                  </a:cubicBezTo>
                  <a:cubicBezTo>
                    <a:pt x="1675" y="554"/>
                    <a:pt x="1664" y="570"/>
                    <a:pt x="1655" y="582"/>
                  </a:cubicBezTo>
                  <a:cubicBezTo>
                    <a:pt x="1631" y="615"/>
                    <a:pt x="1596" y="649"/>
                    <a:pt x="1579" y="686"/>
                  </a:cubicBezTo>
                  <a:cubicBezTo>
                    <a:pt x="1557" y="679"/>
                    <a:pt x="1541" y="685"/>
                    <a:pt x="1519" y="684"/>
                  </a:cubicBezTo>
                  <a:cubicBezTo>
                    <a:pt x="1468" y="681"/>
                    <a:pt x="1419" y="673"/>
                    <a:pt x="1367" y="674"/>
                  </a:cubicBezTo>
                  <a:cubicBezTo>
                    <a:pt x="1345" y="674"/>
                    <a:pt x="1324" y="684"/>
                    <a:pt x="1303" y="683"/>
                  </a:cubicBezTo>
                  <a:cubicBezTo>
                    <a:pt x="1285" y="682"/>
                    <a:pt x="1219" y="668"/>
                    <a:pt x="1219" y="644"/>
                  </a:cubicBezTo>
                  <a:cubicBezTo>
                    <a:pt x="1220" y="618"/>
                    <a:pt x="1274" y="626"/>
                    <a:pt x="1283" y="598"/>
                  </a:cubicBezTo>
                  <a:cubicBezTo>
                    <a:pt x="1231" y="598"/>
                    <a:pt x="1174" y="597"/>
                    <a:pt x="1127" y="618"/>
                  </a:cubicBezTo>
                  <a:cubicBezTo>
                    <a:pt x="1102" y="585"/>
                    <a:pt x="1074" y="556"/>
                    <a:pt x="1035" y="550"/>
                  </a:cubicBezTo>
                  <a:cubicBezTo>
                    <a:pt x="1043" y="522"/>
                    <a:pt x="1043" y="522"/>
                    <a:pt x="1043" y="522"/>
                  </a:cubicBezTo>
                  <a:cubicBezTo>
                    <a:pt x="1058" y="522"/>
                    <a:pt x="1082" y="522"/>
                    <a:pt x="1084" y="501"/>
                  </a:cubicBezTo>
                  <a:cubicBezTo>
                    <a:pt x="1084" y="492"/>
                    <a:pt x="1070" y="477"/>
                    <a:pt x="1081" y="470"/>
                  </a:cubicBezTo>
                  <a:cubicBezTo>
                    <a:pt x="1090" y="463"/>
                    <a:pt x="1112" y="476"/>
                    <a:pt x="1123" y="477"/>
                  </a:cubicBezTo>
                  <a:cubicBezTo>
                    <a:pt x="1158" y="481"/>
                    <a:pt x="1172" y="466"/>
                    <a:pt x="1191" y="438"/>
                  </a:cubicBezTo>
                  <a:cubicBezTo>
                    <a:pt x="1155" y="438"/>
                    <a:pt x="1155" y="438"/>
                    <a:pt x="1155" y="438"/>
                  </a:cubicBezTo>
                  <a:cubicBezTo>
                    <a:pt x="1155" y="430"/>
                    <a:pt x="1155" y="430"/>
                    <a:pt x="1155" y="430"/>
                  </a:cubicBezTo>
                  <a:cubicBezTo>
                    <a:pt x="1175" y="406"/>
                    <a:pt x="1175" y="406"/>
                    <a:pt x="1175" y="406"/>
                  </a:cubicBezTo>
                  <a:cubicBezTo>
                    <a:pt x="1139" y="414"/>
                    <a:pt x="1139" y="414"/>
                    <a:pt x="1139" y="414"/>
                  </a:cubicBezTo>
                  <a:cubicBezTo>
                    <a:pt x="1138" y="395"/>
                    <a:pt x="1146" y="382"/>
                    <a:pt x="1127" y="370"/>
                  </a:cubicBezTo>
                  <a:cubicBezTo>
                    <a:pt x="1127" y="350"/>
                    <a:pt x="1127" y="350"/>
                    <a:pt x="1127" y="350"/>
                  </a:cubicBezTo>
                  <a:cubicBezTo>
                    <a:pt x="1143" y="338"/>
                    <a:pt x="1139" y="322"/>
                    <a:pt x="1131" y="306"/>
                  </a:cubicBezTo>
                  <a:cubicBezTo>
                    <a:pt x="1107" y="318"/>
                    <a:pt x="1107" y="318"/>
                    <a:pt x="1107" y="318"/>
                  </a:cubicBezTo>
                  <a:cubicBezTo>
                    <a:pt x="1091" y="294"/>
                    <a:pt x="1091" y="294"/>
                    <a:pt x="1091" y="294"/>
                  </a:cubicBezTo>
                  <a:cubicBezTo>
                    <a:pt x="1045" y="305"/>
                    <a:pt x="1034" y="277"/>
                    <a:pt x="991" y="265"/>
                  </a:cubicBezTo>
                  <a:cubicBezTo>
                    <a:pt x="969" y="258"/>
                    <a:pt x="943" y="261"/>
                    <a:pt x="923" y="248"/>
                  </a:cubicBezTo>
                  <a:cubicBezTo>
                    <a:pt x="911" y="241"/>
                    <a:pt x="912" y="226"/>
                    <a:pt x="904" y="215"/>
                  </a:cubicBezTo>
                  <a:cubicBezTo>
                    <a:pt x="888" y="196"/>
                    <a:pt x="864" y="201"/>
                    <a:pt x="843" y="202"/>
                  </a:cubicBezTo>
                  <a:cubicBezTo>
                    <a:pt x="853" y="165"/>
                    <a:pt x="887" y="128"/>
                    <a:pt x="893" y="90"/>
                  </a:cubicBezTo>
                  <a:cubicBezTo>
                    <a:pt x="896" y="72"/>
                    <a:pt x="878" y="67"/>
                    <a:pt x="868" y="56"/>
                  </a:cubicBezTo>
                  <a:cubicBezTo>
                    <a:pt x="842" y="29"/>
                    <a:pt x="823" y="9"/>
                    <a:pt x="779" y="3"/>
                  </a:cubicBezTo>
                  <a:cubicBezTo>
                    <a:pt x="752" y="0"/>
                    <a:pt x="732" y="34"/>
                    <a:pt x="711" y="47"/>
                  </a:cubicBezTo>
                  <a:cubicBezTo>
                    <a:pt x="668" y="72"/>
                    <a:pt x="634" y="57"/>
                    <a:pt x="595" y="34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340098" y="2658839"/>
              <a:ext cx="600075" cy="546100"/>
            </a:xfrm>
            <a:custGeom>
              <a:avLst/>
              <a:gdLst>
                <a:gd name="T0" fmla="*/ 639 w 1987"/>
                <a:gd name="T1" fmla="*/ 113 h 1817"/>
                <a:gd name="T2" fmla="*/ 475 w 1987"/>
                <a:gd name="T3" fmla="*/ 152 h 1817"/>
                <a:gd name="T4" fmla="*/ 347 w 1987"/>
                <a:gd name="T5" fmla="*/ 164 h 1817"/>
                <a:gd name="T6" fmla="*/ 339 w 1987"/>
                <a:gd name="T7" fmla="*/ 217 h 1817"/>
                <a:gd name="T8" fmla="*/ 279 w 1987"/>
                <a:gd name="T9" fmla="*/ 301 h 1817"/>
                <a:gd name="T10" fmla="*/ 283 w 1987"/>
                <a:gd name="T11" fmla="*/ 417 h 1817"/>
                <a:gd name="T12" fmla="*/ 139 w 1987"/>
                <a:gd name="T13" fmla="*/ 529 h 1817"/>
                <a:gd name="T14" fmla="*/ 79 w 1987"/>
                <a:gd name="T15" fmla="*/ 652 h 1817"/>
                <a:gd name="T16" fmla="*/ 21 w 1987"/>
                <a:gd name="T17" fmla="*/ 773 h 1817"/>
                <a:gd name="T18" fmla="*/ 71 w 1987"/>
                <a:gd name="T19" fmla="*/ 810 h 1817"/>
                <a:gd name="T20" fmla="*/ 70 w 1987"/>
                <a:gd name="T21" fmla="*/ 952 h 1817"/>
                <a:gd name="T22" fmla="*/ 165 w 1987"/>
                <a:gd name="T23" fmla="*/ 1017 h 1817"/>
                <a:gd name="T24" fmla="*/ 312 w 1987"/>
                <a:gd name="T25" fmla="*/ 1082 h 1817"/>
                <a:gd name="T26" fmla="*/ 359 w 1987"/>
                <a:gd name="T27" fmla="*/ 1225 h 1817"/>
                <a:gd name="T28" fmla="*/ 407 w 1987"/>
                <a:gd name="T29" fmla="*/ 1413 h 1817"/>
                <a:gd name="T30" fmla="*/ 483 w 1987"/>
                <a:gd name="T31" fmla="*/ 1512 h 1817"/>
                <a:gd name="T32" fmla="*/ 605 w 1987"/>
                <a:gd name="T33" fmla="*/ 1621 h 1817"/>
                <a:gd name="T34" fmla="*/ 592 w 1987"/>
                <a:gd name="T35" fmla="*/ 1765 h 1817"/>
                <a:gd name="T36" fmla="*/ 867 w 1987"/>
                <a:gd name="T37" fmla="*/ 1805 h 1817"/>
                <a:gd name="T38" fmla="*/ 917 w 1987"/>
                <a:gd name="T39" fmla="*/ 1657 h 1817"/>
                <a:gd name="T40" fmla="*/ 1079 w 1987"/>
                <a:gd name="T41" fmla="*/ 1593 h 1817"/>
                <a:gd name="T42" fmla="*/ 1087 w 1987"/>
                <a:gd name="T43" fmla="*/ 1520 h 1817"/>
                <a:gd name="T44" fmla="*/ 1259 w 1987"/>
                <a:gd name="T45" fmla="*/ 1546 h 1817"/>
                <a:gd name="T46" fmla="*/ 1359 w 1987"/>
                <a:gd name="T47" fmla="*/ 1507 h 1817"/>
                <a:gd name="T48" fmla="*/ 1535 w 1987"/>
                <a:gd name="T49" fmla="*/ 1593 h 1817"/>
                <a:gd name="T50" fmla="*/ 1660 w 1987"/>
                <a:gd name="T51" fmla="*/ 1562 h 1817"/>
                <a:gd name="T52" fmla="*/ 1700 w 1987"/>
                <a:gd name="T53" fmla="*/ 1462 h 1817"/>
                <a:gd name="T54" fmla="*/ 1863 w 1987"/>
                <a:gd name="T55" fmla="*/ 1438 h 1817"/>
                <a:gd name="T56" fmla="*/ 1955 w 1987"/>
                <a:gd name="T57" fmla="*/ 1373 h 1817"/>
                <a:gd name="T58" fmla="*/ 1987 w 1987"/>
                <a:gd name="T59" fmla="*/ 1357 h 1817"/>
                <a:gd name="T60" fmla="*/ 1939 w 1987"/>
                <a:gd name="T61" fmla="*/ 1293 h 1817"/>
                <a:gd name="T62" fmla="*/ 1939 w 1987"/>
                <a:gd name="T63" fmla="*/ 1253 h 1817"/>
                <a:gd name="T64" fmla="*/ 1901 w 1987"/>
                <a:gd name="T65" fmla="*/ 1061 h 1817"/>
                <a:gd name="T66" fmla="*/ 1811 w 1987"/>
                <a:gd name="T67" fmla="*/ 970 h 1817"/>
                <a:gd name="T68" fmla="*/ 1744 w 1987"/>
                <a:gd name="T69" fmla="*/ 913 h 1817"/>
                <a:gd name="T70" fmla="*/ 1767 w 1987"/>
                <a:gd name="T71" fmla="*/ 861 h 1817"/>
                <a:gd name="T72" fmla="*/ 1861 w 1987"/>
                <a:gd name="T73" fmla="*/ 797 h 1817"/>
                <a:gd name="T74" fmla="*/ 1751 w 1987"/>
                <a:gd name="T75" fmla="*/ 681 h 1817"/>
                <a:gd name="T76" fmla="*/ 1757 w 1987"/>
                <a:gd name="T77" fmla="*/ 613 h 1817"/>
                <a:gd name="T78" fmla="*/ 1759 w 1987"/>
                <a:gd name="T79" fmla="*/ 565 h 1817"/>
                <a:gd name="T80" fmla="*/ 1767 w 1987"/>
                <a:gd name="T81" fmla="*/ 529 h 1817"/>
                <a:gd name="T82" fmla="*/ 1779 w 1987"/>
                <a:gd name="T83" fmla="*/ 521 h 1817"/>
                <a:gd name="T84" fmla="*/ 1767 w 1987"/>
                <a:gd name="T85" fmla="*/ 505 h 1817"/>
                <a:gd name="T86" fmla="*/ 1746 w 1987"/>
                <a:gd name="T87" fmla="*/ 485 h 1817"/>
                <a:gd name="T88" fmla="*/ 1763 w 1987"/>
                <a:gd name="T89" fmla="*/ 361 h 1817"/>
                <a:gd name="T90" fmla="*/ 1791 w 1987"/>
                <a:gd name="T91" fmla="*/ 229 h 1817"/>
                <a:gd name="T92" fmla="*/ 1563 w 1987"/>
                <a:gd name="T93" fmla="*/ 308 h 1817"/>
                <a:gd name="T94" fmla="*/ 1475 w 1987"/>
                <a:gd name="T95" fmla="*/ 333 h 1817"/>
                <a:gd name="T96" fmla="*/ 1363 w 1987"/>
                <a:gd name="T97" fmla="*/ 401 h 1817"/>
                <a:gd name="T98" fmla="*/ 1250 w 1987"/>
                <a:gd name="T99" fmla="*/ 436 h 1817"/>
                <a:gd name="T100" fmla="*/ 1111 w 1987"/>
                <a:gd name="T101" fmla="*/ 464 h 1817"/>
                <a:gd name="T102" fmla="*/ 1075 w 1987"/>
                <a:gd name="T103" fmla="*/ 401 h 1817"/>
                <a:gd name="T104" fmla="*/ 987 w 1987"/>
                <a:gd name="T105" fmla="*/ 293 h 1817"/>
                <a:gd name="T106" fmla="*/ 1023 w 1987"/>
                <a:gd name="T107" fmla="*/ 237 h 1817"/>
                <a:gd name="T108" fmla="*/ 964 w 1987"/>
                <a:gd name="T109" fmla="*/ 94 h 1817"/>
                <a:gd name="T110" fmla="*/ 799 w 1987"/>
                <a:gd name="T111" fmla="*/ 61 h 1817"/>
                <a:gd name="T112" fmla="*/ 747 w 1987"/>
                <a:gd name="T113" fmla="*/ 34 h 1817"/>
                <a:gd name="T114" fmla="*/ 699 w 1987"/>
                <a:gd name="T115" fmla="*/ 105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7" h="1817">
                  <a:moveTo>
                    <a:pt x="699" y="105"/>
                  </a:moveTo>
                  <a:cubicBezTo>
                    <a:pt x="639" y="113"/>
                    <a:pt x="639" y="113"/>
                    <a:pt x="639" y="113"/>
                  </a:cubicBezTo>
                  <a:cubicBezTo>
                    <a:pt x="603" y="153"/>
                    <a:pt x="603" y="153"/>
                    <a:pt x="603" y="153"/>
                  </a:cubicBezTo>
                  <a:cubicBezTo>
                    <a:pt x="566" y="140"/>
                    <a:pt x="513" y="137"/>
                    <a:pt x="475" y="152"/>
                  </a:cubicBezTo>
                  <a:cubicBezTo>
                    <a:pt x="451" y="161"/>
                    <a:pt x="438" y="173"/>
                    <a:pt x="411" y="176"/>
                  </a:cubicBezTo>
                  <a:cubicBezTo>
                    <a:pt x="388" y="179"/>
                    <a:pt x="367" y="159"/>
                    <a:pt x="347" y="164"/>
                  </a:cubicBezTo>
                  <a:cubicBezTo>
                    <a:pt x="322" y="172"/>
                    <a:pt x="317" y="201"/>
                    <a:pt x="339" y="213"/>
                  </a:cubicBezTo>
                  <a:cubicBezTo>
                    <a:pt x="339" y="217"/>
                    <a:pt x="339" y="217"/>
                    <a:pt x="339" y="217"/>
                  </a:cubicBezTo>
                  <a:cubicBezTo>
                    <a:pt x="317" y="226"/>
                    <a:pt x="330" y="240"/>
                    <a:pt x="320" y="257"/>
                  </a:cubicBezTo>
                  <a:cubicBezTo>
                    <a:pt x="307" y="277"/>
                    <a:pt x="275" y="271"/>
                    <a:pt x="279" y="301"/>
                  </a:cubicBezTo>
                  <a:cubicBezTo>
                    <a:pt x="195" y="353"/>
                    <a:pt x="195" y="353"/>
                    <a:pt x="195" y="353"/>
                  </a:cubicBezTo>
                  <a:cubicBezTo>
                    <a:pt x="283" y="417"/>
                    <a:pt x="283" y="417"/>
                    <a:pt x="283" y="417"/>
                  </a:cubicBezTo>
                  <a:cubicBezTo>
                    <a:pt x="269" y="421"/>
                    <a:pt x="251" y="424"/>
                    <a:pt x="240" y="435"/>
                  </a:cubicBezTo>
                  <a:cubicBezTo>
                    <a:pt x="201" y="475"/>
                    <a:pt x="213" y="537"/>
                    <a:pt x="139" y="529"/>
                  </a:cubicBezTo>
                  <a:cubicBezTo>
                    <a:pt x="135" y="554"/>
                    <a:pt x="116" y="557"/>
                    <a:pt x="105" y="577"/>
                  </a:cubicBezTo>
                  <a:cubicBezTo>
                    <a:pt x="93" y="601"/>
                    <a:pt x="91" y="631"/>
                    <a:pt x="79" y="652"/>
                  </a:cubicBezTo>
                  <a:cubicBezTo>
                    <a:pt x="65" y="676"/>
                    <a:pt x="40" y="684"/>
                    <a:pt x="29" y="713"/>
                  </a:cubicBezTo>
                  <a:cubicBezTo>
                    <a:pt x="21" y="733"/>
                    <a:pt x="26" y="753"/>
                    <a:pt x="21" y="773"/>
                  </a:cubicBezTo>
                  <a:cubicBezTo>
                    <a:pt x="19" y="784"/>
                    <a:pt x="0" y="797"/>
                    <a:pt x="2" y="808"/>
                  </a:cubicBezTo>
                  <a:cubicBezTo>
                    <a:pt x="7" y="833"/>
                    <a:pt x="58" y="792"/>
                    <a:pt x="71" y="810"/>
                  </a:cubicBezTo>
                  <a:cubicBezTo>
                    <a:pt x="82" y="827"/>
                    <a:pt x="86" y="881"/>
                    <a:pt x="81" y="901"/>
                  </a:cubicBezTo>
                  <a:cubicBezTo>
                    <a:pt x="77" y="917"/>
                    <a:pt x="57" y="935"/>
                    <a:pt x="70" y="952"/>
                  </a:cubicBezTo>
                  <a:cubicBezTo>
                    <a:pt x="88" y="975"/>
                    <a:pt x="134" y="952"/>
                    <a:pt x="158" y="966"/>
                  </a:cubicBezTo>
                  <a:cubicBezTo>
                    <a:pt x="180" y="979"/>
                    <a:pt x="162" y="999"/>
                    <a:pt x="165" y="1017"/>
                  </a:cubicBezTo>
                  <a:cubicBezTo>
                    <a:pt x="167" y="1031"/>
                    <a:pt x="184" y="1047"/>
                    <a:pt x="195" y="1054"/>
                  </a:cubicBezTo>
                  <a:cubicBezTo>
                    <a:pt x="227" y="1075"/>
                    <a:pt x="286" y="1055"/>
                    <a:pt x="312" y="1082"/>
                  </a:cubicBezTo>
                  <a:cubicBezTo>
                    <a:pt x="337" y="1109"/>
                    <a:pt x="300" y="1160"/>
                    <a:pt x="275" y="1173"/>
                  </a:cubicBezTo>
                  <a:cubicBezTo>
                    <a:pt x="359" y="1225"/>
                    <a:pt x="359" y="1225"/>
                    <a:pt x="359" y="1225"/>
                  </a:cubicBezTo>
                  <a:cubicBezTo>
                    <a:pt x="324" y="1246"/>
                    <a:pt x="369" y="1278"/>
                    <a:pt x="376" y="1301"/>
                  </a:cubicBezTo>
                  <a:cubicBezTo>
                    <a:pt x="387" y="1338"/>
                    <a:pt x="387" y="1377"/>
                    <a:pt x="407" y="1413"/>
                  </a:cubicBezTo>
                  <a:cubicBezTo>
                    <a:pt x="417" y="1432"/>
                    <a:pt x="437" y="1445"/>
                    <a:pt x="450" y="1463"/>
                  </a:cubicBezTo>
                  <a:cubicBezTo>
                    <a:pt x="462" y="1479"/>
                    <a:pt x="464" y="1501"/>
                    <a:pt x="483" y="1512"/>
                  </a:cubicBezTo>
                  <a:cubicBezTo>
                    <a:pt x="520" y="1533"/>
                    <a:pt x="577" y="1482"/>
                    <a:pt x="595" y="1529"/>
                  </a:cubicBezTo>
                  <a:cubicBezTo>
                    <a:pt x="606" y="1559"/>
                    <a:pt x="595" y="1592"/>
                    <a:pt x="605" y="1621"/>
                  </a:cubicBezTo>
                  <a:cubicBezTo>
                    <a:pt x="611" y="1638"/>
                    <a:pt x="635" y="1653"/>
                    <a:pt x="631" y="1673"/>
                  </a:cubicBezTo>
                  <a:cubicBezTo>
                    <a:pt x="627" y="1697"/>
                    <a:pt x="558" y="1734"/>
                    <a:pt x="592" y="1765"/>
                  </a:cubicBezTo>
                  <a:cubicBezTo>
                    <a:pt x="650" y="1817"/>
                    <a:pt x="682" y="1743"/>
                    <a:pt x="735" y="1745"/>
                  </a:cubicBezTo>
                  <a:cubicBezTo>
                    <a:pt x="786" y="1748"/>
                    <a:pt x="818" y="1791"/>
                    <a:pt x="867" y="1805"/>
                  </a:cubicBezTo>
                  <a:cubicBezTo>
                    <a:pt x="868" y="1774"/>
                    <a:pt x="865" y="1729"/>
                    <a:pt x="879" y="1701"/>
                  </a:cubicBezTo>
                  <a:cubicBezTo>
                    <a:pt x="889" y="1683"/>
                    <a:pt x="908" y="1674"/>
                    <a:pt x="917" y="1657"/>
                  </a:cubicBezTo>
                  <a:cubicBezTo>
                    <a:pt x="932" y="1630"/>
                    <a:pt x="937" y="1603"/>
                    <a:pt x="971" y="1592"/>
                  </a:cubicBezTo>
                  <a:cubicBezTo>
                    <a:pt x="1009" y="1579"/>
                    <a:pt x="1043" y="1610"/>
                    <a:pt x="1079" y="1593"/>
                  </a:cubicBezTo>
                  <a:cubicBezTo>
                    <a:pt x="1073" y="1579"/>
                    <a:pt x="1045" y="1539"/>
                    <a:pt x="1054" y="1525"/>
                  </a:cubicBezTo>
                  <a:cubicBezTo>
                    <a:pt x="1059" y="1518"/>
                    <a:pt x="1079" y="1520"/>
                    <a:pt x="1087" y="1520"/>
                  </a:cubicBezTo>
                  <a:cubicBezTo>
                    <a:pt x="1119" y="1519"/>
                    <a:pt x="1146" y="1528"/>
                    <a:pt x="1159" y="1489"/>
                  </a:cubicBezTo>
                  <a:cubicBezTo>
                    <a:pt x="1259" y="1546"/>
                    <a:pt x="1259" y="1546"/>
                    <a:pt x="1259" y="1546"/>
                  </a:cubicBezTo>
                  <a:cubicBezTo>
                    <a:pt x="1311" y="1511"/>
                    <a:pt x="1311" y="1511"/>
                    <a:pt x="1311" y="1511"/>
                  </a:cubicBezTo>
                  <a:cubicBezTo>
                    <a:pt x="1359" y="1507"/>
                    <a:pt x="1359" y="1507"/>
                    <a:pt x="1359" y="1507"/>
                  </a:cubicBezTo>
                  <a:cubicBezTo>
                    <a:pt x="1415" y="1485"/>
                    <a:pt x="1415" y="1485"/>
                    <a:pt x="1415" y="1485"/>
                  </a:cubicBezTo>
                  <a:cubicBezTo>
                    <a:pt x="1438" y="1536"/>
                    <a:pt x="1469" y="1617"/>
                    <a:pt x="1535" y="1593"/>
                  </a:cubicBezTo>
                  <a:cubicBezTo>
                    <a:pt x="1550" y="1632"/>
                    <a:pt x="1600" y="1635"/>
                    <a:pt x="1629" y="1607"/>
                  </a:cubicBezTo>
                  <a:cubicBezTo>
                    <a:pt x="1642" y="1594"/>
                    <a:pt x="1646" y="1575"/>
                    <a:pt x="1660" y="1562"/>
                  </a:cubicBezTo>
                  <a:cubicBezTo>
                    <a:pt x="1672" y="1551"/>
                    <a:pt x="1690" y="1552"/>
                    <a:pt x="1701" y="1539"/>
                  </a:cubicBezTo>
                  <a:cubicBezTo>
                    <a:pt x="1725" y="1513"/>
                    <a:pt x="1673" y="1490"/>
                    <a:pt x="1700" y="1462"/>
                  </a:cubicBezTo>
                  <a:cubicBezTo>
                    <a:pt x="1740" y="1422"/>
                    <a:pt x="1770" y="1483"/>
                    <a:pt x="1807" y="1482"/>
                  </a:cubicBezTo>
                  <a:cubicBezTo>
                    <a:pt x="1830" y="1481"/>
                    <a:pt x="1843" y="1448"/>
                    <a:pt x="1863" y="1438"/>
                  </a:cubicBezTo>
                  <a:cubicBezTo>
                    <a:pt x="1890" y="1424"/>
                    <a:pt x="1937" y="1439"/>
                    <a:pt x="1963" y="1449"/>
                  </a:cubicBezTo>
                  <a:cubicBezTo>
                    <a:pt x="1969" y="1426"/>
                    <a:pt x="1974" y="1390"/>
                    <a:pt x="1955" y="1373"/>
                  </a:cubicBezTo>
                  <a:cubicBezTo>
                    <a:pt x="1955" y="1369"/>
                    <a:pt x="1955" y="1369"/>
                    <a:pt x="1955" y="1369"/>
                  </a:cubicBezTo>
                  <a:cubicBezTo>
                    <a:pt x="1987" y="1357"/>
                    <a:pt x="1987" y="1357"/>
                    <a:pt x="1987" y="1357"/>
                  </a:cubicBezTo>
                  <a:cubicBezTo>
                    <a:pt x="1987" y="1353"/>
                    <a:pt x="1987" y="1353"/>
                    <a:pt x="1987" y="1353"/>
                  </a:cubicBezTo>
                  <a:cubicBezTo>
                    <a:pt x="1962" y="1342"/>
                    <a:pt x="1943" y="1321"/>
                    <a:pt x="1939" y="1293"/>
                  </a:cubicBezTo>
                  <a:cubicBezTo>
                    <a:pt x="1927" y="1293"/>
                    <a:pt x="1927" y="1293"/>
                    <a:pt x="1927" y="1293"/>
                  </a:cubicBezTo>
                  <a:cubicBezTo>
                    <a:pt x="1939" y="1253"/>
                    <a:pt x="1939" y="1253"/>
                    <a:pt x="1939" y="1253"/>
                  </a:cubicBezTo>
                  <a:cubicBezTo>
                    <a:pt x="1867" y="1233"/>
                    <a:pt x="1922" y="1193"/>
                    <a:pt x="1925" y="1149"/>
                  </a:cubicBezTo>
                  <a:cubicBezTo>
                    <a:pt x="1928" y="1117"/>
                    <a:pt x="1911" y="1088"/>
                    <a:pt x="1901" y="1061"/>
                  </a:cubicBezTo>
                  <a:cubicBezTo>
                    <a:pt x="1896" y="1048"/>
                    <a:pt x="1903" y="1034"/>
                    <a:pt x="1896" y="1021"/>
                  </a:cubicBezTo>
                  <a:cubicBezTo>
                    <a:pt x="1887" y="1003"/>
                    <a:pt x="1830" y="973"/>
                    <a:pt x="1811" y="970"/>
                  </a:cubicBezTo>
                  <a:cubicBezTo>
                    <a:pt x="1794" y="967"/>
                    <a:pt x="1766" y="976"/>
                    <a:pt x="1754" y="963"/>
                  </a:cubicBezTo>
                  <a:cubicBezTo>
                    <a:pt x="1742" y="951"/>
                    <a:pt x="1748" y="928"/>
                    <a:pt x="1744" y="913"/>
                  </a:cubicBezTo>
                  <a:cubicBezTo>
                    <a:pt x="1741" y="903"/>
                    <a:pt x="1727" y="889"/>
                    <a:pt x="1729" y="878"/>
                  </a:cubicBezTo>
                  <a:cubicBezTo>
                    <a:pt x="1731" y="868"/>
                    <a:pt x="1758" y="864"/>
                    <a:pt x="1767" y="861"/>
                  </a:cubicBezTo>
                  <a:cubicBezTo>
                    <a:pt x="1790" y="854"/>
                    <a:pt x="1796" y="840"/>
                    <a:pt x="1815" y="831"/>
                  </a:cubicBezTo>
                  <a:cubicBezTo>
                    <a:pt x="1833" y="824"/>
                    <a:pt x="1868" y="829"/>
                    <a:pt x="1861" y="797"/>
                  </a:cubicBezTo>
                  <a:cubicBezTo>
                    <a:pt x="1854" y="768"/>
                    <a:pt x="1788" y="779"/>
                    <a:pt x="1767" y="760"/>
                  </a:cubicBezTo>
                  <a:cubicBezTo>
                    <a:pt x="1748" y="743"/>
                    <a:pt x="1738" y="706"/>
                    <a:pt x="1751" y="681"/>
                  </a:cubicBezTo>
                  <a:cubicBezTo>
                    <a:pt x="1758" y="668"/>
                    <a:pt x="1774" y="661"/>
                    <a:pt x="1776" y="645"/>
                  </a:cubicBezTo>
                  <a:cubicBezTo>
                    <a:pt x="1778" y="630"/>
                    <a:pt x="1760" y="626"/>
                    <a:pt x="1757" y="613"/>
                  </a:cubicBezTo>
                  <a:cubicBezTo>
                    <a:pt x="1755" y="601"/>
                    <a:pt x="1766" y="587"/>
                    <a:pt x="1771" y="577"/>
                  </a:cubicBezTo>
                  <a:cubicBezTo>
                    <a:pt x="1759" y="565"/>
                    <a:pt x="1759" y="565"/>
                    <a:pt x="1759" y="565"/>
                  </a:cubicBezTo>
                  <a:cubicBezTo>
                    <a:pt x="1783" y="557"/>
                    <a:pt x="1783" y="557"/>
                    <a:pt x="1783" y="557"/>
                  </a:cubicBezTo>
                  <a:cubicBezTo>
                    <a:pt x="1767" y="529"/>
                    <a:pt x="1767" y="529"/>
                    <a:pt x="1767" y="529"/>
                  </a:cubicBezTo>
                  <a:cubicBezTo>
                    <a:pt x="1779" y="525"/>
                    <a:pt x="1779" y="525"/>
                    <a:pt x="1779" y="525"/>
                  </a:cubicBezTo>
                  <a:cubicBezTo>
                    <a:pt x="1779" y="521"/>
                    <a:pt x="1779" y="521"/>
                    <a:pt x="1779" y="521"/>
                  </a:cubicBezTo>
                  <a:cubicBezTo>
                    <a:pt x="1747" y="517"/>
                    <a:pt x="1747" y="517"/>
                    <a:pt x="1747" y="517"/>
                  </a:cubicBezTo>
                  <a:cubicBezTo>
                    <a:pt x="1767" y="505"/>
                    <a:pt x="1767" y="505"/>
                    <a:pt x="1767" y="505"/>
                  </a:cubicBezTo>
                  <a:cubicBezTo>
                    <a:pt x="1767" y="501"/>
                    <a:pt x="1767" y="501"/>
                    <a:pt x="1767" y="501"/>
                  </a:cubicBezTo>
                  <a:cubicBezTo>
                    <a:pt x="1757" y="499"/>
                    <a:pt x="1746" y="497"/>
                    <a:pt x="1746" y="485"/>
                  </a:cubicBezTo>
                  <a:cubicBezTo>
                    <a:pt x="1745" y="440"/>
                    <a:pt x="1777" y="410"/>
                    <a:pt x="1739" y="369"/>
                  </a:cubicBezTo>
                  <a:cubicBezTo>
                    <a:pt x="1763" y="361"/>
                    <a:pt x="1763" y="361"/>
                    <a:pt x="1763" y="361"/>
                  </a:cubicBezTo>
                  <a:cubicBezTo>
                    <a:pt x="1742" y="327"/>
                    <a:pt x="1755" y="287"/>
                    <a:pt x="1795" y="269"/>
                  </a:cubicBezTo>
                  <a:cubicBezTo>
                    <a:pt x="1791" y="229"/>
                    <a:pt x="1791" y="229"/>
                    <a:pt x="1791" y="229"/>
                  </a:cubicBezTo>
                  <a:cubicBezTo>
                    <a:pt x="1736" y="260"/>
                    <a:pt x="1664" y="277"/>
                    <a:pt x="1599" y="290"/>
                  </a:cubicBezTo>
                  <a:cubicBezTo>
                    <a:pt x="1585" y="293"/>
                    <a:pt x="1576" y="305"/>
                    <a:pt x="1563" y="308"/>
                  </a:cubicBezTo>
                  <a:cubicBezTo>
                    <a:pt x="1545" y="311"/>
                    <a:pt x="1528" y="305"/>
                    <a:pt x="1511" y="311"/>
                  </a:cubicBezTo>
                  <a:cubicBezTo>
                    <a:pt x="1497" y="315"/>
                    <a:pt x="1488" y="328"/>
                    <a:pt x="1475" y="333"/>
                  </a:cubicBezTo>
                  <a:cubicBezTo>
                    <a:pt x="1459" y="339"/>
                    <a:pt x="1442" y="329"/>
                    <a:pt x="1427" y="335"/>
                  </a:cubicBezTo>
                  <a:cubicBezTo>
                    <a:pt x="1399" y="346"/>
                    <a:pt x="1394" y="388"/>
                    <a:pt x="1363" y="401"/>
                  </a:cubicBezTo>
                  <a:cubicBezTo>
                    <a:pt x="1350" y="407"/>
                    <a:pt x="1337" y="396"/>
                    <a:pt x="1323" y="399"/>
                  </a:cubicBezTo>
                  <a:cubicBezTo>
                    <a:pt x="1297" y="404"/>
                    <a:pt x="1275" y="428"/>
                    <a:pt x="1250" y="436"/>
                  </a:cubicBezTo>
                  <a:cubicBezTo>
                    <a:pt x="1234" y="441"/>
                    <a:pt x="1219" y="428"/>
                    <a:pt x="1203" y="433"/>
                  </a:cubicBezTo>
                  <a:cubicBezTo>
                    <a:pt x="1168" y="443"/>
                    <a:pt x="1151" y="468"/>
                    <a:pt x="1111" y="464"/>
                  </a:cubicBezTo>
                  <a:cubicBezTo>
                    <a:pt x="1085" y="462"/>
                    <a:pt x="1075" y="434"/>
                    <a:pt x="1047" y="429"/>
                  </a:cubicBezTo>
                  <a:cubicBezTo>
                    <a:pt x="1075" y="401"/>
                    <a:pt x="1075" y="401"/>
                    <a:pt x="1075" y="401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1048" y="324"/>
                    <a:pt x="1032" y="281"/>
                    <a:pt x="987" y="293"/>
                  </a:cubicBezTo>
                  <a:cubicBezTo>
                    <a:pt x="983" y="245"/>
                    <a:pt x="983" y="245"/>
                    <a:pt x="983" y="245"/>
                  </a:cubicBezTo>
                  <a:cubicBezTo>
                    <a:pt x="1023" y="237"/>
                    <a:pt x="1023" y="237"/>
                    <a:pt x="1023" y="237"/>
                  </a:cubicBezTo>
                  <a:cubicBezTo>
                    <a:pt x="1022" y="190"/>
                    <a:pt x="991" y="171"/>
                    <a:pt x="969" y="133"/>
                  </a:cubicBezTo>
                  <a:cubicBezTo>
                    <a:pt x="962" y="120"/>
                    <a:pt x="970" y="107"/>
                    <a:pt x="964" y="94"/>
                  </a:cubicBezTo>
                  <a:cubicBezTo>
                    <a:pt x="958" y="80"/>
                    <a:pt x="909" y="57"/>
                    <a:pt x="895" y="54"/>
                  </a:cubicBezTo>
                  <a:cubicBezTo>
                    <a:pt x="867" y="50"/>
                    <a:pt x="829" y="63"/>
                    <a:pt x="799" y="61"/>
                  </a:cubicBezTo>
                  <a:cubicBezTo>
                    <a:pt x="797" y="52"/>
                    <a:pt x="795" y="43"/>
                    <a:pt x="786" y="38"/>
                  </a:cubicBezTo>
                  <a:cubicBezTo>
                    <a:pt x="773" y="30"/>
                    <a:pt x="760" y="37"/>
                    <a:pt x="747" y="34"/>
                  </a:cubicBezTo>
                  <a:cubicBezTo>
                    <a:pt x="726" y="30"/>
                    <a:pt x="686" y="0"/>
                    <a:pt x="672" y="33"/>
                  </a:cubicBezTo>
                  <a:cubicBezTo>
                    <a:pt x="661" y="60"/>
                    <a:pt x="689" y="84"/>
                    <a:pt x="699" y="105"/>
                  </a:cubicBezTo>
                  <a:close/>
                </a:path>
              </a:pathLst>
            </a:custGeom>
            <a:ln w="635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7F7F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2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251520" y="188640"/>
            <a:ext cx="7506419" cy="88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3300" dirty="0">
                <a:solidFill>
                  <a:srgbClr val="C20021"/>
                </a:solidFill>
              </a:rPr>
              <a:t>Dane kontaktowe</a:t>
            </a:r>
            <a:r>
              <a:rPr dirty="0" smtClean="0">
                <a:solidFill>
                  <a:srgbClr val="C20021"/>
                </a:solidFill>
              </a:rPr>
              <a:t/>
            </a:r>
            <a:br>
              <a:rPr dirty="0" smtClean="0">
                <a:solidFill>
                  <a:srgbClr val="C20021"/>
                </a:solidFill>
              </a:rPr>
            </a:br>
            <a:r>
              <a:rPr sz="1600" b="0" dirty="0" smtClean="0">
                <a:solidFill>
                  <a:srgbClr val="C20021"/>
                </a:solidFill>
              </a:rPr>
              <a:t>www.rpo.bgk.pl, www.jeremie2.pl</a:t>
            </a:r>
            <a:r>
              <a:rPr sz="1800" dirty="0" smtClean="0">
                <a:solidFill>
                  <a:srgbClr val="C20021"/>
                </a:solidFill>
              </a:rPr>
              <a:t>	</a:t>
            </a:r>
            <a:endParaRPr sz="1800" dirty="0">
              <a:solidFill>
                <a:srgbClr val="C2002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39571"/>
            <a:ext cx="7538942" cy="41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03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506419" cy="88604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pl-PL" sz="2000" b="0" dirty="0">
                <a:ea typeface="Calibri"/>
                <a:cs typeface="Times New Roman"/>
              </a:rPr>
              <a:t/>
            </a:r>
            <a:br>
              <a:rPr lang="pl-PL" sz="2000" b="0" dirty="0">
                <a:ea typeface="Calibri"/>
                <a:cs typeface="Times New Roman"/>
              </a:rPr>
            </a:br>
            <a:r>
              <a:rPr lang="pl-PL" sz="2000" b="0" dirty="0" smtClean="0">
                <a:ea typeface="Calibri"/>
                <a:cs typeface="Times New Roman"/>
              </a:rPr>
              <a:t/>
            </a:r>
            <a:br>
              <a:rPr lang="pl-PL" sz="2000" b="0" dirty="0" smtClean="0">
                <a:ea typeface="Calibri"/>
                <a:cs typeface="Times New Roman"/>
              </a:rPr>
            </a:br>
            <a:r>
              <a:rPr lang="pl-PL" sz="2000" b="0" dirty="0" smtClean="0">
                <a:ea typeface="Calibri"/>
                <a:cs typeface="Times New Roman"/>
              </a:rPr>
              <a:t/>
            </a:r>
            <a:br>
              <a:rPr lang="pl-PL" sz="2000" b="0" dirty="0" smtClean="0">
                <a:ea typeface="Calibri"/>
                <a:cs typeface="Times New Roman"/>
              </a:rPr>
            </a:br>
            <a:r>
              <a:rPr lang="pl-PL" sz="2000" b="0" dirty="0">
                <a:ea typeface="Calibri"/>
                <a:cs typeface="Times New Roman"/>
              </a:rPr>
              <a:t/>
            </a:r>
            <a:br>
              <a:rPr lang="pl-PL" sz="2000" b="0" dirty="0">
                <a:ea typeface="Calibri"/>
                <a:cs typeface="Times New Roman"/>
              </a:rPr>
            </a:br>
            <a:r>
              <a:rPr lang="pl-PL" sz="2000" b="0" dirty="0" smtClean="0">
                <a:ea typeface="Calibri"/>
                <a:cs typeface="Times New Roman"/>
              </a:rPr>
              <a:t/>
            </a:r>
            <a:br>
              <a:rPr lang="pl-PL" sz="2000" b="0" dirty="0" smtClean="0">
                <a:ea typeface="Calibri"/>
                <a:cs typeface="Times New Roman"/>
              </a:rPr>
            </a:br>
            <a:r>
              <a:rPr lang="pl-PL" dirty="0">
                <a:solidFill>
                  <a:srgbClr val="C20021"/>
                </a:solidFill>
              </a:rPr>
              <a:t>Dziękuję za uwagę</a:t>
            </a:r>
            <a:br>
              <a:rPr lang="pl-PL" dirty="0">
                <a:solidFill>
                  <a:srgbClr val="C20021"/>
                </a:solidFill>
              </a:rPr>
            </a:br>
            <a:r>
              <a:rPr lang="pl-PL" sz="2000" b="0" dirty="0" smtClean="0">
                <a:solidFill>
                  <a:srgbClr val="C20021"/>
                </a:solidFill>
                <a:ea typeface="Calibri"/>
                <a:cs typeface="Times New Roman"/>
              </a:rPr>
              <a:t>rpo.bgk.pl</a:t>
            </a:r>
            <a:r>
              <a:rPr lang="pl-PL" sz="2000" b="0" dirty="0">
                <a:solidFill>
                  <a:srgbClr val="C20021"/>
                </a:solidFill>
                <a:ea typeface="Calibri"/>
                <a:cs typeface="Times New Roman"/>
              </a:rPr>
              <a:t/>
            </a:r>
            <a:br>
              <a:rPr lang="pl-PL" sz="2000" b="0" dirty="0">
                <a:solidFill>
                  <a:srgbClr val="C20021"/>
                </a:solidFill>
                <a:ea typeface="Calibri"/>
                <a:cs typeface="Times New Roman"/>
              </a:rPr>
            </a:br>
            <a:r>
              <a:rPr lang="pl-PL" sz="2000" b="0" dirty="0">
                <a:solidFill>
                  <a:srgbClr val="C20021"/>
                </a:solidFill>
                <a:ea typeface="Calibri"/>
                <a:cs typeface="Times New Roman"/>
              </a:rPr>
              <a:t/>
            </a:r>
            <a:br>
              <a:rPr lang="pl-PL" sz="2000" b="0" dirty="0">
                <a:solidFill>
                  <a:srgbClr val="C20021"/>
                </a:solidFill>
                <a:ea typeface="Calibri"/>
                <a:cs typeface="Times New Roman"/>
              </a:rPr>
            </a:br>
            <a:r>
              <a:rPr lang="pl-PL" sz="2000" b="0" dirty="0" smtClean="0">
                <a:ea typeface="Calibri"/>
                <a:cs typeface="Times New Roman"/>
              </a:rPr>
              <a:t/>
            </a:r>
            <a:br>
              <a:rPr lang="pl-PL" sz="2000" b="0" dirty="0" smtClean="0">
                <a:ea typeface="Calibri"/>
                <a:cs typeface="Times New Roman"/>
              </a:rPr>
            </a:br>
            <a:r>
              <a:rPr lang="pl-PL" sz="2000" b="0" dirty="0">
                <a:ea typeface="Calibri"/>
                <a:cs typeface="Times New Roman"/>
              </a:rPr>
              <a:t/>
            </a:r>
            <a:br>
              <a:rPr lang="pl-PL" sz="2000" b="0" dirty="0">
                <a:ea typeface="Calibri"/>
                <a:cs typeface="Times New Roman"/>
              </a:rPr>
            </a:br>
            <a:r>
              <a:rPr lang="pl-PL" sz="2000" b="0" dirty="0" smtClean="0">
                <a:ea typeface="Calibri"/>
                <a:cs typeface="Times New Roman"/>
              </a:rPr>
              <a:t/>
            </a:r>
            <a:br>
              <a:rPr lang="pl-PL" sz="2000" b="0" dirty="0" smtClean="0">
                <a:ea typeface="Calibri"/>
                <a:cs typeface="Times New Roman"/>
              </a:rPr>
            </a:br>
            <a:endParaRPr lang="pl-PL" sz="2000" b="0" dirty="0">
              <a:ea typeface="Calibri"/>
              <a:cs typeface="Times New Roman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560" y="4365103"/>
            <a:ext cx="2880320" cy="151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ea typeface="Calibri" pitchFamily="34" charset="0"/>
                <a:cs typeface="Times New Roman" pitchFamily="18" charset="0"/>
              </a:rPr>
              <a:t>Menadżer Funduszu Funduszy</a:t>
            </a:r>
            <a:br>
              <a:rPr lang="pl-PL" sz="1200" dirty="0">
                <a:ea typeface="Calibri" pitchFamily="34" charset="0"/>
                <a:cs typeface="Times New Roman" pitchFamily="18" charset="0"/>
              </a:rPr>
            </a:br>
            <a:r>
              <a:rPr lang="pl-PL" sz="1200" dirty="0" smtClean="0"/>
              <a:t>Biuro </a:t>
            </a:r>
            <a:r>
              <a:rPr lang="pl-PL" sz="1200" dirty="0"/>
              <a:t>Regionalne we Wrocławiu</a:t>
            </a:r>
          </a:p>
          <a:p>
            <a:pPr marL="0" indent="0">
              <a:buNone/>
            </a:pPr>
            <a:r>
              <a:rPr lang="pl-PL" sz="1200" dirty="0" smtClean="0"/>
              <a:t>ul. Wita Stwosza 15</a:t>
            </a:r>
          </a:p>
          <a:p>
            <a:pPr marL="0" indent="0">
              <a:buNone/>
            </a:pPr>
            <a:r>
              <a:rPr lang="pl-PL" sz="1200" dirty="0" smtClean="0"/>
              <a:t>50-148 Wrocław</a:t>
            </a:r>
          </a:p>
          <a:p>
            <a:pPr marL="0" indent="0">
              <a:buNone/>
            </a:pPr>
            <a:r>
              <a:rPr lang="pl-PL" sz="1200" dirty="0" smtClean="0"/>
              <a:t>tel. 71 388 42 44</a:t>
            </a:r>
          </a:p>
          <a:p>
            <a:pPr marL="0" indent="0">
              <a:buNone/>
            </a:pPr>
            <a:r>
              <a:rPr lang="pl-PL" sz="1200" dirty="0" smtClean="0"/>
              <a:t>Email: dfp@bgk.pl</a:t>
            </a:r>
            <a:endParaRPr lang="pl-PL" sz="1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292080" y="4365103"/>
            <a:ext cx="2825899" cy="1512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/>
              <a:t>Bank Gospodarstwa </a:t>
            </a:r>
            <a:r>
              <a:rPr lang="pl-PL" sz="1200" dirty="0" smtClean="0"/>
              <a:t>Krajowego</a:t>
            </a:r>
          </a:p>
          <a:p>
            <a:pPr marL="0" indent="0">
              <a:buNone/>
            </a:pPr>
            <a:r>
              <a:rPr lang="pl-PL" sz="1200" dirty="0" smtClean="0"/>
              <a:t>Al. Jerozolimskie 7</a:t>
            </a:r>
          </a:p>
          <a:p>
            <a:pPr marL="0" indent="0">
              <a:buNone/>
            </a:pPr>
            <a:r>
              <a:rPr lang="pl-PL" sz="1200" dirty="0" smtClean="0"/>
              <a:t>00-955 Warszawa</a:t>
            </a:r>
          </a:p>
          <a:p>
            <a:pPr marL="0" indent="0">
              <a:buNone/>
            </a:pPr>
            <a:r>
              <a:rPr lang="pl-PL" sz="1200" dirty="0" smtClean="0"/>
              <a:t>Departament Instrumentów Finansowych</a:t>
            </a:r>
            <a:endParaRPr lang="pl-PL" sz="1200" dirty="0"/>
          </a:p>
          <a:p>
            <a:pPr marL="0" indent="0">
              <a:buNone/>
            </a:pPr>
            <a:r>
              <a:rPr lang="pl-PL" sz="1200" dirty="0" smtClean="0"/>
              <a:t>email</a:t>
            </a:r>
            <a:r>
              <a:rPr lang="pl-PL" sz="1200" dirty="0"/>
              <a:t>: dfp@bgk.pl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6" name="Obraz 5" descr="C:\Users\ezak\AppData\Local\Microsoft\Windows\Temporary Internet Files\Content.Word\belka_JEREMIE dolnosląskie_EFRR_2017_kol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165304"/>
            <a:ext cx="5756275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276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506419" cy="886049"/>
          </a:xfrm>
        </p:spPr>
        <p:txBody>
          <a:bodyPr>
            <a:noAutofit/>
          </a:bodyPr>
          <a:lstStyle/>
          <a:p>
            <a:pPr defTabSz="457200"/>
            <a:r>
              <a:rPr lang="pl-PL" sz="3200" dirty="0">
                <a:solidFill>
                  <a:srgbClr val="C20021"/>
                </a:solidFill>
              </a:rPr>
              <a:t>Mapa województw, które podpisały </a:t>
            </a:r>
            <a:br>
              <a:rPr lang="pl-PL" sz="3200" dirty="0">
                <a:solidFill>
                  <a:srgbClr val="C20021"/>
                </a:solidFill>
              </a:rPr>
            </a:br>
            <a:r>
              <a:rPr lang="pl-PL" sz="3200" dirty="0">
                <a:solidFill>
                  <a:srgbClr val="C20021"/>
                </a:solidFill>
              </a:rPr>
              <a:t>Umowy z BGK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5594894" y="2892725"/>
            <a:ext cx="529839" cy="29055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1280" y="2892725"/>
            <a:ext cx="232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636B71"/>
                </a:solidFill>
              </a:rPr>
              <a:t>- województwa, które już podpisały Umowę z BGK</a:t>
            </a:r>
            <a:endParaRPr lang="pl-PL" sz="1600" dirty="0">
              <a:solidFill>
                <a:srgbClr val="636B7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5594893" y="3791523"/>
            <a:ext cx="529839" cy="29055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324358" y="3769814"/>
            <a:ext cx="231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636B71"/>
                </a:solidFill>
              </a:rPr>
              <a:t>- województwo, </a:t>
            </a:r>
            <a:r>
              <a:rPr lang="pl-PL" sz="1600" dirty="0">
                <a:solidFill>
                  <a:srgbClr val="636B71"/>
                </a:solidFill>
              </a:rPr>
              <a:t>które nie </a:t>
            </a:r>
            <a:r>
              <a:rPr lang="pl-PL" sz="1600" dirty="0" smtClean="0">
                <a:solidFill>
                  <a:srgbClr val="636B71"/>
                </a:solidFill>
              </a:rPr>
              <a:t>podpisze </a:t>
            </a:r>
            <a:r>
              <a:rPr lang="pl-PL" sz="1600" dirty="0">
                <a:solidFill>
                  <a:srgbClr val="636B71"/>
                </a:solidFill>
              </a:rPr>
              <a:t>Umowy z </a:t>
            </a:r>
            <a:r>
              <a:rPr lang="pl-PL" sz="1600" dirty="0" smtClean="0">
                <a:solidFill>
                  <a:srgbClr val="636B71"/>
                </a:solidFill>
              </a:rPr>
              <a:t>BGK</a:t>
            </a:r>
            <a:endParaRPr lang="pl-PL" sz="1600" dirty="0">
              <a:solidFill>
                <a:srgbClr val="636B7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3" y="1488607"/>
            <a:ext cx="4680521" cy="4605832"/>
          </a:xfrm>
        </p:spPr>
      </p:pic>
      <p:sp>
        <p:nvSpPr>
          <p:cNvPr id="5" name="Prostokąt 4"/>
          <p:cNvSpPr/>
          <p:nvPr/>
        </p:nvSpPr>
        <p:spPr>
          <a:xfrm>
            <a:off x="5013068" y="5444637"/>
            <a:ext cx="3780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fontAlgn="base">
              <a:spcAft>
                <a:spcPct val="0"/>
              </a:spcAft>
              <a:defRPr/>
            </a:pPr>
            <a:r>
              <a:rPr lang="pl-PL" b="1" dirty="0">
                <a:solidFill>
                  <a:srgbClr val="404040"/>
                </a:solidFill>
                <a:ea typeface="ヒラギノ角ゴ Pro W3" charset="-128"/>
                <a:cs typeface="Tahoma" pitchFamily="34" charset="0"/>
              </a:rPr>
              <a:t>BGK pełni rolę Menadżera Funduszy w 15 województwach i zarządza kwotą ponad 5,82 mld zł.</a:t>
            </a:r>
          </a:p>
        </p:txBody>
      </p:sp>
    </p:spTree>
    <p:extLst>
      <p:ext uri="{BB962C8B-B14F-4D97-AF65-F5344CB8AC3E}">
        <p14:creationId xmlns:p14="http://schemas.microsoft.com/office/powerpoint/2010/main" val="29263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7506419" cy="886049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20021"/>
                </a:solidFill>
              </a:rPr>
              <a:t>Instrumenty finansowe 2014-2020  </a:t>
            </a:r>
            <a:br>
              <a:rPr lang="pl-PL" sz="3200" dirty="0">
                <a:solidFill>
                  <a:srgbClr val="C20021"/>
                </a:solidFill>
              </a:rPr>
            </a:br>
            <a:r>
              <a:rPr lang="pl-PL" sz="2800" dirty="0">
                <a:solidFill>
                  <a:srgbClr val="C20021"/>
                </a:solidFill>
              </a:rPr>
              <a:t>Alokacja (w zł)</a:t>
            </a:r>
            <a:r>
              <a:rPr lang="pl-PL" sz="3200" dirty="0">
                <a:solidFill>
                  <a:srgbClr val="C20021"/>
                </a:solidFill>
              </a:rPr>
              <a:t>	</a:t>
            </a:r>
          </a:p>
        </p:txBody>
      </p:sp>
      <p:sp>
        <p:nvSpPr>
          <p:cNvPr id="7" name="Tytuł 3"/>
          <p:cNvSpPr txBox="1">
            <a:spLocks/>
          </p:cNvSpPr>
          <p:nvPr/>
        </p:nvSpPr>
        <p:spPr>
          <a:xfrm>
            <a:off x="611560" y="1664803"/>
            <a:ext cx="3384375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l-PL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1400" dirty="0" smtClean="0">
                <a:solidFill>
                  <a:srgbClr val="000000"/>
                </a:solidFill>
              </a:rPr>
              <a:t>Zawarte przez BGK umowy o finansowaniu</a:t>
            </a:r>
            <a:r>
              <a:rPr sz="1400" dirty="0" smtClean="0">
                <a:solidFill>
                  <a:srgbClr val="C20021"/>
                </a:solidFill>
              </a:rPr>
              <a:t>	</a:t>
            </a:r>
            <a:endParaRPr sz="1400" dirty="0">
              <a:solidFill>
                <a:srgbClr val="C2002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52648"/>
              </p:ext>
            </p:extLst>
          </p:nvPr>
        </p:nvGraphicFramePr>
        <p:xfrm>
          <a:off x="539552" y="1988834"/>
          <a:ext cx="8208911" cy="42484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46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4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96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96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96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96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9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RPO</a:t>
                      </a:r>
                      <a:endParaRPr lang="pl-PL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Dofinansowanie UE </a:t>
                      </a: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Wkład krajowy Budżet Państwa </a:t>
                      </a: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Wartość Umów z IZ</a:t>
                      </a:r>
                      <a:endParaRPr lang="pl-PL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Wkład krajowy Pośrednik Finansowy </a:t>
                      </a:r>
                    </a:p>
                  </a:txBody>
                  <a:tcPr marL="7646" marR="7646" marT="764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Kwota ogółem </a:t>
                      </a:r>
                    </a:p>
                  </a:txBody>
                  <a:tcPr marL="7646" marR="7646" marT="764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wielkopolskie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802 606 200,00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802 606 200,00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141 636 388,25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944 242 588,25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dolnośląskie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642 711 766,85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60 889 700,03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703 601 466,88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52 530 023,53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756 131 490,41</a:t>
                      </a:r>
                    </a:p>
                  </a:txBody>
                  <a:tcPr marL="9525" marR="9525" marT="9525" marB="0" anchor="b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łódzkie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570 859 453,16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570 859 453,16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100 739 903,25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671 599 356,41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małopolskie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509 438 500,00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45 944 849,00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555 383 349,00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43 956 073,00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599 339 422,00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zachodniopomorskie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397 991 330,00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397 991 330,00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70 233 764,12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468 225 094,12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253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pomorskie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365 423 840,70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42 991 040,08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408 414 880,78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21 495 520,04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429 910 400,82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lubelskie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361 979 394,15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40 467 334,53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402 446 728,68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23 411 382,09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425 858 110,77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opolskie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285 817 148,00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285 817 148,00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50 438 320,26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336 255 468,26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89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lubuskie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256 137 245,96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256 137 245,96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45 200 690,47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301 337 936,43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warmińsko-mazurskie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254 087 550,00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254 087 550,00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44 838 979,41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298 926 529,41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podlaskie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226 928 680,00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38 517 755,33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265 446 435,33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1 528 482,37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266 974 917,70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mazowieckie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225 736 843,00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225 736 843,00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56 434 210,75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282 171 053,75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podkarpackie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218 496 447,64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25 705 364,44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244 201 812,08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12 852 732,22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257 054 544,30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9008024"/>
                  </a:ext>
                </a:extLst>
              </a:tr>
              <a:tr h="22253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kujawsko-pomorskie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205 384 480,12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205 384 480,12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41 683 143,57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247 067 623,69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253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świętokrzyskie</a:t>
                      </a:r>
                      <a:endParaRPr lang="pl-PL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242 725 743,82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242 725 743,82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42 833 954,91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285 559 698,73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87427167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l-PL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Suma końcowa</a:t>
                      </a:r>
                    </a:p>
                  </a:txBody>
                  <a:tcPr marL="7646" marR="7646" marT="76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5 566 324 623,40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254 516 043,41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5 820 840 666,81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749 813 568,24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6 570 654 235,05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796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rgbClr val="C20021"/>
                </a:solidFill>
              </a:rPr>
              <a:t>Instytucja Pośrednicząca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buClrTx/>
              <a:buNone/>
            </a:pPr>
            <a:r>
              <a:rPr lang="pl-PL" sz="2400" dirty="0">
                <a:solidFill>
                  <a:srgbClr val="636B71"/>
                </a:solidFill>
              </a:rPr>
              <a:t>Rolę instytucji pośredniczącej dla Projektu </a:t>
            </a:r>
          </a:p>
          <a:p>
            <a:pPr marL="0" lvl="0" indent="0" algn="ctr" defTabSz="457200">
              <a:buClrTx/>
              <a:buNone/>
            </a:pPr>
            <a:r>
              <a:rPr lang="pl-PL" sz="2400" b="1" dirty="0">
                <a:solidFill>
                  <a:srgbClr val="636B71"/>
                </a:solidFill>
              </a:rPr>
              <a:t>„Rozwój przedsiębiorczości oraz wspieranie gospodarki niskoemisyjnej poprzez instrumenty finansowe w województwie dolnośląskim”</a:t>
            </a:r>
          </a:p>
          <a:p>
            <a:pPr marL="0" lvl="0" indent="0" algn="ctr" defTabSz="457200">
              <a:buClrTx/>
              <a:buNone/>
            </a:pPr>
            <a:r>
              <a:rPr lang="pl-PL" sz="2400" dirty="0">
                <a:solidFill>
                  <a:srgbClr val="636B71"/>
                </a:solidFill>
              </a:rPr>
              <a:t>pełni Dolnośląska Instytucja Pośrednicząca.</a:t>
            </a:r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71" y="4005064"/>
            <a:ext cx="4318508" cy="16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45456" y="390594"/>
            <a:ext cx="7506419" cy="1246089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C20021"/>
                </a:solidFill>
              </a:rPr>
              <a:t>Dystrybucja środków w ramach Regionalnych Programów Operacyjnych 2014 – 2020</a:t>
            </a:r>
            <a:br>
              <a:rPr lang="pl-PL" sz="2800" dirty="0">
                <a:solidFill>
                  <a:srgbClr val="C20021"/>
                </a:solidFill>
              </a:rPr>
            </a:br>
            <a:r>
              <a:rPr lang="pl-PL" sz="2000" b="0" dirty="0">
                <a:solidFill>
                  <a:srgbClr val="C20021"/>
                </a:solidFill>
              </a:rPr>
              <a:t>Jak pieniądze z Unii trafiają do MŚP?</a:t>
            </a:r>
            <a:br>
              <a:rPr lang="pl-PL" sz="2000" b="0" dirty="0">
                <a:solidFill>
                  <a:srgbClr val="C20021"/>
                </a:solidFill>
              </a:rPr>
            </a:br>
            <a:endParaRPr lang="pl-PL" sz="2000" b="0" dirty="0">
              <a:solidFill>
                <a:srgbClr val="C20021"/>
              </a:solidFill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1885444" y="4661976"/>
            <a:ext cx="0" cy="415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6966740" y="4657501"/>
            <a:ext cx="1" cy="385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>
            <a:off x="2412688" y="3617365"/>
            <a:ext cx="682888" cy="2546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 flipV="1">
            <a:off x="6106552" y="3610275"/>
            <a:ext cx="701784" cy="3210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4482287" y="2903393"/>
            <a:ext cx="4639" cy="252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995484" y="4788934"/>
            <a:ext cx="10673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50" dirty="0" smtClean="0">
                <a:solidFill>
                  <a:prstClr val="black"/>
                </a:solidFill>
              </a:rPr>
              <a:t>pożyczki</a:t>
            </a:r>
            <a:endParaRPr lang="pl-PL" sz="1050" dirty="0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996223" y="4723217"/>
            <a:ext cx="15113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050" dirty="0" smtClean="0">
                <a:solidFill>
                  <a:prstClr val="black"/>
                </a:solidFill>
              </a:rPr>
              <a:t>poręczenia</a:t>
            </a:r>
            <a:endParaRPr lang="pl-PL" sz="1050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754133" y="2516623"/>
            <a:ext cx="3355354" cy="30769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sz="1200" b="1" dirty="0" smtClean="0">
                <a:solidFill>
                  <a:prstClr val="white"/>
                </a:solidFill>
              </a:rPr>
              <a:t>Instytucja Zarządzająca/ Instytucja Pośrednicząca</a:t>
            </a:r>
            <a:endParaRPr lang="pl-PL" sz="1200" b="1" dirty="0">
              <a:solidFill>
                <a:prstClr val="white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48053" y="4036724"/>
            <a:ext cx="2114747" cy="349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sz="1400" b="1" dirty="0" smtClean="0">
                <a:solidFill>
                  <a:prstClr val="black"/>
                </a:solidFill>
              </a:rPr>
              <a:t>Pośrednicy Finansowi</a:t>
            </a:r>
            <a:endParaRPr lang="pl-PL" sz="1400" b="1" dirty="0">
              <a:solidFill>
                <a:prstClr val="black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109487" y="4017470"/>
            <a:ext cx="2178844" cy="3684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sz="1400" b="1" dirty="0">
                <a:solidFill>
                  <a:prstClr val="black"/>
                </a:solidFill>
              </a:rPr>
              <a:t>Pośrednicy Finansowi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2800585" y="3189649"/>
            <a:ext cx="3422931" cy="349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sz="1200" b="1" dirty="0" smtClean="0">
                <a:solidFill>
                  <a:prstClr val="black"/>
                </a:solidFill>
              </a:rPr>
              <a:t>Menadżer Funduszu Funduszy</a:t>
            </a:r>
            <a:endParaRPr lang="pl-PL" sz="1200" b="1" dirty="0">
              <a:solidFill>
                <a:prstClr val="black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12020" y="5322009"/>
            <a:ext cx="2114747" cy="349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sz="1200" b="1" dirty="0" smtClean="0">
                <a:solidFill>
                  <a:prstClr val="black"/>
                </a:solidFill>
              </a:rPr>
              <a:t>Mikro, małe i średnie przedsiębiorstwa</a:t>
            </a:r>
            <a:endParaRPr lang="pl-PL" sz="1200" b="1" dirty="0">
              <a:solidFill>
                <a:prstClr val="black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223516" y="5299829"/>
            <a:ext cx="2114747" cy="349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sz="1200" b="1" dirty="0" smtClean="0">
                <a:solidFill>
                  <a:prstClr val="black"/>
                </a:solidFill>
              </a:rPr>
              <a:t> mikro, małe </a:t>
            </a:r>
            <a:r>
              <a:rPr lang="pl-PL" sz="1200" b="1" dirty="0">
                <a:solidFill>
                  <a:prstClr val="black"/>
                </a:solidFill>
              </a:rPr>
              <a:t>i średnie przedsiębiorstwa</a:t>
            </a:r>
          </a:p>
        </p:txBody>
      </p:sp>
      <p:sp>
        <p:nvSpPr>
          <p:cNvPr id="20" name="Elipsa 19"/>
          <p:cNvSpPr/>
          <p:nvPr/>
        </p:nvSpPr>
        <p:spPr>
          <a:xfrm>
            <a:off x="3498584" y="1537487"/>
            <a:ext cx="1949557" cy="623087"/>
          </a:xfrm>
          <a:prstGeom prst="ellipse">
            <a:avLst/>
          </a:prstGeom>
          <a:solidFill>
            <a:srgbClr val="767E84">
              <a:lumMod val="20000"/>
              <a:lumOff val="80000"/>
            </a:srgbClr>
          </a:solidFill>
          <a:ln w="9525" cap="flat" cmpd="sng" algn="ctr">
            <a:solidFill>
              <a:srgbClr val="CCCCCC">
                <a:lumMod val="9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Unia Europejska</a:t>
            </a:r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4473363" y="2217218"/>
            <a:ext cx="0" cy="299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89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23528" y="274340"/>
            <a:ext cx="7139136" cy="11430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C20021"/>
                </a:solidFill>
              </a:rPr>
              <a:t>O projekcie </a:t>
            </a:r>
            <a:r>
              <a:rPr lang="pl-PL" sz="2400" b="1" dirty="0">
                <a:solidFill>
                  <a:srgbClr val="C20021"/>
                </a:solidFill>
              </a:rPr>
              <a:t>„Rozwój przedsiębiorczości oraz wspieranie gospodarki niskoemisyjnej poprzez instrumenty finansowe w województwie dolnośląskim”</a:t>
            </a:r>
            <a:br>
              <a:rPr lang="pl-PL" sz="2400" b="1" dirty="0">
                <a:solidFill>
                  <a:srgbClr val="C20021"/>
                </a:solidFill>
              </a:rPr>
            </a:br>
            <a:endParaRPr lang="pl-PL" sz="2400" b="1" dirty="0">
              <a:solidFill>
                <a:srgbClr val="C20021"/>
              </a:solidFill>
            </a:endParaRPr>
          </a:p>
        </p:txBody>
      </p:sp>
      <p:sp>
        <p:nvSpPr>
          <p:cNvPr id="2" name="Elipsa 1"/>
          <p:cNvSpPr/>
          <p:nvPr/>
        </p:nvSpPr>
        <p:spPr>
          <a:xfrm>
            <a:off x="3419872" y="3068960"/>
            <a:ext cx="2016224" cy="115212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53795" y="3142446"/>
            <a:ext cx="1624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prstClr val="white"/>
                </a:solidFill>
              </a:rPr>
              <a:t>Instrumenty 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zwrotne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w ramach RPO WD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2014-2020</a:t>
            </a:r>
            <a:endParaRPr lang="pl-PL" sz="1400" b="1" dirty="0">
              <a:solidFill>
                <a:prstClr val="white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5220072" y="2348880"/>
            <a:ext cx="72008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868144" y="162437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200" b="1" dirty="0" smtClean="0">
                <a:solidFill>
                  <a:srgbClr val="767E84"/>
                </a:solidFill>
              </a:rPr>
              <a:t>Wkład UE: </a:t>
            </a:r>
          </a:p>
          <a:p>
            <a:pPr defTabSz="457200"/>
            <a:r>
              <a:rPr lang="pl-PL" sz="1200" dirty="0">
                <a:solidFill>
                  <a:srgbClr val="767E84"/>
                </a:solidFill>
              </a:rPr>
              <a:t>642,71 mln zł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5580112" y="3275692"/>
            <a:ext cx="792088" cy="1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 flipV="1">
            <a:off x="2861810" y="2348880"/>
            <a:ext cx="77408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2231740" y="3573016"/>
            <a:ext cx="1017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2987824" y="4256483"/>
            <a:ext cx="751637" cy="576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5436096" y="4000202"/>
            <a:ext cx="864096" cy="580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4842030" y="4365104"/>
            <a:ext cx="738082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6588224" y="2866027"/>
            <a:ext cx="2468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l-PL" sz="1200" b="1" dirty="0" smtClean="0">
                <a:solidFill>
                  <a:srgbClr val="767E84"/>
                </a:solidFill>
              </a:rPr>
              <a:t>Budżet państwa: </a:t>
            </a:r>
          </a:p>
          <a:p>
            <a:pPr defTabSz="457200"/>
            <a:r>
              <a:rPr lang="pl-PL" sz="1200" dirty="0">
                <a:solidFill>
                  <a:srgbClr val="767E84"/>
                </a:solidFill>
              </a:rPr>
              <a:t>60,89 mln zł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6423986" y="4365104"/>
            <a:ext cx="234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l-PL" sz="1200" b="1" dirty="0" smtClean="0">
                <a:solidFill>
                  <a:srgbClr val="767E84"/>
                </a:solidFill>
              </a:rPr>
              <a:t>Wkład własny pośredników: </a:t>
            </a:r>
          </a:p>
          <a:p>
            <a:pPr defTabSz="457200"/>
            <a:r>
              <a:rPr lang="pl-PL" sz="1200" dirty="0">
                <a:solidFill>
                  <a:srgbClr val="767E84"/>
                </a:solidFill>
              </a:rPr>
              <a:t>min. 52,53 mln zł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5436096" y="5507079"/>
            <a:ext cx="2664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l-PL" sz="1200" b="1" dirty="0" smtClean="0">
                <a:solidFill>
                  <a:srgbClr val="767E84"/>
                </a:solidFill>
              </a:rPr>
              <a:t>Ogólna wartość umowy:</a:t>
            </a:r>
          </a:p>
          <a:p>
            <a:pPr defTabSz="457200"/>
            <a:r>
              <a:rPr lang="pl-PL" sz="1200" dirty="0">
                <a:solidFill>
                  <a:srgbClr val="767E84"/>
                </a:solidFill>
              </a:rPr>
              <a:t>756 131 490,41 mln zł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749944" y="1759544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pl-PL" sz="1200" b="1" dirty="0" smtClean="0">
                <a:solidFill>
                  <a:srgbClr val="767E84"/>
                </a:solidFill>
              </a:rPr>
              <a:t>Umowa podpisana dnia:  </a:t>
            </a:r>
          </a:p>
          <a:p>
            <a:pPr algn="just" defTabSz="457200"/>
            <a:r>
              <a:rPr lang="pl-PL" sz="1200" dirty="0" smtClean="0">
                <a:solidFill>
                  <a:srgbClr val="767E84"/>
                </a:solidFill>
              </a:rPr>
              <a:t>30 listopada 2016 r.</a:t>
            </a:r>
            <a:endParaRPr lang="pl-PL" sz="1200" dirty="0">
              <a:solidFill>
                <a:srgbClr val="767E84"/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205673" y="2980109"/>
            <a:ext cx="2566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l-PL" sz="1200" b="1" dirty="0">
                <a:solidFill>
                  <a:srgbClr val="767E84"/>
                </a:solidFill>
              </a:rPr>
              <a:t>Projekt pod nazwą: </a:t>
            </a:r>
            <a:endParaRPr lang="pl-PL" sz="1200" b="1" dirty="0" smtClean="0">
              <a:solidFill>
                <a:srgbClr val="767E84"/>
              </a:solidFill>
            </a:endParaRPr>
          </a:p>
          <a:p>
            <a:pPr defTabSz="457200"/>
            <a:r>
              <a:rPr lang="pl-PL" sz="1200" b="1" dirty="0" smtClean="0">
                <a:solidFill>
                  <a:schemeClr val="bg2">
                    <a:lumMod val="75000"/>
                  </a:schemeClr>
                </a:solidFill>
              </a:rPr>
              <a:t>„Rozwój </a:t>
            </a:r>
            <a:r>
              <a:rPr lang="pl-PL" sz="1200" b="1" dirty="0">
                <a:solidFill>
                  <a:schemeClr val="bg2">
                    <a:lumMod val="75000"/>
                  </a:schemeClr>
                </a:solidFill>
              </a:rPr>
              <a:t>przedsiębiorczości oraz wspieranie gospodarki niskoemisyjnej poprzez instrumenty finansowe w województwie dolnośląskim”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741727" y="5023264"/>
            <a:ext cx="184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12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Termin realizacji:</a:t>
            </a:r>
          </a:p>
          <a:p>
            <a:pPr defTabSz="457200"/>
            <a:r>
              <a:rPr lang="pl-PL" sz="12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od </a:t>
            </a:r>
            <a:r>
              <a:rPr lang="pl-PL" sz="1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30 listopada 2016 </a:t>
            </a:r>
            <a:r>
              <a:rPr lang="pl-PL" sz="12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roku do </a:t>
            </a:r>
            <a:r>
              <a:rPr lang="pl-PL" sz="12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31 grudnia 2023 roku </a:t>
            </a:r>
          </a:p>
        </p:txBody>
      </p:sp>
    </p:spTree>
    <p:extLst>
      <p:ext uri="{BB962C8B-B14F-4D97-AF65-F5344CB8AC3E}">
        <p14:creationId xmlns:p14="http://schemas.microsoft.com/office/powerpoint/2010/main" val="1831034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10375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20021"/>
                </a:solidFill>
              </a:rPr>
              <a:t>Alokacja w podziale na cele wsparcia</a:t>
            </a:r>
          </a:p>
        </p:txBody>
      </p:sp>
      <p:sp>
        <p:nvSpPr>
          <p:cNvPr id="2" name="Elipsa 1"/>
          <p:cNvSpPr/>
          <p:nvPr/>
        </p:nvSpPr>
        <p:spPr>
          <a:xfrm>
            <a:off x="3216218" y="1278467"/>
            <a:ext cx="2320982" cy="15315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dirty="0" smtClean="0">
                <a:solidFill>
                  <a:prstClr val="white"/>
                </a:solidFill>
              </a:rPr>
              <a:t>RPO w Województwie Dolnośląskim 2014- 2020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39461" y="3167970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prstClr val="white"/>
                </a:solidFill>
              </a:rPr>
              <a:t>Instrumenty 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zwrotne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w ramach RPO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2014-2020</a:t>
            </a:r>
            <a:endParaRPr lang="pl-PL" sz="1400" b="1" dirty="0">
              <a:solidFill>
                <a:prstClr val="white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5813959" y="2655696"/>
            <a:ext cx="1080121" cy="57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2209126" y="2810058"/>
            <a:ext cx="1007092" cy="45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3280954" y="3005708"/>
            <a:ext cx="723553" cy="1116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5107613" y="3018801"/>
            <a:ext cx="641377" cy="1090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6799300" y="3470867"/>
            <a:ext cx="2344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200" b="1" dirty="0" smtClean="0">
                <a:solidFill>
                  <a:srgbClr val="767E84"/>
                </a:solidFill>
              </a:rPr>
              <a:t>Rynek pracy (EFS)</a:t>
            </a:r>
          </a:p>
          <a:p>
            <a:pPr algn="ctr" defTabSz="457200"/>
            <a:endParaRPr lang="pl-PL" sz="1200" b="1" dirty="0">
              <a:solidFill>
                <a:srgbClr val="767E84"/>
              </a:solidFill>
            </a:endParaRPr>
          </a:p>
          <a:p>
            <a:pPr algn="ctr" defTabSz="457200"/>
            <a:r>
              <a:rPr lang="pl-PL" sz="1200" b="1" dirty="0">
                <a:solidFill>
                  <a:srgbClr val="767E84"/>
                </a:solidFill>
              </a:rPr>
              <a:t>55 731 </a:t>
            </a:r>
            <a:r>
              <a:rPr lang="pl-PL" sz="1200" b="1" dirty="0" smtClean="0">
                <a:solidFill>
                  <a:srgbClr val="767E84"/>
                </a:solidFill>
              </a:rPr>
              <a:t>176,50 zł</a:t>
            </a:r>
          </a:p>
          <a:p>
            <a:pPr algn="ctr" defTabSz="457200"/>
            <a:endParaRPr lang="pl-PL" sz="1200" b="1" dirty="0">
              <a:solidFill>
                <a:srgbClr val="767E84"/>
              </a:solidFill>
            </a:endParaRPr>
          </a:p>
          <a:p>
            <a:pPr marL="171450" indent="-171450" algn="ctr" defTabSz="457200"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rgbClr val="767E84"/>
                </a:solidFill>
              </a:rPr>
              <a:t>Mikropożyczki na rozpoczęcie działalności gospodarczej</a:t>
            </a:r>
          </a:p>
          <a:p>
            <a:pPr algn="ctr" defTabSz="457200"/>
            <a:endParaRPr lang="pl-PL" sz="1200" b="1" dirty="0" smtClean="0">
              <a:solidFill>
                <a:srgbClr val="767E84"/>
              </a:solidFill>
            </a:endParaRPr>
          </a:p>
          <a:p>
            <a:pPr algn="ctr" defTabSz="457200"/>
            <a:endParaRPr lang="pl-PL" sz="1200" b="1" dirty="0" smtClean="0">
              <a:solidFill>
                <a:srgbClr val="767E84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97367" y="4322867"/>
            <a:ext cx="2664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200" b="1" dirty="0" smtClean="0">
                <a:solidFill>
                  <a:srgbClr val="767E84"/>
                </a:solidFill>
              </a:rPr>
              <a:t>Odnawialne źródła energii</a:t>
            </a:r>
          </a:p>
          <a:p>
            <a:pPr algn="ctr" defTabSz="457200"/>
            <a:r>
              <a:rPr lang="pl-PL" sz="1200" b="1" dirty="0" smtClean="0">
                <a:solidFill>
                  <a:srgbClr val="767E84"/>
                </a:solidFill>
              </a:rPr>
              <a:t>(EFRR)</a:t>
            </a:r>
          </a:p>
          <a:p>
            <a:pPr algn="ctr" defTabSz="457200"/>
            <a:endParaRPr lang="pl-PL" sz="1200" b="1" dirty="0" smtClean="0">
              <a:solidFill>
                <a:srgbClr val="767E84"/>
              </a:solidFill>
            </a:endParaRPr>
          </a:p>
          <a:p>
            <a:pPr algn="ctr" defTabSz="457200"/>
            <a:r>
              <a:rPr lang="pl-PL" sz="1200" b="1" dirty="0">
                <a:solidFill>
                  <a:srgbClr val="767E84"/>
                </a:solidFill>
              </a:rPr>
              <a:t>60 990 </a:t>
            </a:r>
            <a:r>
              <a:rPr lang="pl-PL" sz="1200" b="1" dirty="0" smtClean="0">
                <a:solidFill>
                  <a:srgbClr val="767E84"/>
                </a:solidFill>
              </a:rPr>
              <a:t>318,00 zł</a:t>
            </a:r>
          </a:p>
          <a:p>
            <a:pPr algn="ctr" defTabSz="457200"/>
            <a:endParaRPr lang="pl-PL" sz="1200" b="1" dirty="0" smtClean="0">
              <a:solidFill>
                <a:srgbClr val="767E84"/>
              </a:solidFill>
            </a:endParaRPr>
          </a:p>
          <a:p>
            <a:pPr marL="171450" indent="-171450" algn="ctr" defTabSz="457200"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rgbClr val="767E84"/>
                </a:solidFill>
              </a:rPr>
              <a:t>pożyczki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236718" y="3528887"/>
            <a:ext cx="1876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200" b="1" dirty="0" smtClean="0">
                <a:solidFill>
                  <a:srgbClr val="767E84"/>
                </a:solidFill>
              </a:rPr>
              <a:t>Rozwój sektora MŚP (EFRR)</a:t>
            </a:r>
          </a:p>
          <a:p>
            <a:pPr algn="ctr" defTabSz="457200"/>
            <a:endParaRPr lang="pl-PL" sz="1200" b="1" dirty="0" smtClean="0">
              <a:solidFill>
                <a:srgbClr val="767E84"/>
              </a:solidFill>
            </a:endParaRPr>
          </a:p>
          <a:p>
            <a:pPr algn="ctr" defTabSz="457200"/>
            <a:r>
              <a:rPr lang="pl-PL" sz="1200" b="1" dirty="0" smtClean="0">
                <a:solidFill>
                  <a:srgbClr val="767E84"/>
                </a:solidFill>
              </a:rPr>
              <a:t>398 </a:t>
            </a:r>
            <a:r>
              <a:rPr lang="pl-PL" sz="1200" b="1" dirty="0">
                <a:solidFill>
                  <a:srgbClr val="767E84"/>
                </a:solidFill>
              </a:rPr>
              <a:t>760 </a:t>
            </a:r>
            <a:r>
              <a:rPr lang="pl-PL" sz="1200" b="1" dirty="0" smtClean="0">
                <a:solidFill>
                  <a:srgbClr val="767E84"/>
                </a:solidFill>
              </a:rPr>
              <a:t>492,70 zł</a:t>
            </a:r>
          </a:p>
          <a:p>
            <a:pPr marL="171450" indent="-171450" algn="ctr" defTabSz="457200">
              <a:buFont typeface="Arial" panose="020B0604020202020204" pitchFamily="34" charset="0"/>
              <a:buChar char="•"/>
            </a:pPr>
            <a:endParaRPr lang="pl-PL" sz="1200" b="1" dirty="0">
              <a:solidFill>
                <a:srgbClr val="767E84"/>
              </a:solidFill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rgbClr val="767E84"/>
                </a:solidFill>
              </a:rPr>
              <a:t>mikro pożyczki i pożyczki rozwojowe</a:t>
            </a:r>
            <a:endParaRPr lang="pl-PL" sz="1200" b="1" dirty="0">
              <a:solidFill>
                <a:srgbClr val="767E84"/>
              </a:solidFill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rgbClr val="767E84"/>
                </a:solidFill>
              </a:rPr>
              <a:t>poręczenia</a:t>
            </a:r>
          </a:p>
          <a:p>
            <a:pPr marL="171450" indent="-171450" algn="ctr" defTabSz="457200">
              <a:buFont typeface="Arial" panose="020B0604020202020204" pitchFamily="34" charset="0"/>
              <a:buChar char="•"/>
            </a:pPr>
            <a:endParaRPr lang="pl-PL" sz="1200" b="1" dirty="0" smtClean="0">
              <a:solidFill>
                <a:srgbClr val="767E84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055089" y="4255697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2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Efektywność energetyczna</a:t>
            </a:r>
          </a:p>
          <a:p>
            <a:pPr algn="ctr" defTabSz="457200"/>
            <a:r>
              <a:rPr lang="pl-PL" sz="12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(EFRR)</a:t>
            </a:r>
          </a:p>
          <a:p>
            <a:pPr algn="ctr" defTabSz="457200"/>
            <a:endParaRPr lang="pl-PL" sz="12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algn="ctr" defTabSz="457200"/>
            <a:r>
              <a:rPr lang="pl-PL" sz="1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188 119 </a:t>
            </a:r>
            <a:r>
              <a:rPr lang="pl-PL" sz="12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479,80 zł </a:t>
            </a:r>
          </a:p>
          <a:p>
            <a:pPr algn="ctr" defTabSz="457200"/>
            <a:endParaRPr lang="pl-PL" sz="12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marL="171450" indent="-171450" algn="ctr" defTabSz="457200"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pożyczki</a:t>
            </a:r>
          </a:p>
          <a:p>
            <a:pPr algn="ctr" defTabSz="457200"/>
            <a:endParaRPr lang="pl-PL" sz="12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97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548683" y="140168"/>
            <a:ext cx="6810375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20021"/>
                </a:solidFill>
              </a:rPr>
              <a:t>Produkty finansowe</a:t>
            </a:r>
          </a:p>
        </p:txBody>
      </p:sp>
      <p:sp>
        <p:nvSpPr>
          <p:cNvPr id="2" name="Elipsa 1"/>
          <p:cNvSpPr/>
          <p:nvPr/>
        </p:nvSpPr>
        <p:spPr>
          <a:xfrm>
            <a:off x="3396372" y="1735667"/>
            <a:ext cx="2295128" cy="1268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l-PL" dirty="0" smtClean="0">
                <a:solidFill>
                  <a:prstClr val="white"/>
                </a:solidFill>
              </a:rPr>
              <a:t>RPO w Województwie Dolnośląskim 2014- 2020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39461" y="3167970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1400" b="1" dirty="0" smtClean="0">
                <a:solidFill>
                  <a:prstClr val="white"/>
                </a:solidFill>
              </a:rPr>
              <a:t>Instrumenty 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zwrotne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w ramach RPO</a:t>
            </a:r>
            <a:br>
              <a:rPr lang="pl-PL" sz="1400" b="1" dirty="0" smtClean="0">
                <a:solidFill>
                  <a:prstClr val="white"/>
                </a:solidFill>
              </a:rPr>
            </a:br>
            <a:r>
              <a:rPr lang="pl-PL" sz="1400" b="1" dirty="0" smtClean="0">
                <a:solidFill>
                  <a:prstClr val="white"/>
                </a:solidFill>
              </a:rPr>
              <a:t>2014-2020</a:t>
            </a:r>
            <a:endParaRPr lang="pl-PL" sz="1400" b="1" dirty="0">
              <a:solidFill>
                <a:prstClr val="white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5630856" y="3072610"/>
            <a:ext cx="1080121" cy="572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2209126" y="3128006"/>
            <a:ext cx="1007092" cy="45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6090249" y="3877259"/>
            <a:ext cx="26812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6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Poręczeniowe</a:t>
            </a:r>
            <a:endParaRPr lang="pl-PL" sz="16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algn="ctr" defTabSz="457200"/>
            <a:endParaRPr lang="pl-PL" sz="16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przewidywane średnio 200 000,00 zł,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możliwe wyższe wartości poręczenia w zależności </a:t>
            </a:r>
            <a:r>
              <a:rPr lang="pl-PL" sz="16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od </a:t>
            </a:r>
            <a:r>
              <a:rPr lang="pl-PL" sz="16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indywidualnych zdolności kapitałowych funduszu</a:t>
            </a:r>
            <a:endParaRPr lang="pl-PL" sz="16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75577" y="3945857"/>
            <a:ext cx="26725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pl-PL" sz="1600" b="1" dirty="0" smtClean="0">
                <a:solidFill>
                  <a:srgbClr val="767E84"/>
                </a:solidFill>
              </a:rPr>
              <a:t>Pożyczkowe</a:t>
            </a:r>
          </a:p>
          <a:p>
            <a:pPr algn="ctr" defTabSz="457200"/>
            <a:endParaRPr lang="pl-PL" sz="1600" b="1" dirty="0" smtClean="0">
              <a:solidFill>
                <a:srgbClr val="767E84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767E84"/>
                </a:solidFill>
              </a:rPr>
              <a:t>Pożyczka Rozwojowa (EFRR) do kwoty </a:t>
            </a:r>
            <a:br>
              <a:rPr lang="pl-PL" sz="1600" b="1" dirty="0" smtClean="0">
                <a:solidFill>
                  <a:srgbClr val="767E84"/>
                </a:solidFill>
              </a:rPr>
            </a:br>
            <a:r>
              <a:rPr lang="pl-PL" sz="1600" b="1" dirty="0" smtClean="0">
                <a:solidFill>
                  <a:srgbClr val="767E84"/>
                </a:solidFill>
              </a:rPr>
              <a:t>500 000,00 zł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rgbClr val="767E84"/>
                </a:solidFill>
              </a:rPr>
              <a:t>Mikropożyczka (EFS) do 20 krotności przeciętnego wynagrodzenia</a:t>
            </a:r>
          </a:p>
        </p:txBody>
      </p:sp>
    </p:spTree>
    <p:extLst>
      <p:ext uri="{BB962C8B-B14F-4D97-AF65-F5344CB8AC3E}">
        <p14:creationId xmlns:p14="http://schemas.microsoft.com/office/powerpoint/2010/main" val="2962870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GK 2015">
  <a:themeElements>
    <a:clrScheme name="New BGK">
      <a:dk1>
        <a:srgbClr val="7F7F7F"/>
      </a:dk1>
      <a:lt1>
        <a:sysClr val="window" lastClr="FFFFFF"/>
      </a:lt1>
      <a:dk2>
        <a:srgbClr val="C20021"/>
      </a:dk2>
      <a:lt2>
        <a:srgbClr val="EEECE1"/>
      </a:lt2>
      <a:accent1>
        <a:srgbClr val="DA2038"/>
      </a:accent1>
      <a:accent2>
        <a:srgbClr val="AA0023"/>
      </a:accent2>
      <a:accent3>
        <a:srgbClr val="7F7F7F"/>
      </a:accent3>
      <a:accent4>
        <a:srgbClr val="BFBFBF"/>
      </a:accent4>
      <a:accent5>
        <a:srgbClr val="7C0F1E"/>
      </a:accent5>
      <a:accent6>
        <a:srgbClr val="5F5F5F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BGK 2015">
  <a:themeElements>
    <a:clrScheme name="New BGK">
      <a:dk1>
        <a:srgbClr val="7F7F7F"/>
      </a:dk1>
      <a:lt1>
        <a:sysClr val="window" lastClr="FFFFFF"/>
      </a:lt1>
      <a:dk2>
        <a:srgbClr val="C20021"/>
      </a:dk2>
      <a:lt2>
        <a:srgbClr val="EEECE1"/>
      </a:lt2>
      <a:accent1>
        <a:srgbClr val="DA2038"/>
      </a:accent1>
      <a:accent2>
        <a:srgbClr val="AA0023"/>
      </a:accent2>
      <a:accent3>
        <a:srgbClr val="7F7F7F"/>
      </a:accent3>
      <a:accent4>
        <a:srgbClr val="BFBFBF"/>
      </a:accent4>
      <a:accent5>
        <a:srgbClr val="7C0F1E"/>
      </a:accent5>
      <a:accent6>
        <a:srgbClr val="5F5F5F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GK 2015">
  <a:themeElements>
    <a:clrScheme name="New BGK">
      <a:dk1>
        <a:srgbClr val="7F7F7F"/>
      </a:dk1>
      <a:lt1>
        <a:sysClr val="window" lastClr="FFFFFF"/>
      </a:lt1>
      <a:dk2>
        <a:srgbClr val="C20021"/>
      </a:dk2>
      <a:lt2>
        <a:srgbClr val="EEECE1"/>
      </a:lt2>
      <a:accent1>
        <a:srgbClr val="DA2038"/>
      </a:accent1>
      <a:accent2>
        <a:srgbClr val="AA0023"/>
      </a:accent2>
      <a:accent3>
        <a:srgbClr val="7F7F7F"/>
      </a:accent3>
      <a:accent4>
        <a:srgbClr val="BFBFBF"/>
      </a:accent4>
      <a:accent5>
        <a:srgbClr val="7C0F1E"/>
      </a:accent5>
      <a:accent6>
        <a:srgbClr val="5F5F5F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GK 2015">
  <a:themeElements>
    <a:clrScheme name="New BGK">
      <a:dk1>
        <a:srgbClr val="7F7F7F"/>
      </a:dk1>
      <a:lt1>
        <a:sysClr val="window" lastClr="FFFFFF"/>
      </a:lt1>
      <a:dk2>
        <a:srgbClr val="C20021"/>
      </a:dk2>
      <a:lt2>
        <a:srgbClr val="EEECE1"/>
      </a:lt2>
      <a:accent1>
        <a:srgbClr val="DA2038"/>
      </a:accent1>
      <a:accent2>
        <a:srgbClr val="AA0023"/>
      </a:accent2>
      <a:accent3>
        <a:srgbClr val="7F7F7F"/>
      </a:accent3>
      <a:accent4>
        <a:srgbClr val="BFBFBF"/>
      </a:accent4>
      <a:accent5>
        <a:srgbClr val="7C0F1E"/>
      </a:accent5>
      <a:accent6>
        <a:srgbClr val="5F5F5F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A383F11EF0FD47BA2F513FC17373D8" ma:contentTypeVersion="1" ma:contentTypeDescription="Utwórz nowy dokument." ma:contentTypeScope="" ma:versionID="15fb924a091be7b1739d000c5c7f6830">
  <xsd:schema xmlns:xsd="http://www.w3.org/2001/XMLSchema" xmlns:xs="http://www.w3.org/2001/XMLSchema" xmlns:p="http://schemas.microsoft.com/office/2006/metadata/properties" xmlns:ns2="51558230-da65-4863-82dc-579f45735f64" xmlns:ns3="9092b8c8-eab4-4465-8644-e64a7003ab05" targetNamespace="http://schemas.microsoft.com/office/2006/metadata/properties" ma:root="true" ma:fieldsID="ee54cf2b0c9c43673b366b9afea52e00" ns2:_="" ns3:_="">
    <xsd:import namespace="51558230-da65-4863-82dc-579f45735f64"/>
    <xsd:import namespace="9092b8c8-eab4-4465-8644-e64a7003ab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2b8c8-eab4-4465-8644-e64a7003ab05" elementFormDefault="qualified">
    <xsd:import namespace="http://schemas.microsoft.com/office/2006/documentManagement/types"/>
    <xsd:import namespace="http://schemas.microsoft.com/office/infopath/2007/PartnerControls"/>
    <xsd:element name="kategoria" ma:index="11" nillable="true" ma:displayName="kategoria" ma:internalName="kategori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a xmlns="9092b8c8-eab4-4465-8644-e64a7003ab05">Prezentacje poświęcone programom/produktom BGK</kategoria>
    <_dlc_DocId xmlns="51558230-da65-4863-82dc-579f45735f64">EK3D6Q4R3HVH-539-19</_dlc_DocId>
    <_dlc_DocIdUrl xmlns="51558230-da65-4863-82dc-579f45735f64">
      <Url>http://intranet/obanku/_layouts/DocIdRedir.aspx?ID=EK3D6Q4R3HVH-539-19</Url>
      <Description>EK3D6Q4R3HVH-539-19</Description>
    </_dlc_DocIdUrl>
  </documentManagement>
</p:properties>
</file>

<file path=customXml/itemProps1.xml><?xml version="1.0" encoding="utf-8"?>
<ds:datastoreItem xmlns:ds="http://schemas.openxmlformats.org/officeDocument/2006/customXml" ds:itemID="{0115A9A4-05BD-49E4-8A1F-9AAD73AF8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8957E1-84D4-4991-9610-01C512D2C4B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F3D3578-0051-42B0-BB2F-418DDD528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092b8c8-eab4-4465-8644-e64a7003ab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0C26F6F-1CE0-4159-865A-B2625CDFBF39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51558230-da65-4863-82dc-579f45735f64"/>
    <ds:schemaRef ds:uri="9092b8c8-eab4-4465-8644-e64a7003ab0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5831</TotalTime>
  <Words>2013</Words>
  <Application>Microsoft Office PowerPoint</Application>
  <PresentationFormat>Pokaz na ekranie (4:3)</PresentationFormat>
  <Paragraphs>399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12</vt:i4>
      </vt:variant>
      <vt:variant>
        <vt:lpstr>Tytuły slajdów</vt:lpstr>
      </vt:variant>
      <vt:variant>
        <vt:i4>29</vt:i4>
      </vt:variant>
    </vt:vector>
  </HeadingPairs>
  <TitlesOfParts>
    <vt:vector size="41" baseType="lpstr">
      <vt:lpstr>BGK 2015</vt:lpstr>
      <vt:lpstr>1_Office Theme</vt:lpstr>
      <vt:lpstr>1_BGK 2015</vt:lpstr>
      <vt:lpstr>2_BGK 2015</vt:lpstr>
      <vt:lpstr>Office Theme</vt:lpstr>
      <vt:lpstr>5_Office Theme</vt:lpstr>
      <vt:lpstr>6_Office Theme</vt:lpstr>
      <vt:lpstr>7_Office Theme</vt:lpstr>
      <vt:lpstr>8_Office Theme</vt:lpstr>
      <vt:lpstr>3_Office Theme</vt:lpstr>
      <vt:lpstr>11_Office Theme</vt:lpstr>
      <vt:lpstr>3_BGK 2015</vt:lpstr>
      <vt:lpstr>Prezentacja programu PowerPoint</vt:lpstr>
      <vt:lpstr>Prezentacja programu PowerPoint</vt:lpstr>
      <vt:lpstr>Mapa województw, które podpisały  Umowy z BGK</vt:lpstr>
      <vt:lpstr>Instrumenty finansowe 2014-2020   Alokacja (w zł) </vt:lpstr>
      <vt:lpstr>Instytucja Pośrednicząca</vt:lpstr>
      <vt:lpstr>Dystrybucja środków w ramach Regionalnych Programów Operacyjnych 2014 – 2020 Jak pieniądze z Unii trafiają do MŚP? </vt:lpstr>
      <vt:lpstr>O projekcie „Rozwój przedsiębiorczości oraz wspieranie gospodarki niskoemisyjnej poprzez instrumenty finansowe w województwie dolnośląskim” </vt:lpstr>
      <vt:lpstr>Alokacja w podziale na cele wsparcia</vt:lpstr>
      <vt:lpstr>Produkty finansowe</vt:lpstr>
      <vt:lpstr>Ostateczni Odbiorcy</vt:lpstr>
      <vt:lpstr>Zalety instrumentów zwrotnych dla MŚP</vt:lpstr>
      <vt:lpstr>Osie Priorytetowe</vt:lpstr>
      <vt:lpstr>Osie Priorytetowe</vt:lpstr>
      <vt:lpstr>Rozwój produktów i usług w mśp Oś Priorytetowa 1 „Przedsiębiorstwa i innowacje” Działanie 1.5. „Rozwój produktów i usług w mśp” </vt:lpstr>
      <vt:lpstr>Kto może ubiegać się o wsparcie </vt:lpstr>
      <vt:lpstr>Wydatki kwalifikowalne  </vt:lpstr>
      <vt:lpstr>Wydatki niekwalifikowalne </vt:lpstr>
      <vt:lpstr>Środki z Pożyczki Rozwojowej nie mogą być przeznaczone na:</vt:lpstr>
      <vt:lpstr>Środki z Pożyczki Rozwojowej nie mogą  być przeznaczone na:</vt:lpstr>
      <vt:lpstr>Pożyczka Rozwojowa,  w tym  Mikropożyczka  </vt:lpstr>
      <vt:lpstr>Pośrednicy Finansowi na Dolnym Śląsku październik 2017 r.</vt:lpstr>
      <vt:lpstr>Poręczenie w ramach w ramach Działania 1.5 ze środków EFRR  „Rozwój produktów i usług w MŚP”</vt:lpstr>
      <vt:lpstr>Pożyczka w ramach Działania 3.1 (EFRR)  „Produkcja i dystrybucja energii ze źródeł odnawialnych </vt:lpstr>
      <vt:lpstr>Pożyczka w ramach Działania 3.2 (EFRR)  „Efektywność energetyczna w MŚP”</vt:lpstr>
      <vt:lpstr>Pożyczka w ramach Działania 3.3 (EFRR) „Efektywność energetyczna w budynkach użyteczności publicznej  w sektorze mieszkaniowym”</vt:lpstr>
      <vt:lpstr>Pożyczka na rozpoczęcie działalności w ramach Działania 8.3  „Samozatrudnienie , przedsiębiorczość oraz tworzenie nowych miejsc pracy” (EFS)  </vt:lpstr>
      <vt:lpstr>Dolnośląskie</vt:lpstr>
      <vt:lpstr>Prezentacja programu PowerPoint</vt:lpstr>
      <vt:lpstr>     Dziękuję za uwagę rpo.bgk.pl     </vt:lpstr>
    </vt:vector>
  </TitlesOfParts>
  <Company>Bank Gospodarstwa Krajowego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Inicjatywa JESSICA</dc:title>
  <dc:creator>Henkiel, Maciej</dc:creator>
  <cp:lastModifiedBy>Sebastian Stasiak</cp:lastModifiedBy>
  <cp:revision>427</cp:revision>
  <cp:lastPrinted>2017-02-15T13:27:42Z</cp:lastPrinted>
  <dcterms:created xsi:type="dcterms:W3CDTF">2014-03-12T08:21:31Z</dcterms:created>
  <dcterms:modified xsi:type="dcterms:W3CDTF">2018-02-19T13:16:38Z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0x0101002DA383F11EF0FD47BA2F513FC17373D8</vt:lpwstr>
  </property>
  <property fmtid="{D5CDD505-2E9C-101B-9397-08002B2CF9AE}" pid="3" name="_dlc_DocIdItemGuid">
    <vt:lpwstr>1913bc11-3e19-483c-98d6-bdefe1270e94</vt:lpwstr>
  </property>
</Properties>
</file>