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56" r:id="rId3"/>
    <p:sldId id="537" r:id="rId4"/>
    <p:sldId id="566" r:id="rId5"/>
    <p:sldId id="542" r:id="rId6"/>
    <p:sldId id="545" r:id="rId7"/>
    <p:sldId id="546" r:id="rId8"/>
    <p:sldId id="548" r:id="rId9"/>
    <p:sldId id="555" r:id="rId10"/>
    <p:sldId id="560" r:id="rId11"/>
    <p:sldId id="561" r:id="rId12"/>
    <p:sldId id="563" r:id="rId13"/>
    <p:sldId id="414" r:id="rId1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kudowicz" initials="BA" lastIdx="22" clrIdx="0">
    <p:extLst>
      <p:ext uri="{19B8F6BF-5375-455C-9EA6-DF929625EA0E}">
        <p15:presenceInfo xmlns:p15="http://schemas.microsoft.com/office/powerpoint/2012/main" xmlns="" userId="S-1-5-21-2307463862-1796714280-2582106076-3653" providerId="AD"/>
      </p:ext>
    </p:extLst>
  </p:cmAuthor>
  <p:cmAuthor id="2" name="Your User Name" initials="YU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FF99"/>
    <a:srgbClr val="FFFFCC"/>
    <a:srgbClr val="F0D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9" autoAdjust="0"/>
    <p:restoredTop sz="86574" autoAdjust="0"/>
  </p:normalViewPr>
  <p:slideViewPr>
    <p:cSldViewPr>
      <p:cViewPr varScale="1">
        <p:scale>
          <a:sx n="114" d="100"/>
          <a:sy n="114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0509D-D4A1-436E-8E8C-410B5218CF51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17249882-2B2A-496E-9BF8-45046656D568}">
      <dgm:prSet phldrT="[Tekst]" custT="1"/>
      <dgm:spPr/>
      <dgm:t>
        <a:bodyPr/>
        <a:lstStyle/>
        <a:p>
          <a:r>
            <a:rPr lang="pl-PL" sz="3200" b="1" dirty="0" smtClean="0"/>
            <a:t>DIP</a:t>
          </a:r>
          <a:endParaRPr lang="pl-PL" sz="3200" b="1" dirty="0"/>
        </a:p>
      </dgm:t>
    </dgm:pt>
    <dgm:pt modelId="{AF3A0BD8-1CC3-4748-A3CE-872FF2B0C46B}" type="parTrans" cxnId="{1498E514-E8EB-4A01-B42D-282992F02E1B}">
      <dgm:prSet/>
      <dgm:spPr/>
      <dgm:t>
        <a:bodyPr/>
        <a:lstStyle/>
        <a:p>
          <a:endParaRPr lang="pl-PL"/>
        </a:p>
      </dgm:t>
    </dgm:pt>
    <dgm:pt modelId="{51CCECF6-C14E-4654-BA91-1C856C4FD8ED}" type="sibTrans" cxnId="{1498E514-E8EB-4A01-B42D-282992F02E1B}">
      <dgm:prSet/>
      <dgm:spPr/>
      <dgm:t>
        <a:bodyPr/>
        <a:lstStyle/>
        <a:p>
          <a:endParaRPr lang="pl-PL"/>
        </a:p>
      </dgm:t>
    </dgm:pt>
    <dgm:pt modelId="{A5CC4DB2-89FE-4733-8F23-92ECD4FBCC32}">
      <dgm:prSet phldrT="[Teks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2000" b="1" dirty="0" smtClean="0"/>
            <a:t>32 </a:t>
          </a:r>
        </a:p>
        <a:p>
          <a:r>
            <a:rPr lang="pl-PL" sz="1400" dirty="0" smtClean="0"/>
            <a:t>konkursy</a:t>
          </a:r>
          <a:endParaRPr lang="pl-PL" sz="1400" dirty="0"/>
        </a:p>
      </dgm:t>
    </dgm:pt>
    <dgm:pt modelId="{09A6E506-37D6-493C-8E6D-048EB0199A3C}" type="parTrans" cxnId="{715DF6B5-404C-4D9B-8C9C-660DDE947E2A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2F2057B7-B3AA-4275-A9C4-0747994274F1}" type="sibTrans" cxnId="{715DF6B5-404C-4D9B-8C9C-660DDE947E2A}">
      <dgm:prSet/>
      <dgm:spPr/>
      <dgm:t>
        <a:bodyPr/>
        <a:lstStyle/>
        <a:p>
          <a:endParaRPr lang="pl-PL"/>
        </a:p>
      </dgm:t>
    </dgm:pt>
    <dgm:pt modelId="{2B0A0148-D9C3-4E56-B287-F58271BA6E5D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sz="1800" b="1" dirty="0" smtClean="0">
              <a:latin typeface="+mn-lt"/>
              <a:cs typeface="Arial" pitchFamily="34" charset="0"/>
            </a:rPr>
            <a:t>4500 </a:t>
          </a:r>
        </a:p>
        <a:p>
          <a:r>
            <a:rPr lang="pl-PL" sz="1400" dirty="0" smtClean="0">
              <a:latin typeface="+mn-lt"/>
              <a:cs typeface="Arial" pitchFamily="34" charset="0"/>
            </a:rPr>
            <a:t>zatwierdzonych wniosków o płatność</a:t>
          </a:r>
          <a:endParaRPr lang="pl-PL" sz="1400" dirty="0">
            <a:latin typeface="+mn-lt"/>
          </a:endParaRPr>
        </a:p>
      </dgm:t>
    </dgm:pt>
    <dgm:pt modelId="{19DBC06C-7E99-4F52-A550-7C0A028A68FF}" type="parTrans" cxnId="{8D3677DA-31D4-405A-8D79-BCDEF6AB431E}">
      <dgm:prSet/>
      <dgm:spPr>
        <a:solidFill>
          <a:srgbClr val="00B0F0"/>
        </a:solidFill>
      </dgm:spPr>
      <dgm:t>
        <a:bodyPr/>
        <a:lstStyle/>
        <a:p>
          <a:endParaRPr lang="pl-PL"/>
        </a:p>
      </dgm:t>
    </dgm:pt>
    <dgm:pt modelId="{33454527-2623-4FBA-9523-9D031C51C7D5}" type="sibTrans" cxnId="{8D3677DA-31D4-405A-8D79-BCDEF6AB431E}">
      <dgm:prSet/>
      <dgm:spPr/>
      <dgm:t>
        <a:bodyPr/>
        <a:lstStyle/>
        <a:p>
          <a:endParaRPr lang="pl-PL"/>
        </a:p>
      </dgm:t>
    </dgm:pt>
    <dgm:pt modelId="{6CCE53B2-7768-4FD2-9F6E-0459F209A72F}">
      <dgm:prSet phldrT="[Teks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2000" b="1" dirty="0" smtClean="0"/>
            <a:t>1080</a:t>
          </a:r>
        </a:p>
        <a:p>
          <a:r>
            <a:rPr lang="pl-PL" sz="1400" dirty="0" smtClean="0"/>
            <a:t>podpisanych umów</a:t>
          </a:r>
          <a:endParaRPr lang="pl-PL" sz="1400" dirty="0"/>
        </a:p>
      </dgm:t>
    </dgm:pt>
    <dgm:pt modelId="{CF64625D-71FE-4AE9-8F7A-46515863C815}" type="parTrans" cxnId="{DC661DFC-2B96-43A4-8E0D-708BECA157CE}">
      <dgm:prSet/>
      <dgm:spPr/>
      <dgm:t>
        <a:bodyPr/>
        <a:lstStyle/>
        <a:p>
          <a:endParaRPr lang="pl-PL"/>
        </a:p>
      </dgm:t>
    </dgm:pt>
    <dgm:pt modelId="{E85BA040-1DFF-4511-8A87-296758BAB32C}" type="sibTrans" cxnId="{DC661DFC-2B96-43A4-8E0D-708BECA157CE}">
      <dgm:prSet/>
      <dgm:spPr/>
      <dgm:t>
        <a:bodyPr/>
        <a:lstStyle/>
        <a:p>
          <a:endParaRPr lang="pl-PL"/>
        </a:p>
      </dgm:t>
    </dgm:pt>
    <dgm:pt modelId="{4AF74D04-2CCE-47AE-9A9B-D8CC6D72A3EA}">
      <dgm:prSet phldrT="[Teks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2000" b="1" dirty="0" smtClean="0"/>
            <a:t>1000 </a:t>
          </a:r>
          <a:r>
            <a:rPr lang="pl-PL" sz="1400" dirty="0" smtClean="0"/>
            <a:t>zrealizowanych inwestycji</a:t>
          </a:r>
        </a:p>
      </dgm:t>
    </dgm:pt>
    <dgm:pt modelId="{D896198C-C6CA-49B5-8EE1-4E2B608DB490}" type="parTrans" cxnId="{2E259419-D954-468D-9948-71495057E8D3}">
      <dgm:prSet/>
      <dgm:spPr/>
      <dgm:t>
        <a:bodyPr/>
        <a:lstStyle/>
        <a:p>
          <a:endParaRPr lang="pl-PL"/>
        </a:p>
      </dgm:t>
    </dgm:pt>
    <dgm:pt modelId="{69035CF9-EE33-456A-B763-40594BCA945B}" type="sibTrans" cxnId="{2E259419-D954-468D-9948-71495057E8D3}">
      <dgm:prSet/>
      <dgm:spPr/>
      <dgm:t>
        <a:bodyPr/>
        <a:lstStyle/>
        <a:p>
          <a:endParaRPr lang="pl-PL"/>
        </a:p>
      </dgm:t>
    </dgm:pt>
    <dgm:pt modelId="{458CC191-196E-47E9-AD3D-D0C7EF10321C}">
      <dgm:prSet custT="1"/>
      <dgm:spPr/>
      <dgm:t>
        <a:bodyPr/>
        <a:lstStyle/>
        <a:p>
          <a:r>
            <a:rPr lang="pl-PL" sz="2000" b="1" dirty="0" smtClean="0"/>
            <a:t>5,6 mld zł  </a:t>
          </a:r>
          <a:r>
            <a:rPr lang="pl-PL" sz="1400" dirty="0" smtClean="0"/>
            <a:t>wartość złożonych projektów</a:t>
          </a:r>
          <a:endParaRPr lang="pl-PL" sz="1400" dirty="0"/>
        </a:p>
      </dgm:t>
    </dgm:pt>
    <dgm:pt modelId="{4C3A835C-93D5-475B-8374-3B003B0B570C}" type="parTrans" cxnId="{22B8114D-A826-4625-9110-CC354853AE00}">
      <dgm:prSet/>
      <dgm:spPr/>
      <dgm:t>
        <a:bodyPr/>
        <a:lstStyle/>
        <a:p>
          <a:endParaRPr lang="pl-PL"/>
        </a:p>
      </dgm:t>
    </dgm:pt>
    <dgm:pt modelId="{160CF765-1E3F-4500-BF2E-CB923C849CC9}" type="sibTrans" cxnId="{22B8114D-A826-4625-9110-CC354853AE00}">
      <dgm:prSet/>
      <dgm:spPr/>
      <dgm:t>
        <a:bodyPr/>
        <a:lstStyle/>
        <a:p>
          <a:endParaRPr lang="pl-PL"/>
        </a:p>
      </dgm:t>
    </dgm:pt>
    <dgm:pt modelId="{BD2BF379-7965-4DE6-A043-16BFE346D2E5}">
      <dgm:prSet custT="1"/>
      <dgm:spPr>
        <a:solidFill>
          <a:srgbClr val="0070C0"/>
        </a:solidFill>
      </dgm:spPr>
      <dgm:t>
        <a:bodyPr/>
        <a:lstStyle/>
        <a:p>
          <a:r>
            <a:rPr lang="pl-PL" sz="2000" b="1" dirty="0" smtClean="0"/>
            <a:t>2,6 mld zł </a:t>
          </a:r>
          <a:r>
            <a:rPr lang="pl-PL" sz="1500" dirty="0" smtClean="0"/>
            <a:t>wartość podpisanych umów</a:t>
          </a:r>
          <a:endParaRPr lang="pl-PL" sz="1500" dirty="0"/>
        </a:p>
      </dgm:t>
    </dgm:pt>
    <dgm:pt modelId="{C2173188-6A4C-439D-A753-45231304003C}" type="parTrans" cxnId="{5EB92BAC-E37F-4385-9A3B-69CFEE211A45}">
      <dgm:prSet/>
      <dgm:spPr/>
      <dgm:t>
        <a:bodyPr/>
        <a:lstStyle/>
        <a:p>
          <a:endParaRPr lang="pl-PL"/>
        </a:p>
      </dgm:t>
    </dgm:pt>
    <dgm:pt modelId="{E5978F9D-73F4-4D98-99B2-3F93A45EDE0E}" type="sibTrans" cxnId="{5EB92BAC-E37F-4385-9A3B-69CFEE211A45}">
      <dgm:prSet/>
      <dgm:spPr/>
      <dgm:t>
        <a:bodyPr/>
        <a:lstStyle/>
        <a:p>
          <a:endParaRPr lang="pl-PL"/>
        </a:p>
      </dgm:t>
    </dgm:pt>
    <dgm:pt modelId="{C31CE030-0DEA-4065-8BDC-627B3B6215F8}">
      <dgm:prSet/>
      <dgm:spPr/>
      <dgm:t>
        <a:bodyPr/>
        <a:lstStyle/>
        <a:p>
          <a:endParaRPr lang="pl-PL"/>
        </a:p>
      </dgm:t>
    </dgm:pt>
    <dgm:pt modelId="{E6A24B86-628F-483F-AA2A-0906A67176CD}" type="parTrans" cxnId="{5549AABB-7A16-45DF-BFAB-F1356A6F2A5A}">
      <dgm:prSet/>
      <dgm:spPr/>
      <dgm:t>
        <a:bodyPr/>
        <a:lstStyle/>
        <a:p>
          <a:endParaRPr lang="pl-PL"/>
        </a:p>
      </dgm:t>
    </dgm:pt>
    <dgm:pt modelId="{8666FEFA-2BB5-4A05-ABCE-61F49730EA3F}" type="sibTrans" cxnId="{5549AABB-7A16-45DF-BFAB-F1356A6F2A5A}">
      <dgm:prSet/>
      <dgm:spPr/>
      <dgm:t>
        <a:bodyPr/>
        <a:lstStyle/>
        <a:p>
          <a:endParaRPr lang="pl-PL"/>
        </a:p>
      </dgm:t>
    </dgm:pt>
    <dgm:pt modelId="{5510D0BB-F001-4787-A478-B1D55EA6EB1D}" type="pres">
      <dgm:prSet presAssocID="{3ED0509D-D4A1-436E-8E8C-410B5218CF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B4DE17D-58EA-499D-9CA4-0060988C35F8}" type="pres">
      <dgm:prSet presAssocID="{17249882-2B2A-496E-9BF8-45046656D568}" presName="centerShape" presStyleLbl="node0" presStyleIdx="0" presStyleCnt="1" custScaleX="124966" custScaleY="102076" custLinFactNeighborX="-7600" custLinFactNeighborY="1972"/>
      <dgm:spPr/>
      <dgm:t>
        <a:bodyPr/>
        <a:lstStyle/>
        <a:p>
          <a:endParaRPr lang="pl-PL"/>
        </a:p>
      </dgm:t>
    </dgm:pt>
    <dgm:pt modelId="{C6373C0E-922B-445C-818B-B2F9867E5152}" type="pres">
      <dgm:prSet presAssocID="{09A6E506-37D6-493C-8E6D-048EB0199A3C}" presName="parTrans" presStyleLbl="sibTrans2D1" presStyleIdx="0" presStyleCnt="6" custScaleX="151742" custLinFactNeighborX="-13718" custLinFactNeighborY="-9264"/>
      <dgm:spPr/>
      <dgm:t>
        <a:bodyPr/>
        <a:lstStyle/>
        <a:p>
          <a:endParaRPr lang="pl-PL"/>
        </a:p>
      </dgm:t>
    </dgm:pt>
    <dgm:pt modelId="{7C7CD22F-37E1-465D-A17D-522343F4CE58}" type="pres">
      <dgm:prSet presAssocID="{09A6E506-37D6-493C-8E6D-048EB0199A3C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3DFB3139-D3D8-4D4E-8959-52769887D51C}" type="pres">
      <dgm:prSet presAssocID="{A5CC4DB2-89FE-4733-8F23-92ECD4FBCC32}" presName="node" presStyleLbl="node1" presStyleIdx="0" presStyleCnt="6" custAng="0" custScaleX="125447" custScaleY="82307" custRadScaleRad="111131" custRadScaleInc="-86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8B68E-511C-4EE3-9916-3B0ADFF87888}" type="pres">
      <dgm:prSet presAssocID="{19DBC06C-7E99-4F52-A550-7C0A028A68FF}" presName="parTrans" presStyleLbl="sibTrans2D1" presStyleIdx="1" presStyleCnt="6" custAng="2050941" custScaleX="124511" custScaleY="88892" custLinFactY="100000" custLinFactNeighborX="28412" custLinFactNeighborY="107340"/>
      <dgm:spPr/>
      <dgm:t>
        <a:bodyPr/>
        <a:lstStyle/>
        <a:p>
          <a:endParaRPr lang="pl-PL"/>
        </a:p>
      </dgm:t>
    </dgm:pt>
    <dgm:pt modelId="{45A9C7F5-3F58-4F34-9BD3-9ED729A19498}" type="pres">
      <dgm:prSet presAssocID="{19DBC06C-7E99-4F52-A550-7C0A028A68FF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B2D6BB27-C73F-4461-9720-442BA3F2D674}" type="pres">
      <dgm:prSet presAssocID="{2B0A0148-D9C3-4E56-B287-F58271BA6E5D}" presName="node" presStyleLbl="node1" presStyleIdx="1" presStyleCnt="6" custScaleX="155930" custScaleY="95753" custRadScaleRad="154490" custRadScaleInc="-101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2E1D26-5E29-4708-BE62-FD7659D561F6}" type="pres">
      <dgm:prSet presAssocID="{4C3A835C-93D5-475B-8374-3B003B0B570C}" presName="parTrans" presStyleLbl="sibTrans2D1" presStyleIdx="2" presStyleCnt="6" custLinFactNeighborX="-19153" custLinFactNeighborY="20751"/>
      <dgm:spPr/>
      <dgm:t>
        <a:bodyPr/>
        <a:lstStyle/>
        <a:p>
          <a:endParaRPr lang="pl-PL"/>
        </a:p>
      </dgm:t>
    </dgm:pt>
    <dgm:pt modelId="{4CC66F2D-C214-45F2-87E7-DAC4996A0F0E}" type="pres">
      <dgm:prSet presAssocID="{4C3A835C-93D5-475B-8374-3B003B0B570C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FF06D51-3695-4A85-B933-52830839C482}" type="pres">
      <dgm:prSet presAssocID="{458CC191-196E-47E9-AD3D-D0C7EF10321C}" presName="node" presStyleLbl="node1" presStyleIdx="2" presStyleCnt="6" custScaleX="144943" custScaleY="104109" custRadScaleRad="119337" custRadScaleInc="725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1F8A46-31D7-4F88-8C2A-4BD4F62E526B}" type="pres">
      <dgm:prSet presAssocID="{CF64625D-71FE-4AE9-8F7A-46515863C815}" presName="parTrans" presStyleLbl="sibTrans2D1" presStyleIdx="3" presStyleCnt="6" custScaleX="119919" custLinFactNeighborX="-1647" custLinFactNeighborY="21555"/>
      <dgm:spPr/>
      <dgm:t>
        <a:bodyPr/>
        <a:lstStyle/>
        <a:p>
          <a:endParaRPr lang="pl-PL"/>
        </a:p>
      </dgm:t>
    </dgm:pt>
    <dgm:pt modelId="{52485E93-27A9-47B6-A952-DCF93D841A6C}" type="pres">
      <dgm:prSet presAssocID="{CF64625D-71FE-4AE9-8F7A-46515863C815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136544B6-5B13-4575-9EF9-7383CACC5791}" type="pres">
      <dgm:prSet presAssocID="{6CCE53B2-7768-4FD2-9F6E-0459F209A72F}" presName="node" presStyleLbl="node1" presStyleIdx="3" presStyleCnt="6" custAng="0" custScaleX="128127" custScaleY="88814" custRadScaleRad="124877" custRadScaleInc="1114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673715-F3DE-44BE-9B9C-4F4746B7D187}" type="pres">
      <dgm:prSet presAssocID="{C2173188-6A4C-439D-A753-45231304003C}" presName="parTrans" presStyleLbl="sibTrans2D1" presStyleIdx="4" presStyleCnt="6" custScaleX="139649" custLinFactNeighborX="-15243" custLinFactNeighborY="11742"/>
      <dgm:spPr/>
      <dgm:t>
        <a:bodyPr/>
        <a:lstStyle/>
        <a:p>
          <a:endParaRPr lang="pl-PL"/>
        </a:p>
      </dgm:t>
    </dgm:pt>
    <dgm:pt modelId="{32A0C63C-E90E-4AE7-BBAB-8D281050E9ED}" type="pres">
      <dgm:prSet presAssocID="{C2173188-6A4C-439D-A753-45231304003C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95B5CB5A-1391-49A4-995E-2BC3EC10B951}" type="pres">
      <dgm:prSet presAssocID="{BD2BF379-7965-4DE6-A043-16BFE346D2E5}" presName="node" presStyleLbl="node1" presStyleIdx="4" presStyleCnt="6" custScaleX="155931" custScaleY="117694" custRadScaleRad="174205" custRadScaleInc="583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A5C9BF-79D9-4852-9199-CECD4BF9E8B5}" type="pres">
      <dgm:prSet presAssocID="{D896198C-C6CA-49B5-8EE1-4E2B608DB490}" presName="parTrans" presStyleLbl="sibTrans2D1" presStyleIdx="5" presStyleCnt="6" custScaleX="132765" custLinFactNeighborX="-5390" custLinFactNeighborY="-22917"/>
      <dgm:spPr/>
      <dgm:t>
        <a:bodyPr/>
        <a:lstStyle/>
        <a:p>
          <a:endParaRPr lang="pl-PL"/>
        </a:p>
      </dgm:t>
    </dgm:pt>
    <dgm:pt modelId="{65C0FF76-B05A-4089-B9B8-F1C23F0C08B3}" type="pres">
      <dgm:prSet presAssocID="{D896198C-C6CA-49B5-8EE1-4E2B608DB490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93945AF0-C859-4150-8247-8F11F8D41432}" type="pres">
      <dgm:prSet presAssocID="{4AF74D04-2CCE-47AE-9A9B-D8CC6D72A3EA}" presName="node" presStyleLbl="node1" presStyleIdx="5" presStyleCnt="6" custScaleX="153197" custScaleY="70709" custRadScaleRad="166650" custRadScaleInc="-146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2D5F85C-5284-46F4-8E38-AECD64E25E49}" type="presOf" srcId="{4C3A835C-93D5-475B-8374-3B003B0B570C}" destId="{4CC66F2D-C214-45F2-87E7-DAC4996A0F0E}" srcOrd="1" destOrd="0" presId="urn:microsoft.com/office/officeart/2005/8/layout/radial5"/>
    <dgm:cxn modelId="{5EB92BAC-E37F-4385-9A3B-69CFEE211A45}" srcId="{17249882-2B2A-496E-9BF8-45046656D568}" destId="{BD2BF379-7965-4DE6-A043-16BFE346D2E5}" srcOrd="4" destOrd="0" parTransId="{C2173188-6A4C-439D-A753-45231304003C}" sibTransId="{E5978F9D-73F4-4D98-99B2-3F93A45EDE0E}"/>
    <dgm:cxn modelId="{91635C35-AE8C-45C7-A785-DD1B300AAA02}" type="presOf" srcId="{09A6E506-37D6-493C-8E6D-048EB0199A3C}" destId="{7C7CD22F-37E1-465D-A17D-522343F4CE58}" srcOrd="1" destOrd="0" presId="urn:microsoft.com/office/officeart/2005/8/layout/radial5"/>
    <dgm:cxn modelId="{5549AABB-7A16-45DF-BFAB-F1356A6F2A5A}" srcId="{3ED0509D-D4A1-436E-8E8C-410B5218CF51}" destId="{C31CE030-0DEA-4065-8BDC-627B3B6215F8}" srcOrd="1" destOrd="0" parTransId="{E6A24B86-628F-483F-AA2A-0906A67176CD}" sibTransId="{8666FEFA-2BB5-4A05-ABCE-61F49730EA3F}"/>
    <dgm:cxn modelId="{2E259419-D954-468D-9948-71495057E8D3}" srcId="{17249882-2B2A-496E-9BF8-45046656D568}" destId="{4AF74D04-2CCE-47AE-9A9B-D8CC6D72A3EA}" srcOrd="5" destOrd="0" parTransId="{D896198C-C6CA-49B5-8EE1-4E2B608DB490}" sibTransId="{69035CF9-EE33-456A-B763-40594BCA945B}"/>
    <dgm:cxn modelId="{DC661DFC-2B96-43A4-8E0D-708BECA157CE}" srcId="{17249882-2B2A-496E-9BF8-45046656D568}" destId="{6CCE53B2-7768-4FD2-9F6E-0459F209A72F}" srcOrd="3" destOrd="0" parTransId="{CF64625D-71FE-4AE9-8F7A-46515863C815}" sibTransId="{E85BA040-1DFF-4511-8A87-296758BAB32C}"/>
    <dgm:cxn modelId="{9BEDA68C-EC59-4897-A30F-05357287D156}" type="presOf" srcId="{CF64625D-71FE-4AE9-8F7A-46515863C815}" destId="{C61F8A46-31D7-4F88-8C2A-4BD4F62E526B}" srcOrd="0" destOrd="0" presId="urn:microsoft.com/office/officeart/2005/8/layout/radial5"/>
    <dgm:cxn modelId="{D07E0DE5-C696-4B84-BADD-0A0341F51483}" type="presOf" srcId="{C2173188-6A4C-439D-A753-45231304003C}" destId="{32A0C63C-E90E-4AE7-BBAB-8D281050E9ED}" srcOrd="1" destOrd="0" presId="urn:microsoft.com/office/officeart/2005/8/layout/radial5"/>
    <dgm:cxn modelId="{8E493B6D-87AA-45F1-8E1E-FB0F18B7DEB9}" type="presOf" srcId="{19DBC06C-7E99-4F52-A550-7C0A028A68FF}" destId="{6C18B68E-511C-4EE3-9916-3B0ADFF87888}" srcOrd="0" destOrd="0" presId="urn:microsoft.com/office/officeart/2005/8/layout/radial5"/>
    <dgm:cxn modelId="{C024D471-605C-42B0-AEC6-D3348A7EC42A}" type="presOf" srcId="{C2173188-6A4C-439D-A753-45231304003C}" destId="{04673715-F3DE-44BE-9B9C-4F4746B7D187}" srcOrd="0" destOrd="0" presId="urn:microsoft.com/office/officeart/2005/8/layout/radial5"/>
    <dgm:cxn modelId="{5B7EE1F8-D89B-4745-813D-A861B56A61FF}" type="presOf" srcId="{BD2BF379-7965-4DE6-A043-16BFE346D2E5}" destId="{95B5CB5A-1391-49A4-995E-2BC3EC10B951}" srcOrd="0" destOrd="0" presId="urn:microsoft.com/office/officeart/2005/8/layout/radial5"/>
    <dgm:cxn modelId="{F4C44593-B04C-4C9A-91F8-89AAB334A87B}" type="presOf" srcId="{17249882-2B2A-496E-9BF8-45046656D568}" destId="{2B4DE17D-58EA-499D-9CA4-0060988C35F8}" srcOrd="0" destOrd="0" presId="urn:microsoft.com/office/officeart/2005/8/layout/radial5"/>
    <dgm:cxn modelId="{677E5CA6-9C15-475B-A8B0-C778679A60B4}" type="presOf" srcId="{D896198C-C6CA-49B5-8EE1-4E2B608DB490}" destId="{65C0FF76-B05A-4089-B9B8-F1C23F0C08B3}" srcOrd="1" destOrd="0" presId="urn:microsoft.com/office/officeart/2005/8/layout/radial5"/>
    <dgm:cxn modelId="{4303A69B-D1C2-4086-A62D-D0FF73CD5E6B}" type="presOf" srcId="{A5CC4DB2-89FE-4733-8F23-92ECD4FBCC32}" destId="{3DFB3139-D3D8-4D4E-8959-52769887D51C}" srcOrd="0" destOrd="0" presId="urn:microsoft.com/office/officeart/2005/8/layout/radial5"/>
    <dgm:cxn modelId="{50DDB05D-83EA-429D-8605-909DDCAB9A15}" type="presOf" srcId="{3ED0509D-D4A1-436E-8E8C-410B5218CF51}" destId="{5510D0BB-F001-4787-A478-B1D55EA6EB1D}" srcOrd="0" destOrd="0" presId="urn:microsoft.com/office/officeart/2005/8/layout/radial5"/>
    <dgm:cxn modelId="{8D3677DA-31D4-405A-8D79-BCDEF6AB431E}" srcId="{17249882-2B2A-496E-9BF8-45046656D568}" destId="{2B0A0148-D9C3-4E56-B287-F58271BA6E5D}" srcOrd="1" destOrd="0" parTransId="{19DBC06C-7E99-4F52-A550-7C0A028A68FF}" sibTransId="{33454527-2623-4FBA-9523-9D031C51C7D5}"/>
    <dgm:cxn modelId="{41813E27-7F26-42B3-A830-4185749987EA}" type="presOf" srcId="{CF64625D-71FE-4AE9-8F7A-46515863C815}" destId="{52485E93-27A9-47B6-A952-DCF93D841A6C}" srcOrd="1" destOrd="0" presId="urn:microsoft.com/office/officeart/2005/8/layout/radial5"/>
    <dgm:cxn modelId="{656D0F69-1C58-47DB-92EE-903DB51D390A}" type="presOf" srcId="{09A6E506-37D6-493C-8E6D-048EB0199A3C}" destId="{C6373C0E-922B-445C-818B-B2F9867E5152}" srcOrd="0" destOrd="0" presId="urn:microsoft.com/office/officeart/2005/8/layout/radial5"/>
    <dgm:cxn modelId="{E3B52D60-AB16-4801-B29B-F655699F8324}" type="presOf" srcId="{D896198C-C6CA-49B5-8EE1-4E2B608DB490}" destId="{D9A5C9BF-79D9-4852-9199-CECD4BF9E8B5}" srcOrd="0" destOrd="0" presId="urn:microsoft.com/office/officeart/2005/8/layout/radial5"/>
    <dgm:cxn modelId="{0DC9CC03-D17D-4B81-B072-B078B7D3709A}" type="presOf" srcId="{458CC191-196E-47E9-AD3D-D0C7EF10321C}" destId="{0FF06D51-3695-4A85-B933-52830839C482}" srcOrd="0" destOrd="0" presId="urn:microsoft.com/office/officeart/2005/8/layout/radial5"/>
    <dgm:cxn modelId="{FC9116AB-E085-4BA9-B8B6-66EACCF5A244}" type="presOf" srcId="{6CCE53B2-7768-4FD2-9F6E-0459F209A72F}" destId="{136544B6-5B13-4575-9EF9-7383CACC5791}" srcOrd="0" destOrd="0" presId="urn:microsoft.com/office/officeart/2005/8/layout/radial5"/>
    <dgm:cxn modelId="{1498E514-E8EB-4A01-B42D-282992F02E1B}" srcId="{3ED0509D-D4A1-436E-8E8C-410B5218CF51}" destId="{17249882-2B2A-496E-9BF8-45046656D568}" srcOrd="0" destOrd="0" parTransId="{AF3A0BD8-1CC3-4748-A3CE-872FF2B0C46B}" sibTransId="{51CCECF6-C14E-4654-BA91-1C856C4FD8ED}"/>
    <dgm:cxn modelId="{72C8420E-6029-4CC3-8FE3-1313DE4D9D93}" type="presOf" srcId="{4C3A835C-93D5-475B-8374-3B003B0B570C}" destId="{8C2E1D26-5E29-4708-BE62-FD7659D561F6}" srcOrd="0" destOrd="0" presId="urn:microsoft.com/office/officeart/2005/8/layout/radial5"/>
    <dgm:cxn modelId="{D13B18D4-98C1-41A8-A69D-069020F62C1F}" type="presOf" srcId="{2B0A0148-D9C3-4E56-B287-F58271BA6E5D}" destId="{B2D6BB27-C73F-4461-9720-442BA3F2D674}" srcOrd="0" destOrd="0" presId="urn:microsoft.com/office/officeart/2005/8/layout/radial5"/>
    <dgm:cxn modelId="{715DF6B5-404C-4D9B-8C9C-660DDE947E2A}" srcId="{17249882-2B2A-496E-9BF8-45046656D568}" destId="{A5CC4DB2-89FE-4733-8F23-92ECD4FBCC32}" srcOrd="0" destOrd="0" parTransId="{09A6E506-37D6-493C-8E6D-048EB0199A3C}" sibTransId="{2F2057B7-B3AA-4275-A9C4-0747994274F1}"/>
    <dgm:cxn modelId="{DEB5A8D8-1279-458D-A272-26736D3A4A1F}" type="presOf" srcId="{4AF74D04-2CCE-47AE-9A9B-D8CC6D72A3EA}" destId="{93945AF0-C859-4150-8247-8F11F8D41432}" srcOrd="0" destOrd="0" presId="urn:microsoft.com/office/officeart/2005/8/layout/radial5"/>
    <dgm:cxn modelId="{9BFF91C1-0D6A-4984-B02D-FF4297CDE7A2}" type="presOf" srcId="{19DBC06C-7E99-4F52-A550-7C0A028A68FF}" destId="{45A9C7F5-3F58-4F34-9BD3-9ED729A19498}" srcOrd="1" destOrd="0" presId="urn:microsoft.com/office/officeart/2005/8/layout/radial5"/>
    <dgm:cxn modelId="{22B8114D-A826-4625-9110-CC354853AE00}" srcId="{17249882-2B2A-496E-9BF8-45046656D568}" destId="{458CC191-196E-47E9-AD3D-D0C7EF10321C}" srcOrd="2" destOrd="0" parTransId="{4C3A835C-93D5-475B-8374-3B003B0B570C}" sibTransId="{160CF765-1E3F-4500-BF2E-CB923C849CC9}"/>
    <dgm:cxn modelId="{A01AF7B0-C7A2-490B-AF55-F4AD3A61E8DB}" type="presParOf" srcId="{5510D0BB-F001-4787-A478-B1D55EA6EB1D}" destId="{2B4DE17D-58EA-499D-9CA4-0060988C35F8}" srcOrd="0" destOrd="0" presId="urn:microsoft.com/office/officeart/2005/8/layout/radial5"/>
    <dgm:cxn modelId="{07CDFF27-0A03-4B87-8122-16A875B927D9}" type="presParOf" srcId="{5510D0BB-F001-4787-A478-B1D55EA6EB1D}" destId="{C6373C0E-922B-445C-818B-B2F9867E5152}" srcOrd="1" destOrd="0" presId="urn:microsoft.com/office/officeart/2005/8/layout/radial5"/>
    <dgm:cxn modelId="{C5BBC232-3116-4921-9A62-5645C3257CC5}" type="presParOf" srcId="{C6373C0E-922B-445C-818B-B2F9867E5152}" destId="{7C7CD22F-37E1-465D-A17D-522343F4CE58}" srcOrd="0" destOrd="0" presId="urn:microsoft.com/office/officeart/2005/8/layout/radial5"/>
    <dgm:cxn modelId="{51A1967A-463E-4104-B139-EBD45EAF33A7}" type="presParOf" srcId="{5510D0BB-F001-4787-A478-B1D55EA6EB1D}" destId="{3DFB3139-D3D8-4D4E-8959-52769887D51C}" srcOrd="2" destOrd="0" presId="urn:microsoft.com/office/officeart/2005/8/layout/radial5"/>
    <dgm:cxn modelId="{C58F2E17-D540-46B3-B470-66783B4629CF}" type="presParOf" srcId="{5510D0BB-F001-4787-A478-B1D55EA6EB1D}" destId="{6C18B68E-511C-4EE3-9916-3B0ADFF87888}" srcOrd="3" destOrd="0" presId="urn:microsoft.com/office/officeart/2005/8/layout/radial5"/>
    <dgm:cxn modelId="{6E34E8C7-9EFF-4157-865A-FD72952ACD1C}" type="presParOf" srcId="{6C18B68E-511C-4EE3-9916-3B0ADFF87888}" destId="{45A9C7F5-3F58-4F34-9BD3-9ED729A19498}" srcOrd="0" destOrd="0" presId="urn:microsoft.com/office/officeart/2005/8/layout/radial5"/>
    <dgm:cxn modelId="{032C477E-5CB5-47E7-ADB2-6B3D94CA18DD}" type="presParOf" srcId="{5510D0BB-F001-4787-A478-B1D55EA6EB1D}" destId="{B2D6BB27-C73F-4461-9720-442BA3F2D674}" srcOrd="4" destOrd="0" presId="urn:microsoft.com/office/officeart/2005/8/layout/radial5"/>
    <dgm:cxn modelId="{541A6381-1A52-4623-BE51-7DB5A390A1E8}" type="presParOf" srcId="{5510D0BB-F001-4787-A478-B1D55EA6EB1D}" destId="{8C2E1D26-5E29-4708-BE62-FD7659D561F6}" srcOrd="5" destOrd="0" presId="urn:microsoft.com/office/officeart/2005/8/layout/radial5"/>
    <dgm:cxn modelId="{716C22CD-BC9A-4347-AC1B-8E44BAA677C4}" type="presParOf" srcId="{8C2E1D26-5E29-4708-BE62-FD7659D561F6}" destId="{4CC66F2D-C214-45F2-87E7-DAC4996A0F0E}" srcOrd="0" destOrd="0" presId="urn:microsoft.com/office/officeart/2005/8/layout/radial5"/>
    <dgm:cxn modelId="{67945BB7-1DCA-44E0-B14C-4194B029CEE6}" type="presParOf" srcId="{5510D0BB-F001-4787-A478-B1D55EA6EB1D}" destId="{0FF06D51-3695-4A85-B933-52830839C482}" srcOrd="6" destOrd="0" presId="urn:microsoft.com/office/officeart/2005/8/layout/radial5"/>
    <dgm:cxn modelId="{D86B3C66-60D6-4415-90A4-8E8BC5C6EF51}" type="presParOf" srcId="{5510D0BB-F001-4787-A478-B1D55EA6EB1D}" destId="{C61F8A46-31D7-4F88-8C2A-4BD4F62E526B}" srcOrd="7" destOrd="0" presId="urn:microsoft.com/office/officeart/2005/8/layout/radial5"/>
    <dgm:cxn modelId="{5CD6B0B3-27F3-42A4-BF2E-CD0A7576882C}" type="presParOf" srcId="{C61F8A46-31D7-4F88-8C2A-4BD4F62E526B}" destId="{52485E93-27A9-47B6-A952-DCF93D841A6C}" srcOrd="0" destOrd="0" presId="urn:microsoft.com/office/officeart/2005/8/layout/radial5"/>
    <dgm:cxn modelId="{B2C3AAFD-A27C-42BD-BAB9-B9AE4B9E4642}" type="presParOf" srcId="{5510D0BB-F001-4787-A478-B1D55EA6EB1D}" destId="{136544B6-5B13-4575-9EF9-7383CACC5791}" srcOrd="8" destOrd="0" presId="urn:microsoft.com/office/officeart/2005/8/layout/radial5"/>
    <dgm:cxn modelId="{D62487CE-9278-4319-9F29-EE5B2968752C}" type="presParOf" srcId="{5510D0BB-F001-4787-A478-B1D55EA6EB1D}" destId="{04673715-F3DE-44BE-9B9C-4F4746B7D187}" srcOrd="9" destOrd="0" presId="urn:microsoft.com/office/officeart/2005/8/layout/radial5"/>
    <dgm:cxn modelId="{04315571-BEDD-44F8-8309-20A83AACF5B2}" type="presParOf" srcId="{04673715-F3DE-44BE-9B9C-4F4746B7D187}" destId="{32A0C63C-E90E-4AE7-BBAB-8D281050E9ED}" srcOrd="0" destOrd="0" presId="urn:microsoft.com/office/officeart/2005/8/layout/radial5"/>
    <dgm:cxn modelId="{74FF02E8-4107-45A7-ACDA-403B6F610CE5}" type="presParOf" srcId="{5510D0BB-F001-4787-A478-B1D55EA6EB1D}" destId="{95B5CB5A-1391-49A4-995E-2BC3EC10B951}" srcOrd="10" destOrd="0" presId="urn:microsoft.com/office/officeart/2005/8/layout/radial5"/>
    <dgm:cxn modelId="{4DAC277B-BDD8-4FE9-8E2E-CB099F66ADD4}" type="presParOf" srcId="{5510D0BB-F001-4787-A478-B1D55EA6EB1D}" destId="{D9A5C9BF-79D9-4852-9199-CECD4BF9E8B5}" srcOrd="11" destOrd="0" presId="urn:microsoft.com/office/officeart/2005/8/layout/radial5"/>
    <dgm:cxn modelId="{BE3A236C-5231-48CD-82AE-1A5FF3335A81}" type="presParOf" srcId="{D9A5C9BF-79D9-4852-9199-CECD4BF9E8B5}" destId="{65C0FF76-B05A-4089-B9B8-F1C23F0C08B3}" srcOrd="0" destOrd="0" presId="urn:microsoft.com/office/officeart/2005/8/layout/radial5"/>
    <dgm:cxn modelId="{2B4AEA74-723E-4777-8473-F97F479ACB23}" type="presParOf" srcId="{5510D0BB-F001-4787-A478-B1D55EA6EB1D}" destId="{93945AF0-C859-4150-8247-8F11F8D41432}" srcOrd="12" destOrd="0" presId="urn:microsoft.com/office/officeart/2005/8/layout/radial5"/>
  </dgm:cxnLst>
  <dgm:bg>
    <a:effectLst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DE17D-58EA-499D-9CA4-0060988C35F8}">
      <dsp:nvSpPr>
        <dsp:cNvPr id="0" name=""/>
        <dsp:cNvSpPr/>
      </dsp:nvSpPr>
      <dsp:spPr>
        <a:xfrm>
          <a:off x="3136062" y="1628852"/>
          <a:ext cx="1422398" cy="11618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DIP</a:t>
          </a:r>
          <a:endParaRPr lang="pl-PL" sz="3200" b="1" kern="1200" dirty="0"/>
        </a:p>
      </dsp:txBody>
      <dsp:txXfrm>
        <a:off x="3344367" y="1799002"/>
        <a:ext cx="1005788" cy="821557"/>
      </dsp:txXfrm>
    </dsp:sp>
    <dsp:sp modelId="{C6373C0E-922B-445C-818B-B2F9867E5152}">
      <dsp:nvSpPr>
        <dsp:cNvPr id="0" name=""/>
        <dsp:cNvSpPr/>
      </dsp:nvSpPr>
      <dsp:spPr>
        <a:xfrm rot="16518507">
          <a:off x="3601177" y="1064313"/>
          <a:ext cx="560981" cy="38699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3653856" y="1199513"/>
        <a:ext cx="444882" cy="232199"/>
      </dsp:txXfrm>
    </dsp:sp>
    <dsp:sp modelId="{3DFB3139-D3D8-4D4E-8959-52769887D51C}">
      <dsp:nvSpPr>
        <dsp:cNvPr id="0" name=""/>
        <dsp:cNvSpPr/>
      </dsp:nvSpPr>
      <dsp:spPr>
        <a:xfrm>
          <a:off x="3295125" y="0"/>
          <a:ext cx="1427872" cy="936841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32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konkursy</a:t>
          </a:r>
          <a:endParaRPr lang="pl-PL" sz="1400" kern="1200" dirty="0"/>
        </a:p>
      </dsp:txBody>
      <dsp:txXfrm>
        <a:off x="3504232" y="137197"/>
        <a:ext cx="1009658" cy="662447"/>
      </dsp:txXfrm>
    </dsp:sp>
    <dsp:sp modelId="{6C18B68E-511C-4EE3-9916-3B0ADFF87888}">
      <dsp:nvSpPr>
        <dsp:cNvPr id="0" name=""/>
        <dsp:cNvSpPr/>
      </dsp:nvSpPr>
      <dsp:spPr>
        <a:xfrm rot="169155">
          <a:off x="4721733" y="2165376"/>
          <a:ext cx="855859" cy="34400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4721795" y="2231640"/>
        <a:ext cx="752656" cy="206405"/>
      </dsp:txXfrm>
    </dsp:sp>
    <dsp:sp modelId="{B2D6BB27-C73F-4461-9720-442BA3F2D674}">
      <dsp:nvSpPr>
        <dsp:cNvPr id="0" name=""/>
        <dsp:cNvSpPr/>
      </dsp:nvSpPr>
      <dsp:spPr>
        <a:xfrm>
          <a:off x="5267109" y="258514"/>
          <a:ext cx="1774839" cy="1089887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+mn-lt"/>
              <a:cs typeface="Arial" pitchFamily="34" charset="0"/>
            </a:rPr>
            <a:t>4500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+mn-lt"/>
              <a:cs typeface="Arial" pitchFamily="34" charset="0"/>
            </a:rPr>
            <a:t>zatwierdzonych wniosków o płatność</a:t>
          </a:r>
          <a:endParaRPr lang="pl-PL" sz="1400" kern="1200" dirty="0">
            <a:latin typeface="+mn-lt"/>
          </a:endParaRPr>
        </a:p>
      </dsp:txBody>
      <dsp:txXfrm>
        <a:off x="5527028" y="418124"/>
        <a:ext cx="1255001" cy="770667"/>
      </dsp:txXfrm>
    </dsp:sp>
    <dsp:sp modelId="{8C2E1D26-5E29-4708-BE62-FD7659D561F6}">
      <dsp:nvSpPr>
        <dsp:cNvPr id="0" name=""/>
        <dsp:cNvSpPr/>
      </dsp:nvSpPr>
      <dsp:spPr>
        <a:xfrm rot="2714628">
          <a:off x="4277326" y="2789522"/>
          <a:ext cx="371635" cy="386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4293821" y="2827336"/>
        <a:ext cx="260145" cy="232199"/>
      </dsp:txXfrm>
    </dsp:sp>
    <dsp:sp modelId="{0FF06D51-3695-4A85-B933-52830839C482}">
      <dsp:nvSpPr>
        <dsp:cNvPr id="0" name=""/>
        <dsp:cNvSpPr/>
      </dsp:nvSpPr>
      <dsp:spPr>
        <a:xfrm>
          <a:off x="4442216" y="3049263"/>
          <a:ext cx="1649781" cy="11849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5,6 mld zł  </a:t>
          </a:r>
          <a:r>
            <a:rPr lang="pl-PL" sz="1400" kern="1200" dirty="0" smtClean="0"/>
            <a:t>wartość złożonych projektów</a:t>
          </a:r>
          <a:endParaRPr lang="pl-PL" sz="1400" kern="1200" dirty="0"/>
        </a:p>
      </dsp:txBody>
      <dsp:txXfrm>
        <a:off x="4683821" y="3222802"/>
        <a:ext cx="1166571" cy="837919"/>
      </dsp:txXfrm>
    </dsp:sp>
    <dsp:sp modelId="{C61F8A46-31D7-4F88-8C2A-4BD4F62E526B}">
      <dsp:nvSpPr>
        <dsp:cNvPr id="0" name=""/>
        <dsp:cNvSpPr/>
      </dsp:nvSpPr>
      <dsp:spPr>
        <a:xfrm rot="7087802">
          <a:off x="3189632" y="2919443"/>
          <a:ext cx="427018" cy="386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 rot="10800000">
        <a:off x="3275050" y="2945649"/>
        <a:ext cx="310919" cy="232199"/>
      </dsp:txXfrm>
    </dsp:sp>
    <dsp:sp modelId="{136544B6-5B13-4575-9EF9-7383CACC5791}">
      <dsp:nvSpPr>
        <dsp:cNvPr id="0" name=""/>
        <dsp:cNvSpPr/>
      </dsp:nvSpPr>
      <dsp:spPr>
        <a:xfrm>
          <a:off x="2263295" y="3303166"/>
          <a:ext cx="1458377" cy="1010905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1080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podpisanych umów</a:t>
          </a:r>
          <a:endParaRPr lang="pl-PL" sz="1400" kern="1200" dirty="0"/>
        </a:p>
      </dsp:txBody>
      <dsp:txXfrm>
        <a:off x="2476869" y="3451210"/>
        <a:ext cx="1031229" cy="714817"/>
      </dsp:txXfrm>
    </dsp:sp>
    <dsp:sp modelId="{04673715-F3DE-44BE-9B9C-4F4746B7D187}">
      <dsp:nvSpPr>
        <dsp:cNvPr id="0" name=""/>
        <dsp:cNvSpPr/>
      </dsp:nvSpPr>
      <dsp:spPr>
        <a:xfrm rot="10062271">
          <a:off x="2280034" y="2309785"/>
          <a:ext cx="704391" cy="386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 rot="10800000">
        <a:off x="2394801" y="2374822"/>
        <a:ext cx="588292" cy="232199"/>
      </dsp:txXfrm>
    </dsp:sp>
    <dsp:sp modelId="{95B5CB5A-1391-49A4-995E-2BC3EC10B951}">
      <dsp:nvSpPr>
        <dsp:cNvPr id="0" name=""/>
        <dsp:cNvSpPr/>
      </dsp:nvSpPr>
      <dsp:spPr>
        <a:xfrm>
          <a:off x="490216" y="2078228"/>
          <a:ext cx="1774850" cy="1339626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2,6 mld zł </a:t>
          </a:r>
          <a:r>
            <a:rPr lang="pl-PL" sz="1500" kern="1200" dirty="0" smtClean="0"/>
            <a:t>wartość podpisanych umów</a:t>
          </a:r>
          <a:endParaRPr lang="pl-PL" sz="1500" kern="1200" dirty="0"/>
        </a:p>
      </dsp:txBody>
      <dsp:txXfrm>
        <a:off x="750137" y="2274412"/>
        <a:ext cx="1255008" cy="947258"/>
      </dsp:txXfrm>
    </dsp:sp>
    <dsp:sp modelId="{D9A5C9BF-79D9-4852-9199-CECD4BF9E8B5}">
      <dsp:nvSpPr>
        <dsp:cNvPr id="0" name=""/>
        <dsp:cNvSpPr/>
      </dsp:nvSpPr>
      <dsp:spPr>
        <a:xfrm rot="12560507">
          <a:off x="2326150" y="1321520"/>
          <a:ext cx="819357" cy="386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 rot="10800000">
        <a:off x="2434802" y="1427364"/>
        <a:ext cx="703258" cy="232199"/>
      </dsp:txXfrm>
    </dsp:sp>
    <dsp:sp modelId="{93945AF0-C859-4150-8247-8F11F8D41432}">
      <dsp:nvSpPr>
        <dsp:cNvPr id="0" name=""/>
        <dsp:cNvSpPr/>
      </dsp:nvSpPr>
      <dsp:spPr>
        <a:xfrm>
          <a:off x="821210" y="596427"/>
          <a:ext cx="1743731" cy="804829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1000 </a:t>
          </a:r>
          <a:r>
            <a:rPr lang="pl-PL" sz="1400" kern="1200" dirty="0" smtClean="0"/>
            <a:t>zrealizowanych inwestycji</a:t>
          </a:r>
        </a:p>
      </dsp:txBody>
      <dsp:txXfrm>
        <a:off x="1076573" y="714291"/>
        <a:ext cx="1233005" cy="56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7C52-8504-4626-B7FD-6F155F718BA2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2643-A122-436B-9184-909962A1E7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34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B40B-533F-458A-801B-70E3A2B835CB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687A7-5B0D-4588-A16A-70E6F2106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80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66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8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59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9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9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2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87A7-5B0D-4588-A16A-70E6F2106EAF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9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345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172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9680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2357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046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82424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4368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915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94009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334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6594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2017-11-30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2017-11-30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8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4824536" cy="4600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17712" y="3789040"/>
            <a:ext cx="86198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/>
            <a:r>
              <a:rPr lang="pl-PL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olny Śląsk </a:t>
            </a:r>
            <a:r>
              <a:rPr lang="pl-PL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</a:t>
            </a:r>
            <a:r>
              <a:rPr lang="pl-PL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rzedsiębiorczość”</a:t>
            </a:r>
          </a:p>
          <a:p>
            <a:pPr algn="ctr"/>
            <a:r>
              <a:rPr lang="pl-PL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unijne dla dolnośląskich przedsiębiorców w 2018 roku</a:t>
            </a:r>
            <a:endParaRPr lang="pl-PL" sz="2400" b="1" i="1" dirty="0">
              <a:solidFill>
                <a:srgbClr val="0070C0"/>
              </a:solidFill>
            </a:endParaRPr>
          </a:p>
          <a:p>
            <a:pPr algn="ctr"/>
            <a:endParaRPr lang="pl-PL" sz="3200" b="1" i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endParaRPr lang="pl-PL" sz="1000" b="1" i="1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pl-PL" sz="1000" b="1" i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					</a:t>
            </a:r>
            <a:endParaRPr lang="pl-PL" sz="1200" b="1" dirty="0">
              <a:ln w="10541" cmpd="sng">
                <a:noFill/>
                <a:prstDash val="solid"/>
              </a:ln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504" y="623326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Arial" pitchFamily="34" charset="0"/>
              </a:rPr>
              <a:t>Wrocław 30.11.2017r</a:t>
            </a:r>
            <a:endParaRPr lang="pl-PL" sz="12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022858" y="54982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l-PL" sz="16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cs typeface="Arial" pitchFamily="34" charset="0"/>
            </a:endParaRPr>
          </a:p>
          <a:p>
            <a:pPr algn="ctr"/>
            <a:r>
              <a:rPr lang="pl-PL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  <a:cs typeface="Arial" pitchFamily="34" charset="0"/>
              </a:rPr>
              <a:t>Robert Hadaś</a:t>
            </a:r>
          </a:p>
          <a:p>
            <a:pPr algn="ctr"/>
            <a:r>
              <a:rPr lang="pl-PL" sz="1600" b="1" i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  <a:cs typeface="Arial" pitchFamily="34" charset="0"/>
              </a:rPr>
              <a:t>WICEDYREKTOR</a:t>
            </a:r>
          </a:p>
          <a:p>
            <a:pPr algn="ctr"/>
            <a:r>
              <a:rPr lang="pl-PL" sz="1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  <a:cs typeface="Arial" pitchFamily="34" charset="0"/>
              </a:rPr>
              <a:t>Dolnośląska </a:t>
            </a:r>
            <a:r>
              <a:rPr lang="pl-PL" sz="1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Bookman Old Style" panose="02050604050505020204" pitchFamily="18" charset="0"/>
                <a:cs typeface="Arial" pitchFamily="34" charset="0"/>
              </a:rPr>
              <a:t>Instytucja Pośrednicząca</a:t>
            </a:r>
          </a:p>
          <a:p>
            <a:pPr algn="ctr"/>
            <a:endParaRPr lang="pl-PL" sz="1600" b="1" dirty="0">
              <a:ln w="10541" cmpd="sng">
                <a:noFill/>
                <a:prstDash val="solid"/>
              </a:ln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323528" y="1268760"/>
            <a:ext cx="8352928" cy="936104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KONKURSY W 2017r.</a:t>
            </a:r>
            <a:endParaRPr lang="pl-PL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 rot="10800000" flipV="1">
            <a:off x="156954" y="2420888"/>
            <a:ext cx="2232248" cy="331236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NABÓR</a:t>
            </a:r>
          </a:p>
          <a:p>
            <a:pPr algn="ctr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1.5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Wsparcie innowacyjności produktowej i procesowej MŚP-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rzemieślnicy</a:t>
            </a:r>
          </a:p>
          <a:p>
            <a:pPr algn="ctr"/>
            <a:endParaRPr lang="pl-PL" sz="1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Można składać wnioski od dnia 05.10.2017 r.  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do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dnia 07.12.2017 r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pl-PL" sz="16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 rot="10800000" flipV="1">
            <a:off x="2724254" y="2710614"/>
            <a:ext cx="2412253" cy="316835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OGŁOSZENIE</a:t>
            </a:r>
          </a:p>
          <a:p>
            <a:pPr algn="ctr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ZIT Jelenia Góra </a:t>
            </a:r>
          </a:p>
          <a:p>
            <a:pPr algn="ctr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1.3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 „Przygotowanie terenów inwestycyjnych” 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oraz </a:t>
            </a:r>
          </a:p>
          <a:p>
            <a:pPr algn="ctr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1.3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 „Wsparcie infrastruktury przeznaczonej dla przedsiębiorców”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5026856"/>
            <a:ext cx="2160240" cy="1618095"/>
          </a:xfrm>
          <a:prstGeom prst="rect">
            <a:avLst/>
          </a:prstGeom>
        </p:spPr>
      </p:pic>
      <p:sp>
        <p:nvSpPr>
          <p:cNvPr id="13" name="Prostokąt zaokrąglony 12"/>
          <p:cNvSpPr/>
          <p:nvPr/>
        </p:nvSpPr>
        <p:spPr>
          <a:xfrm rot="10800000" flipV="1">
            <a:off x="5508103" y="2529603"/>
            <a:ext cx="3376357" cy="2483573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OGŁOSZENIE</a:t>
            </a:r>
          </a:p>
          <a:p>
            <a:pPr algn="ctr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3.5.A „Budowa, przebudowa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jednostek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wytwarzania energii elektrycznej i ciepła w wysokosprawnej kogeneracji i </a:t>
            </a:r>
            <a:r>
              <a:rPr lang="pl-PL" sz="14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trigeneracji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.”</a:t>
            </a:r>
          </a:p>
          <a:p>
            <a:pPr algn="ctr"/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3.5.B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„Rozbudowa i/lub modernizacja sieci ciepłowniczych”</a:t>
            </a:r>
          </a:p>
        </p:txBody>
      </p:sp>
    </p:spTree>
    <p:extLst>
      <p:ext uri="{BB962C8B-B14F-4D97-AF65-F5344CB8AC3E}">
        <p14:creationId xmlns:p14="http://schemas.microsoft.com/office/powerpoint/2010/main" val="8941516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04" y="4232688"/>
            <a:ext cx="3379494" cy="2052729"/>
          </a:xfrm>
          <a:prstGeom prst="rect">
            <a:avLst/>
          </a:prstGeom>
        </p:spPr>
      </p:pic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323528" y="1008762"/>
            <a:ext cx="8352928" cy="936104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KONKURSY 2018r.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 rot="10800000" flipV="1">
            <a:off x="400338" y="2491301"/>
            <a:ext cx="2324887" cy="142865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1.2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 Rozwój i profesjonalizacja oferty wsparcia proinnowacyjnego otoczenia biznesu.  </a:t>
            </a: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4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LUTY</a:t>
            </a:r>
            <a:endParaRPr lang="pl-PL" sz="1400" b="1" u="sng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 rot="10800000" flipV="1">
            <a:off x="323528" y="4498821"/>
            <a:ext cx="2412253" cy="1631271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ZIT </a:t>
            </a:r>
            <a:r>
              <a:rPr lang="pl-PL" sz="14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Wrof</a:t>
            </a: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1.2.A. Wsparcie dla przedsiębiorstw chcących rozpocząć lub rozwinąć działalność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B+R</a:t>
            </a:r>
          </a:p>
          <a:p>
            <a:pPr algn="ctr"/>
            <a:r>
              <a:rPr lang="pl-PL" sz="14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LIPIEC</a:t>
            </a:r>
            <a:endParaRPr lang="pl-PL" sz="1400" b="1" u="sng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 rot="10800000" flipV="1">
            <a:off x="2888514" y="2068620"/>
            <a:ext cx="3376357" cy="2040313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ZIT </a:t>
            </a:r>
            <a:r>
              <a:rPr lang="pl-PL" sz="14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Wrof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1.3.A Przygotowanie terenów inwestycyjnych</a:t>
            </a:r>
          </a:p>
          <a:p>
            <a:pPr algn="ctr"/>
            <a:endParaRPr lang="pl-PL" sz="1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1.3.B Wsparcie infrastruktury przeznaczonej dla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przedsiębiorców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indent="-171450" algn="ctr">
              <a:buFontTx/>
              <a:buChar char="-"/>
            </a:pPr>
            <a:r>
              <a:rPr lang="pl-PL" sz="1400" b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WRZESIEŃ</a:t>
            </a:r>
          </a:p>
        </p:txBody>
      </p:sp>
      <p:sp>
        <p:nvSpPr>
          <p:cNvPr id="7" name="Prostokąt zaokrąglony 6"/>
          <p:cNvSpPr/>
          <p:nvPr/>
        </p:nvSpPr>
        <p:spPr>
          <a:xfrm rot="10800000" flipV="1">
            <a:off x="6428160" y="2232898"/>
            <a:ext cx="2324887" cy="1711759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1.5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  Wsparcie na inwestycje w zakresie wdrożenia wyników prac B+R w działalności przedsiębiorstw </a:t>
            </a: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4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LISTOPAD</a:t>
            </a:r>
            <a:endParaRPr lang="pl-PL" sz="1400" b="1" u="sng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 rot="10800000" flipV="1">
            <a:off x="6444208" y="4514083"/>
            <a:ext cx="2412253" cy="1600747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OSI, ZIT </a:t>
            </a:r>
            <a:r>
              <a:rPr lang="pl-PL" sz="1400" dirty="0" err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Wrof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ZIT AJ</a:t>
            </a:r>
          </a:p>
          <a:p>
            <a:pPr algn="ctr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3.4 B Wymiana kotłów oraz inwestycje w odnawialne źródła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energii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pl-PL" sz="1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4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CZERWIEC </a:t>
            </a:r>
            <a:endParaRPr lang="pl-PL" sz="1400" b="1" u="sng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24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pic>
        <p:nvPicPr>
          <p:cNvPr id="4" name="Obraz 9" descr="SIEDZIBA DIP WROCLA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068960"/>
            <a:ext cx="466281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95537" y="2852936"/>
            <a:ext cx="3024336" cy="3277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1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</a:t>
            </a:r>
          </a:p>
          <a:p>
            <a:pPr algn="ctr"/>
            <a:r>
              <a:rPr lang="pl-PL" sz="16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Dolnośląska Instytucja Pośrednicząca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ul.  Strzegomska 2-4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53-611 Wrocław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tel. 71 776 58 13</a:t>
            </a: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       71 776 58 14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1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info.dip@umwd.pl</a:t>
            </a:r>
          </a:p>
          <a:p>
            <a:pPr algn="ctr"/>
            <a:endParaRPr lang="pl-PL" sz="1100" b="1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pl-PL" sz="12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www.dip.dolnyslask.pl</a:t>
            </a:r>
          </a:p>
          <a:p>
            <a:pPr algn="ctr"/>
            <a:endParaRPr lang="pl-PL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pl-PL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86971" y="2330681"/>
            <a:ext cx="25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Zapraszamy do kontaktu: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21847" y="144975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Dziękuję za </a:t>
            </a:r>
            <a:r>
              <a:rPr lang="pl-PL" sz="24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uwagę</a:t>
            </a:r>
          </a:p>
        </p:txBody>
      </p:sp>
    </p:spTree>
    <p:extLst>
      <p:ext uri="{BB962C8B-B14F-4D97-AF65-F5344CB8AC3E}">
        <p14:creationId xmlns:p14="http://schemas.microsoft.com/office/powerpoint/2010/main" val="3440349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 rot="10800000" flipV="1">
            <a:off x="827584" y="953432"/>
            <a:ext cx="7488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olny Śląsk </a:t>
            </a:r>
            <a:r>
              <a:rPr lang="pl-PL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</a:t>
            </a:r>
            <a:r>
              <a:rPr lang="pl-PL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rzedsiębiorczość”</a:t>
            </a:r>
          </a:p>
          <a:p>
            <a:pPr algn="ctr"/>
            <a:endParaRPr lang="pl-PL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2060848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Agenda:</a:t>
            </a:r>
          </a:p>
          <a:p>
            <a:pPr marL="357188" indent="-357188"/>
            <a:r>
              <a:rPr lang="pl-PL" sz="2000" dirty="0" smtClean="0">
                <a:solidFill>
                  <a:srgbClr val="0070C0"/>
                </a:solidFill>
              </a:rPr>
              <a:t>9.30	 </a:t>
            </a:r>
            <a:r>
              <a:rPr lang="pl-PL" sz="2000" dirty="0" smtClean="0"/>
              <a:t>Otwarcie spotkania</a:t>
            </a:r>
            <a:endParaRPr lang="pl-PL" sz="2000" dirty="0">
              <a:solidFill>
                <a:srgbClr val="4785D1"/>
              </a:solidFill>
            </a:endParaRPr>
          </a:p>
          <a:p>
            <a:pPr marL="357188" indent="-357188"/>
            <a:r>
              <a:rPr lang="pl-PL" sz="2000" dirty="0" smtClean="0">
                <a:solidFill>
                  <a:srgbClr val="0070C0"/>
                </a:solidFill>
              </a:rPr>
              <a:t>9.45	 </a:t>
            </a:r>
            <a:r>
              <a:rPr lang="pl-PL" sz="2000" dirty="0" smtClean="0"/>
              <a:t>Wsparcie </a:t>
            </a:r>
            <a:r>
              <a:rPr lang="pl-PL" sz="2000" dirty="0"/>
              <a:t>dotacyjne dla dolnośląskich przedsiębiorstw na lata </a:t>
            </a:r>
            <a:r>
              <a:rPr lang="pl-PL" sz="2000" dirty="0" smtClean="0"/>
              <a:t>2018-2020 - </a:t>
            </a:r>
            <a:r>
              <a:rPr lang="pl-PL" sz="2000" i="1" dirty="0" smtClean="0"/>
              <a:t>Dolnośląska </a:t>
            </a:r>
            <a:r>
              <a:rPr lang="pl-PL" sz="2000" i="1" dirty="0"/>
              <a:t>Instytucja Pośrednicząca.</a:t>
            </a:r>
            <a:endParaRPr lang="pl-PL" sz="2000" dirty="0"/>
          </a:p>
          <a:p>
            <a:pPr marL="357188" indent="-357188"/>
            <a:r>
              <a:rPr lang="pl-PL" sz="2000" dirty="0" smtClean="0">
                <a:solidFill>
                  <a:srgbClr val="0070C0"/>
                </a:solidFill>
              </a:rPr>
              <a:t>10.15	 </a:t>
            </a:r>
            <a:r>
              <a:rPr lang="pl-PL" sz="2000" dirty="0" smtClean="0"/>
              <a:t>Szanse </a:t>
            </a:r>
            <a:r>
              <a:rPr lang="pl-PL" sz="2000" dirty="0"/>
              <a:t>i możliwości wsparcia przedsiębiorców  w ramach </a:t>
            </a:r>
            <a:r>
              <a:rPr lang="pl-PL" sz="2000" dirty="0" smtClean="0"/>
              <a:t>działań     </a:t>
            </a:r>
            <a:r>
              <a:rPr lang="pl-PL" sz="2000" i="1" dirty="0" smtClean="0"/>
              <a:t>Dolnośląskiego </a:t>
            </a:r>
            <a:r>
              <a:rPr lang="pl-PL" sz="2000" i="1" dirty="0"/>
              <a:t>Wojewódzkiego Urzędu </a:t>
            </a:r>
            <a:r>
              <a:rPr lang="pl-PL" sz="2000" i="1" dirty="0" smtClean="0"/>
              <a:t>Pracy</a:t>
            </a:r>
            <a:endParaRPr lang="pl-PL" sz="2000" i="1" dirty="0"/>
          </a:p>
          <a:p>
            <a:pPr marL="357188" indent="-357188"/>
            <a:r>
              <a:rPr lang="pl-PL" sz="2000" dirty="0" smtClean="0">
                <a:solidFill>
                  <a:srgbClr val="0070C0"/>
                </a:solidFill>
              </a:rPr>
              <a:t>11.00	 </a:t>
            </a:r>
            <a:r>
              <a:rPr lang="pl-PL" sz="2000" dirty="0" smtClean="0"/>
              <a:t>Rola Dolnośląskich </a:t>
            </a:r>
            <a:r>
              <a:rPr lang="pl-PL" sz="2000" dirty="0"/>
              <a:t>Pracodawców we wspieraniu i rozwoju </a:t>
            </a:r>
            <a:r>
              <a:rPr lang="pl-PL" sz="2000" dirty="0" smtClean="0"/>
              <a:t>     przedsiębiorczości </a:t>
            </a:r>
            <a:r>
              <a:rPr lang="pl-PL" sz="2000" dirty="0"/>
              <a:t>w </a:t>
            </a:r>
            <a:r>
              <a:rPr lang="pl-PL" sz="2000" dirty="0" smtClean="0"/>
              <a:t>regionie - </a:t>
            </a:r>
            <a:r>
              <a:rPr lang="pl-PL" sz="2000" i="1" dirty="0"/>
              <a:t>Dolnośląscy Pracodawcy – regionalny związek pracodawców Konfederacji Lewiatan</a:t>
            </a:r>
          </a:p>
          <a:p>
            <a:pPr marL="357188" indent="-357188"/>
            <a:r>
              <a:rPr lang="pl-PL" sz="2000" dirty="0" smtClean="0">
                <a:solidFill>
                  <a:srgbClr val="0070C0"/>
                </a:solidFill>
              </a:rPr>
              <a:t>11.20	 </a:t>
            </a:r>
            <a:r>
              <a:rPr lang="pl-PL" sz="2000" dirty="0" smtClean="0"/>
              <a:t>Instrumenty </a:t>
            </a:r>
            <a:r>
              <a:rPr lang="pl-PL" sz="2000" dirty="0"/>
              <a:t>finansowe dla dolnośląskich </a:t>
            </a:r>
            <a:r>
              <a:rPr lang="pl-PL" sz="2000" dirty="0" smtClean="0"/>
              <a:t>firm–pożyczki i poręczenia - </a:t>
            </a:r>
            <a:r>
              <a:rPr lang="pl-PL" sz="2000" i="1" dirty="0" smtClean="0"/>
              <a:t>Bank  Gospodarstwa Krajowego</a:t>
            </a:r>
            <a:endParaRPr lang="pl-PL" sz="2000" i="1" dirty="0"/>
          </a:p>
          <a:p>
            <a:pPr marL="357188" indent="-357188"/>
            <a:r>
              <a:rPr lang="pl-PL" sz="2000" dirty="0" smtClean="0">
                <a:solidFill>
                  <a:srgbClr val="0070C0"/>
                </a:solidFill>
              </a:rPr>
              <a:t>11.45	 </a:t>
            </a:r>
            <a:r>
              <a:rPr lang="pl-PL" sz="2000" dirty="0" smtClean="0"/>
              <a:t>zakończenie spotkania</a:t>
            </a:r>
          </a:p>
          <a:p>
            <a:pPr marL="357188" indent="-357188"/>
            <a:r>
              <a:rPr lang="pl-PL" sz="2000" dirty="0" smtClean="0">
                <a:solidFill>
                  <a:srgbClr val="0070C0"/>
                </a:solidFill>
              </a:rPr>
              <a:t>12.00	 </a:t>
            </a:r>
            <a:r>
              <a:rPr lang="pl-PL" sz="2000" dirty="0" smtClean="0"/>
              <a:t>konsultacje indywidualne DIP, Lewiatan, DWUP, BGK,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52549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0" y="3717032"/>
            <a:ext cx="2355704" cy="2355704"/>
          </a:xfrm>
          <a:prstGeom prst="rect">
            <a:avLst/>
          </a:prstGeom>
        </p:spPr>
      </p:pic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 rot="10800000" flipV="1">
            <a:off x="971600" y="1124744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2</a:t>
            </a:r>
            <a:r>
              <a:rPr lang="pl-P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007-2013 wsparcie dla MŚP </a:t>
            </a:r>
            <a:endParaRPr lang="pl-PL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57201" y="2175089"/>
            <a:ext cx="3178695" cy="1541943"/>
          </a:xfrm>
          <a:prstGeom prst="round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Województwo Dolnośląskie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 ramach </a:t>
            </a:r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RPO </a:t>
            </a:r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dysponowało kwotą 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1,2 mld euro</a:t>
            </a:r>
          </a:p>
          <a:p>
            <a:pPr algn="ctr"/>
            <a:endParaRPr lang="pl-PL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716016" y="3212976"/>
            <a:ext cx="3944536" cy="3069284"/>
          </a:xfrm>
          <a:prstGeom prst="round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Dolnośląska Instytucja Pośrednicząca </a:t>
            </a:r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rozdysponowała</a:t>
            </a:r>
          </a:p>
          <a:p>
            <a:pPr algn="ctr"/>
            <a:endParaRPr lang="pl-PL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42900" indent="-342900">
              <a:buAutoNum type="arabicPeriod"/>
            </a:pPr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Inwestycje dla przedsiębiorstw </a:t>
            </a:r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-&gt; 209,5 mln euro</a:t>
            </a:r>
          </a:p>
          <a:p>
            <a:pPr marL="342900" indent="-342900">
              <a:buAutoNum type="arabicPeriod"/>
            </a:pPr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Doradztwo</a:t>
            </a:r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-&gt; 998 </a:t>
            </a:r>
            <a:r>
              <a:rPr lang="pl-PL" sz="16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tys</a:t>
            </a:r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euro</a:t>
            </a:r>
          </a:p>
          <a:p>
            <a:pPr marL="342900" indent="-342900">
              <a:buAutoNum type="arabicPeriod"/>
            </a:pPr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Odnawialne źródła energii </a:t>
            </a:r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-&gt; 6,2 mln euro</a:t>
            </a:r>
          </a:p>
          <a:p>
            <a:pPr marL="342900" indent="-342900">
              <a:buAutoNum type="arabicPeriod"/>
            </a:pPr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Ciepło i kogeneracja</a:t>
            </a:r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-&gt; 2,9 mln euro</a:t>
            </a:r>
            <a:endParaRPr lang="pl-PL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3731336" y="3241552"/>
            <a:ext cx="889240" cy="391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5429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830624"/>
            <a:ext cx="1688435" cy="2470584"/>
          </a:xfrm>
          <a:prstGeom prst="rect">
            <a:avLst/>
          </a:prstGeom>
        </p:spPr>
      </p:pic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466137"/>
              </p:ext>
            </p:extLst>
          </p:nvPr>
        </p:nvGraphicFramePr>
        <p:xfrm>
          <a:off x="1043608" y="1739714"/>
          <a:ext cx="8179267" cy="43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Prostokąt 3"/>
          <p:cNvSpPr/>
          <p:nvPr/>
        </p:nvSpPr>
        <p:spPr>
          <a:xfrm rot="10800000" flipV="1">
            <a:off x="971600" y="1124744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2</a:t>
            </a:r>
            <a:r>
              <a:rPr lang="pl-P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007-2013 wsparcie dla MŚP </a:t>
            </a:r>
            <a:endParaRPr lang="pl-PL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6903239" y="3526555"/>
            <a:ext cx="1770078" cy="1157680"/>
          </a:xfrm>
          <a:prstGeom prst="ellipse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cs typeface="Arial" pitchFamily="34" charset="0"/>
              </a:rPr>
              <a:t>1,5 mld zł </a:t>
            </a:r>
          </a:p>
          <a:p>
            <a:pPr algn="ctr"/>
            <a:r>
              <a:rPr lang="pl-PL" sz="900" dirty="0" smtClean="0">
                <a:cs typeface="Arial" pitchFamily="34" charset="0"/>
              </a:rPr>
              <a:t>wartość zatwierdzonych wniosków o płatność</a:t>
            </a:r>
            <a:endParaRPr lang="pl-PL" sz="900" dirty="0"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5652120" y="3082687"/>
            <a:ext cx="737871" cy="404263"/>
            <a:chOff x="4926547" y="1282717"/>
            <a:chExt cx="737871" cy="404263"/>
          </a:xfrm>
          <a:scene3d>
            <a:camera prst="orthographicFront"/>
            <a:lightRig rig="flat" dir="t"/>
          </a:scene3d>
        </p:grpSpPr>
        <p:sp>
          <p:nvSpPr>
            <p:cNvPr id="7" name="Strzałka w prawo 6"/>
            <p:cNvSpPr/>
            <p:nvPr/>
          </p:nvSpPr>
          <p:spPr>
            <a:xfrm rot="19940593">
              <a:off x="4926547" y="1282717"/>
              <a:ext cx="737871" cy="404263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trzałka w prawo 4"/>
            <p:cNvSpPr/>
            <p:nvPr/>
          </p:nvSpPr>
          <p:spPr>
            <a:xfrm rot="19940593">
              <a:off x="4933475" y="1391717"/>
              <a:ext cx="616592" cy="24255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52549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6" y="3742928"/>
            <a:ext cx="2808312" cy="2808312"/>
          </a:xfrm>
          <a:prstGeom prst="rect">
            <a:avLst/>
          </a:prstGeom>
        </p:spPr>
      </p:pic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 rot="10800000" flipV="1">
            <a:off x="971600" y="1124744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2014-2020 wsparcie dla MŚP </a:t>
            </a:r>
            <a:endParaRPr lang="pl-PL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457201" y="2175089"/>
            <a:ext cx="3178695" cy="1541943"/>
          </a:xfrm>
          <a:prstGeom prst="round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Województwo Dolnośląskie 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 ramach </a:t>
            </a:r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RPO </a:t>
            </a:r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dysponuje kwotą </a:t>
            </a:r>
            <a:r>
              <a:rPr lang="pl-PL" sz="1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2,6 mld euro                                                                                                     </a:t>
            </a:r>
          </a:p>
          <a:p>
            <a:pPr algn="ctr"/>
            <a:endParaRPr lang="pl-PL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716016" y="2492896"/>
            <a:ext cx="3944536" cy="3789364"/>
          </a:xfrm>
          <a:prstGeom prst="round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Dolnośląska Instytucja Pośrednicząca </a:t>
            </a:r>
            <a:endParaRPr lang="pl-PL" sz="16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ma do dyspozycji</a:t>
            </a:r>
          </a:p>
          <a:p>
            <a:pPr algn="ctr"/>
            <a:endParaRPr lang="pl-PL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pl-PL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Przedsiębiorstwa i </a:t>
            </a:r>
            <a:r>
              <a:rPr lang="pl-PL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innowacje </a:t>
            </a:r>
          </a:p>
          <a:p>
            <a:r>
              <a:rPr lang="pl-PL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	</a:t>
            </a:r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-&gt; 360 mln euro</a:t>
            </a:r>
          </a:p>
          <a:p>
            <a:r>
              <a:rPr lang="pl-PL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2.  Gospodarka </a:t>
            </a:r>
            <a:r>
              <a:rPr lang="pl-PL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niskoemisyjna</a:t>
            </a:r>
          </a:p>
          <a:p>
            <a:r>
              <a:rPr lang="pl-PL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 -&gt; 240 mln euro</a:t>
            </a:r>
          </a:p>
          <a:p>
            <a:pPr marL="342900" indent="-342900">
              <a:buAutoNum type="arabicPeriod" startAt="3"/>
            </a:pPr>
            <a:r>
              <a:rPr lang="pl-PL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Rynek pracy </a:t>
            </a:r>
          </a:p>
          <a:p>
            <a:r>
              <a:rPr lang="pl-PL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	</a:t>
            </a:r>
            <a:r>
              <a:rPr lang="pl-PL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-&gt; 11 mln euro</a:t>
            </a:r>
            <a:endParaRPr lang="pl-PL" sz="1600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3731336" y="3429000"/>
            <a:ext cx="889240" cy="391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AutoShape 10" descr="Znalezione obrazy dla zapytania ludziki do prezentacji"/>
          <p:cNvSpPr>
            <a:spLocks noChangeAspect="1" noChangeArrowheads="1"/>
          </p:cNvSpPr>
          <p:nvPr/>
        </p:nvSpPr>
        <p:spPr bwMode="auto">
          <a:xfrm>
            <a:off x="-14452" y="50851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70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649" y="2448888"/>
            <a:ext cx="3403871" cy="3198465"/>
          </a:xfrm>
          <a:prstGeom prst="rect">
            <a:avLst/>
          </a:prstGeom>
        </p:spPr>
      </p:pic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 rot="10800000" flipV="1">
            <a:off x="992648" y="1354804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2014-2020 wsparcie dla MŚP</a:t>
            </a:r>
          </a:p>
        </p:txBody>
      </p:sp>
      <p:sp>
        <p:nvSpPr>
          <p:cNvPr id="6" name="Prostokąt 5"/>
          <p:cNvSpPr/>
          <p:nvPr/>
        </p:nvSpPr>
        <p:spPr>
          <a:xfrm>
            <a:off x="184691" y="2734183"/>
            <a:ext cx="2376000" cy="684000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dotacje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05480" y="2235942"/>
            <a:ext cx="2376000" cy="684000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poręczenia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25309" y="4149080"/>
            <a:ext cx="2376000" cy="684000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pożyczki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259632" y="5776407"/>
            <a:ext cx="2376000" cy="684000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granty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961921" y="5196400"/>
            <a:ext cx="2376000" cy="684000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nstrumenty zwrotne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372200" y="3638995"/>
            <a:ext cx="2376000" cy="684000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bony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753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727165"/>
            <a:ext cx="2343333" cy="2343333"/>
          </a:xfrm>
          <a:prstGeom prst="rect">
            <a:avLst/>
          </a:prstGeom>
        </p:spPr>
      </p:pic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1145376" y="2175089"/>
            <a:ext cx="2171640" cy="108012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Przedsiębiorstwa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i innowacje </a:t>
            </a:r>
          </a:p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-&gt; 360 mln euro</a:t>
            </a:r>
          </a:p>
          <a:p>
            <a:pPr algn="ctr"/>
            <a:endParaRPr lang="pl-PL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971600" y="1124744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2014-2020 wsparcie dla MŚP </a:t>
            </a:r>
            <a:endParaRPr lang="pl-PL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809728" y="2299728"/>
            <a:ext cx="2232248" cy="1080120"/>
          </a:xfrm>
          <a:prstGeom prst="roundRect">
            <a:avLst/>
          </a:prstGeom>
          <a:gradFill>
            <a:gsLst>
              <a:gs pos="37000">
                <a:srgbClr val="FFFF99"/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Gospodarka niskoemisyjna</a:t>
            </a:r>
          </a:p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-&gt; 240 mln euro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pl-PL" sz="20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71384" y="5301208"/>
            <a:ext cx="3456384" cy="1080120"/>
          </a:xfrm>
          <a:prstGeom prst="roundRect">
            <a:avLst/>
          </a:prstGeom>
          <a:gradFill>
            <a:gsLst>
              <a:gs pos="0">
                <a:srgbClr val="FF99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Rynek pracy</a:t>
            </a:r>
            <a:endParaRPr lang="pl-PL" sz="16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-&gt; 11 mln euro</a:t>
            </a:r>
          </a:p>
          <a:p>
            <a:pPr algn="ctr"/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94544" y="3558998"/>
            <a:ext cx="2016224" cy="71921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otacje na badania i rozwój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051720" y="4070498"/>
            <a:ext cx="2232248" cy="71921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otacje na inwestycje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442824" y="3864264"/>
            <a:ext cx="1929376" cy="1230710"/>
          </a:xfrm>
          <a:prstGeom prst="ellipse">
            <a:avLst/>
          </a:prstGeom>
          <a:gradFill>
            <a:gsLst>
              <a:gs pos="37000">
                <a:srgbClr val="FFFF99"/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dotacje na termo-</a:t>
            </a:r>
          </a:p>
          <a:p>
            <a:pPr algn="ct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modernizacje</a:t>
            </a:r>
            <a:endParaRPr lang="pl-PL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380312" y="2308817"/>
            <a:ext cx="1584176" cy="719210"/>
          </a:xfrm>
          <a:prstGeom prst="ellipse">
            <a:avLst/>
          </a:prstGeom>
          <a:gradFill>
            <a:gsLst>
              <a:gs pos="37000">
                <a:srgbClr val="FFFF99"/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dotacje na OZE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6429908" y="3385503"/>
            <a:ext cx="2664296" cy="719210"/>
          </a:xfrm>
          <a:prstGeom prst="ellipse">
            <a:avLst/>
          </a:prstGeom>
          <a:gradFill>
            <a:gsLst>
              <a:gs pos="37000">
                <a:srgbClr val="FFFF99"/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Dotacje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na sieci dystrybucyjne</a:t>
            </a:r>
          </a:p>
        </p:txBody>
      </p:sp>
      <p:sp>
        <p:nvSpPr>
          <p:cNvPr id="13" name="Elipsa 12"/>
          <p:cNvSpPr/>
          <p:nvPr/>
        </p:nvSpPr>
        <p:spPr>
          <a:xfrm>
            <a:off x="6675032" y="4399973"/>
            <a:ext cx="1800200" cy="864096"/>
          </a:xfrm>
          <a:prstGeom prst="ellipse">
            <a:avLst/>
          </a:prstGeom>
          <a:gradFill>
            <a:gsLst>
              <a:gs pos="37000">
                <a:srgbClr val="FFFF99"/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Pożyczki na termo-</a:t>
            </a:r>
          </a:p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modernizację</a:t>
            </a:r>
            <a:endParaRPr lang="pl-PL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705696" y="5579390"/>
            <a:ext cx="2642592" cy="864096"/>
          </a:xfrm>
          <a:prstGeom prst="ellipse">
            <a:avLst/>
          </a:prstGeom>
          <a:gradFill>
            <a:gsLst>
              <a:gs pos="0">
                <a:srgbClr val="FF99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Pożyczki na założenie działalności gospodarczej</a:t>
            </a:r>
            <a:endParaRPr lang="pl-PL" sz="12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 flipH="1">
            <a:off x="1979712" y="3379848"/>
            <a:ext cx="216024" cy="265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2195736" y="3379848"/>
            <a:ext cx="432048" cy="69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6" idx="2"/>
          </p:cNvCxnSpPr>
          <p:nvPr/>
        </p:nvCxnSpPr>
        <p:spPr>
          <a:xfrm flipH="1">
            <a:off x="5868144" y="3379848"/>
            <a:ext cx="57708" cy="484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7084860" y="2920786"/>
            <a:ext cx="331996" cy="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6" idx="2"/>
          </p:cNvCxnSpPr>
          <p:nvPr/>
        </p:nvCxnSpPr>
        <p:spPr>
          <a:xfrm>
            <a:off x="5925852" y="3379848"/>
            <a:ext cx="504056" cy="24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6" idx="2"/>
          </p:cNvCxnSpPr>
          <p:nvPr/>
        </p:nvCxnSpPr>
        <p:spPr>
          <a:xfrm>
            <a:off x="5925852" y="3379848"/>
            <a:ext cx="925252" cy="1099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>
            <a:endCxn id="14" idx="2"/>
          </p:cNvCxnSpPr>
          <p:nvPr/>
        </p:nvCxnSpPr>
        <p:spPr>
          <a:xfrm>
            <a:off x="4127768" y="6011438"/>
            <a:ext cx="577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6441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 rot="10800000" flipV="1">
            <a:off x="992648" y="1354804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2014-2020 wsparcie dla MŚP</a:t>
            </a:r>
          </a:p>
        </p:txBody>
      </p:sp>
      <p:sp>
        <p:nvSpPr>
          <p:cNvPr id="6" name="Prostokąt 5"/>
          <p:cNvSpPr/>
          <p:nvPr/>
        </p:nvSpPr>
        <p:spPr>
          <a:xfrm>
            <a:off x="6696104" y="5517085"/>
            <a:ext cx="2376000" cy="684000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przedsiębiorstwa energetyczne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554988" y="2386827"/>
            <a:ext cx="2376000" cy="684000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ałe i średnie przedsiębiorstwa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696104" y="4295589"/>
            <a:ext cx="2376000" cy="626696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lokalne grypy działania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76056" y="5030174"/>
            <a:ext cx="2376000" cy="411501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uże firmy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508104" y="3719757"/>
            <a:ext cx="2376000" cy="504908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szpitale, ośrodki zdrowia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516216" y="3179519"/>
            <a:ext cx="2376000" cy="420758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g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miny, powiaty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3149504"/>
            <a:ext cx="2714999" cy="2292171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4067944" y="6201085"/>
            <a:ext cx="2376000" cy="411501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Lasy Państwowe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492431" y="5653334"/>
            <a:ext cx="2376000" cy="453959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o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rganizacje pozarządowe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51520" y="6239114"/>
            <a:ext cx="2376000" cy="411501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p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roducenci rolni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3392" y="4925968"/>
            <a:ext cx="2376000" cy="411501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j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ednostki naukowe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3392" y="3113015"/>
            <a:ext cx="2376000" cy="411501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kościoły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67544" y="2343191"/>
            <a:ext cx="2376000" cy="411501"/>
          </a:xfrm>
          <a:prstGeom prst="rect">
            <a:avLst/>
          </a:prstGeom>
          <a:solidFill>
            <a:srgbClr val="FFFFCC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d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uże firmy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89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654" y="2643859"/>
            <a:ext cx="2212833" cy="221283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20" y="3604073"/>
            <a:ext cx="1700402" cy="1700402"/>
          </a:xfrm>
          <a:prstGeom prst="rect">
            <a:avLst/>
          </a:prstGeom>
        </p:spPr>
      </p:pic>
      <p:pic>
        <p:nvPicPr>
          <p:cNvPr id="2" name="Obraz 1" descr="FEPR-DS-UE-EFRR-kol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28072"/>
            <a:ext cx="4355976" cy="492658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179511" y="1290081"/>
            <a:ext cx="8928992" cy="936104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RPO 2014-2020</a:t>
            </a:r>
          </a:p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ealizacja - listopad 2017r.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 rot="10800000" flipV="1">
            <a:off x="273645" y="2643859"/>
            <a:ext cx="2376232" cy="936104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40 konkursów z alokacja ponad     270 mln euro</a:t>
            </a:r>
            <a:endParaRPr lang="pl-PL" sz="1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 rot="10800000" flipV="1">
            <a:off x="2843808" y="4149080"/>
            <a:ext cx="2376232" cy="100811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z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ostało złożonych 2,3 tys. wniosków o dofinansowanie</a:t>
            </a:r>
            <a:endParaRPr lang="pl-PL" sz="1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 rot="10800000" flipV="1">
            <a:off x="4644008" y="2872352"/>
            <a:ext cx="2376232" cy="100811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odpisanych zostało ponad 700 umów</a:t>
            </a:r>
            <a:endParaRPr lang="pl-PL" sz="1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 rot="10800000" flipV="1">
            <a:off x="5580112" y="4835985"/>
            <a:ext cx="2376232" cy="100811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podpisane umowy są na kwotę 850 mln zł dofinansowania</a:t>
            </a:r>
            <a:endParaRPr lang="pl-PL" sz="1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 rot="10800000" flipV="1">
            <a:off x="539552" y="5340041"/>
            <a:ext cx="3096312" cy="100811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odpisana jest umowa na Instrumenty Finansowe na kwotę 703 mln zł</a:t>
            </a:r>
            <a:endParaRPr lang="pl-PL" sz="1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828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13261</TotalTime>
  <Words>469</Words>
  <Application>Microsoft Office PowerPoint</Application>
  <PresentationFormat>Pokaz na ekranie (4:3)</PresentationFormat>
  <Paragraphs>161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Dawid Zalewski</dc:creator>
  <cp:lastModifiedBy>Sebastian Stasiak</cp:lastModifiedBy>
  <cp:revision>1427</cp:revision>
  <cp:lastPrinted>2017-11-14T11:15:28Z</cp:lastPrinted>
  <dcterms:created xsi:type="dcterms:W3CDTF">2015-04-22T07:48:15Z</dcterms:created>
  <dcterms:modified xsi:type="dcterms:W3CDTF">2017-11-30T13:39:28Z</dcterms:modified>
</cp:coreProperties>
</file>