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7"/>
  </p:notesMasterIdLst>
  <p:handoutMasterIdLst>
    <p:handoutMasterId r:id="rId38"/>
  </p:handoutMasterIdLst>
  <p:sldIdLst>
    <p:sldId id="321" r:id="rId2"/>
    <p:sldId id="375" r:id="rId3"/>
    <p:sldId id="435" r:id="rId4"/>
    <p:sldId id="343" r:id="rId5"/>
    <p:sldId id="433" r:id="rId6"/>
    <p:sldId id="399" r:id="rId7"/>
    <p:sldId id="436" r:id="rId8"/>
    <p:sldId id="413" r:id="rId9"/>
    <p:sldId id="417" r:id="rId10"/>
    <p:sldId id="420" r:id="rId11"/>
    <p:sldId id="437" r:id="rId12"/>
    <p:sldId id="395" r:id="rId13"/>
    <p:sldId id="423" r:id="rId14"/>
    <p:sldId id="424" r:id="rId15"/>
    <p:sldId id="427" r:id="rId16"/>
    <p:sldId id="428" r:id="rId17"/>
    <p:sldId id="429" r:id="rId18"/>
    <p:sldId id="430" r:id="rId19"/>
    <p:sldId id="431" r:id="rId20"/>
    <p:sldId id="392" r:id="rId21"/>
    <p:sldId id="393" r:id="rId22"/>
    <p:sldId id="394" r:id="rId23"/>
    <p:sldId id="378" r:id="rId24"/>
    <p:sldId id="408" r:id="rId25"/>
    <p:sldId id="381" r:id="rId26"/>
    <p:sldId id="382" r:id="rId27"/>
    <p:sldId id="383" r:id="rId28"/>
    <p:sldId id="441" r:id="rId29"/>
    <p:sldId id="439" r:id="rId30"/>
    <p:sldId id="386" r:id="rId31"/>
    <p:sldId id="388" r:id="rId32"/>
    <p:sldId id="389" r:id="rId33"/>
    <p:sldId id="438" r:id="rId34"/>
    <p:sldId id="371" r:id="rId35"/>
    <p:sldId id="440" r:id="rId36"/>
  </p:sldIdLst>
  <p:sldSz cx="9144000" cy="6858000" type="screen4x3"/>
  <p:notesSz cx="6797675" cy="9874250"/>
  <p:defaultTextStyle>
    <a:defPPr>
      <a:defRPr lang="pl-PL"/>
    </a:defPPr>
    <a:lvl1pPr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0">
          <p15:clr>
            <a:srgbClr val="A4A3A4"/>
          </p15:clr>
        </p15:guide>
        <p15:guide id="2" pos="54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2060"/>
    <a:srgbClr val="00B0F0"/>
    <a:srgbClr val="038170"/>
    <a:srgbClr val="F8FEBE"/>
    <a:srgbClr val="A4C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17" autoAdjust="0"/>
    <p:restoredTop sz="94444" autoAdjust="0"/>
  </p:normalViewPr>
  <p:slideViewPr>
    <p:cSldViewPr snapToGrid="0" snapToObjects="1">
      <p:cViewPr varScale="1">
        <p:scale>
          <a:sx n="89" d="100"/>
          <a:sy n="89" d="100"/>
        </p:scale>
        <p:origin x="66" y="276"/>
      </p:cViewPr>
      <p:guideLst>
        <p:guide orient="horz" pos="280"/>
        <p:guide pos="54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2E8E8-1999-49F5-8A8F-7C6FAC7BA39D}" type="doc">
      <dgm:prSet loTypeId="urn:microsoft.com/office/officeart/2005/8/layout/gear1" loCatId="process" qsTypeId="urn:microsoft.com/office/officeart/2005/8/quickstyle/simple1" qsCatId="simple" csTypeId="urn:microsoft.com/office/officeart/2005/8/colors/accent1_2" csCatId="accent1" phldr="1"/>
      <dgm:spPr/>
    </dgm:pt>
    <dgm:pt modelId="{76AF3535-6632-4D9B-BB66-C9C8F96CF591}">
      <dgm:prSet phldrT="[Tekst]"/>
      <dgm:spPr>
        <a:solidFill>
          <a:srgbClr val="002060"/>
        </a:solidFill>
      </dgm:spPr>
      <dgm:t>
        <a:bodyPr/>
        <a:lstStyle/>
        <a:p>
          <a:r>
            <a:rPr lang="pl-PL" dirty="0" err="1" smtClean="0">
              <a:solidFill>
                <a:srgbClr val="002060"/>
              </a:solidFill>
            </a:rPr>
            <a:t>jj</a:t>
          </a:r>
          <a:endParaRPr lang="pl-PL" dirty="0">
            <a:solidFill>
              <a:srgbClr val="002060"/>
            </a:solidFill>
          </a:endParaRPr>
        </a:p>
      </dgm:t>
    </dgm:pt>
    <dgm:pt modelId="{D47985CF-93EE-4BB9-9019-705965B3BB8B}" type="parTrans" cxnId="{3C78E81F-DBCC-4AF0-B539-58BFFFF156F7}">
      <dgm:prSet/>
      <dgm:spPr/>
      <dgm:t>
        <a:bodyPr/>
        <a:lstStyle/>
        <a:p>
          <a:endParaRPr lang="pl-PL"/>
        </a:p>
      </dgm:t>
    </dgm:pt>
    <dgm:pt modelId="{5AE91C42-CA0D-4158-9248-CC386CE77BE3}" type="sibTrans" cxnId="{3C78E81F-DBCC-4AF0-B539-58BFFFF156F7}">
      <dgm:prSet/>
      <dgm:spPr/>
      <dgm:t>
        <a:bodyPr/>
        <a:lstStyle/>
        <a:p>
          <a:endParaRPr lang="pl-PL"/>
        </a:p>
      </dgm:t>
    </dgm:pt>
    <dgm:pt modelId="{BE7AB64E-924F-4DD7-9DB9-F3E46160AD56}">
      <dgm:prSet phldrT="[Tekst]"/>
      <dgm:spPr>
        <a:solidFill>
          <a:srgbClr val="00B0F0"/>
        </a:solidFill>
      </dgm:spPr>
      <dgm:t>
        <a:bodyPr/>
        <a:lstStyle/>
        <a:p>
          <a:r>
            <a:rPr lang="pl-PL" dirty="0" err="1" smtClean="0">
              <a:solidFill>
                <a:srgbClr val="00B0F0"/>
              </a:solidFill>
            </a:rPr>
            <a:t>hhjk</a:t>
          </a:r>
          <a:endParaRPr lang="pl-PL" dirty="0">
            <a:solidFill>
              <a:srgbClr val="00B0F0"/>
            </a:solidFill>
          </a:endParaRPr>
        </a:p>
      </dgm:t>
    </dgm:pt>
    <dgm:pt modelId="{DFB105F2-74F7-44D4-BBF7-8EBF9977D388}" type="parTrans" cxnId="{59E60272-E69C-4227-AACC-1603E2699306}">
      <dgm:prSet/>
      <dgm:spPr/>
      <dgm:t>
        <a:bodyPr/>
        <a:lstStyle/>
        <a:p>
          <a:endParaRPr lang="pl-PL"/>
        </a:p>
      </dgm:t>
    </dgm:pt>
    <dgm:pt modelId="{86F01036-A7AF-4EC9-8ABB-1C4FB0092D5F}" type="sibTrans" cxnId="{59E60272-E69C-4227-AACC-1603E2699306}">
      <dgm:prSet/>
      <dgm:spPr/>
      <dgm:t>
        <a:bodyPr/>
        <a:lstStyle/>
        <a:p>
          <a:endParaRPr lang="pl-PL"/>
        </a:p>
      </dgm:t>
    </dgm:pt>
    <dgm:pt modelId="{2F7F3238-5E29-45CB-9EFA-6056DBB176FE}">
      <dgm:prSet phldrT="[Tekst]" phldr="1"/>
      <dgm:spPr>
        <a:solidFill>
          <a:srgbClr val="038170"/>
        </a:solidFill>
      </dgm:spPr>
      <dgm:t>
        <a:bodyPr/>
        <a:lstStyle/>
        <a:p>
          <a:endParaRPr lang="pl-PL" dirty="0">
            <a:solidFill>
              <a:srgbClr val="038170"/>
            </a:solidFill>
          </a:endParaRPr>
        </a:p>
      </dgm:t>
    </dgm:pt>
    <dgm:pt modelId="{F6511E76-AD2C-4213-B517-B3DD43662DC8}" type="parTrans" cxnId="{B95F6A3D-155B-4ADD-B75D-5C58536577DB}">
      <dgm:prSet/>
      <dgm:spPr/>
      <dgm:t>
        <a:bodyPr/>
        <a:lstStyle/>
        <a:p>
          <a:endParaRPr lang="pl-PL"/>
        </a:p>
      </dgm:t>
    </dgm:pt>
    <dgm:pt modelId="{7E27A342-F6C6-412E-A61E-2C7B0DE6191C}" type="sibTrans" cxnId="{B95F6A3D-155B-4ADD-B75D-5C58536577DB}">
      <dgm:prSet/>
      <dgm:spPr/>
      <dgm:t>
        <a:bodyPr/>
        <a:lstStyle/>
        <a:p>
          <a:endParaRPr lang="pl-PL"/>
        </a:p>
      </dgm:t>
    </dgm:pt>
    <dgm:pt modelId="{AB027908-9C48-4C38-8E68-01AD8AECAD12}" type="pres">
      <dgm:prSet presAssocID="{7562E8E8-1999-49F5-8A8F-7C6FAC7BA39D}" presName="composite" presStyleCnt="0">
        <dgm:presLayoutVars>
          <dgm:chMax val="3"/>
          <dgm:animLvl val="lvl"/>
          <dgm:resizeHandles val="exact"/>
        </dgm:presLayoutVars>
      </dgm:prSet>
      <dgm:spPr/>
    </dgm:pt>
    <dgm:pt modelId="{B3665466-4B0B-4E17-8D7F-8EFC72DBBF9F}" type="pres">
      <dgm:prSet presAssocID="{76AF3535-6632-4D9B-BB66-C9C8F96CF591}" presName="gear1" presStyleLbl="node1" presStyleIdx="0" presStyleCnt="3" custLinFactNeighborX="-3850">
        <dgm:presLayoutVars>
          <dgm:chMax val="1"/>
          <dgm:bulletEnabled val="1"/>
        </dgm:presLayoutVars>
      </dgm:prSet>
      <dgm:spPr/>
      <dgm:t>
        <a:bodyPr/>
        <a:lstStyle/>
        <a:p>
          <a:endParaRPr lang="pl-PL"/>
        </a:p>
      </dgm:t>
    </dgm:pt>
    <dgm:pt modelId="{3F41B98C-EC9D-4F89-A2FE-7D21B1E152CE}" type="pres">
      <dgm:prSet presAssocID="{76AF3535-6632-4D9B-BB66-C9C8F96CF591}" presName="gear1srcNode" presStyleLbl="node1" presStyleIdx="0" presStyleCnt="3"/>
      <dgm:spPr/>
      <dgm:t>
        <a:bodyPr/>
        <a:lstStyle/>
        <a:p>
          <a:endParaRPr lang="pl-PL"/>
        </a:p>
      </dgm:t>
    </dgm:pt>
    <dgm:pt modelId="{528A8A76-D389-425B-9AE5-238A69D6E98F}" type="pres">
      <dgm:prSet presAssocID="{76AF3535-6632-4D9B-BB66-C9C8F96CF591}" presName="gear1dstNode" presStyleLbl="node1" presStyleIdx="0" presStyleCnt="3"/>
      <dgm:spPr/>
      <dgm:t>
        <a:bodyPr/>
        <a:lstStyle/>
        <a:p>
          <a:endParaRPr lang="pl-PL"/>
        </a:p>
      </dgm:t>
    </dgm:pt>
    <dgm:pt modelId="{87CCB6CC-E63D-4ACE-BEF4-6CDE3CB07742}" type="pres">
      <dgm:prSet presAssocID="{BE7AB64E-924F-4DD7-9DB9-F3E46160AD56}" presName="gear2" presStyleLbl="node1" presStyleIdx="1" presStyleCnt="3" custLinFactNeighborX="1324" custLinFactNeighborY="-4369">
        <dgm:presLayoutVars>
          <dgm:chMax val="1"/>
          <dgm:bulletEnabled val="1"/>
        </dgm:presLayoutVars>
      </dgm:prSet>
      <dgm:spPr/>
      <dgm:t>
        <a:bodyPr/>
        <a:lstStyle/>
        <a:p>
          <a:endParaRPr lang="pl-PL"/>
        </a:p>
      </dgm:t>
    </dgm:pt>
    <dgm:pt modelId="{E93633B8-B4AD-4701-8FE4-EE6FC8847BA9}" type="pres">
      <dgm:prSet presAssocID="{BE7AB64E-924F-4DD7-9DB9-F3E46160AD56}" presName="gear2srcNode" presStyleLbl="node1" presStyleIdx="1" presStyleCnt="3"/>
      <dgm:spPr/>
      <dgm:t>
        <a:bodyPr/>
        <a:lstStyle/>
        <a:p>
          <a:endParaRPr lang="pl-PL"/>
        </a:p>
      </dgm:t>
    </dgm:pt>
    <dgm:pt modelId="{546EC9EC-2863-473F-A9C1-568850CB6D30}" type="pres">
      <dgm:prSet presAssocID="{BE7AB64E-924F-4DD7-9DB9-F3E46160AD56}" presName="gear2dstNode" presStyleLbl="node1" presStyleIdx="1" presStyleCnt="3"/>
      <dgm:spPr/>
      <dgm:t>
        <a:bodyPr/>
        <a:lstStyle/>
        <a:p>
          <a:endParaRPr lang="pl-PL"/>
        </a:p>
      </dgm:t>
    </dgm:pt>
    <dgm:pt modelId="{F4F6A612-EB12-4FCE-BBAD-22BA978DAC68}" type="pres">
      <dgm:prSet presAssocID="{2F7F3238-5E29-45CB-9EFA-6056DBB176FE}" presName="gear3" presStyleLbl="node1" presStyleIdx="2" presStyleCnt="3"/>
      <dgm:spPr/>
      <dgm:t>
        <a:bodyPr/>
        <a:lstStyle/>
        <a:p>
          <a:endParaRPr lang="pl-PL"/>
        </a:p>
      </dgm:t>
    </dgm:pt>
    <dgm:pt modelId="{AE184F88-84C7-4C12-8B2F-A6D02AD3BA39}" type="pres">
      <dgm:prSet presAssocID="{2F7F3238-5E29-45CB-9EFA-6056DBB176FE}" presName="gear3tx" presStyleLbl="node1" presStyleIdx="2" presStyleCnt="3">
        <dgm:presLayoutVars>
          <dgm:chMax val="1"/>
          <dgm:bulletEnabled val="1"/>
        </dgm:presLayoutVars>
      </dgm:prSet>
      <dgm:spPr/>
      <dgm:t>
        <a:bodyPr/>
        <a:lstStyle/>
        <a:p>
          <a:endParaRPr lang="pl-PL"/>
        </a:p>
      </dgm:t>
    </dgm:pt>
    <dgm:pt modelId="{4C1C5747-988E-472C-8BED-4C7BC9DCD3CF}" type="pres">
      <dgm:prSet presAssocID="{2F7F3238-5E29-45CB-9EFA-6056DBB176FE}" presName="gear3srcNode" presStyleLbl="node1" presStyleIdx="2" presStyleCnt="3"/>
      <dgm:spPr/>
      <dgm:t>
        <a:bodyPr/>
        <a:lstStyle/>
        <a:p>
          <a:endParaRPr lang="pl-PL"/>
        </a:p>
      </dgm:t>
    </dgm:pt>
    <dgm:pt modelId="{43F1F847-80D9-4507-B24C-C604DC4E634A}" type="pres">
      <dgm:prSet presAssocID="{2F7F3238-5E29-45CB-9EFA-6056DBB176FE}" presName="gear3dstNode" presStyleLbl="node1" presStyleIdx="2" presStyleCnt="3"/>
      <dgm:spPr/>
      <dgm:t>
        <a:bodyPr/>
        <a:lstStyle/>
        <a:p>
          <a:endParaRPr lang="pl-PL"/>
        </a:p>
      </dgm:t>
    </dgm:pt>
    <dgm:pt modelId="{D52B0454-0889-4340-AA15-492973D4FAF5}" type="pres">
      <dgm:prSet presAssocID="{5AE91C42-CA0D-4158-9248-CC386CE77BE3}" presName="connector1" presStyleLbl="sibTrans2D1" presStyleIdx="0" presStyleCnt="3"/>
      <dgm:spPr/>
      <dgm:t>
        <a:bodyPr/>
        <a:lstStyle/>
        <a:p>
          <a:endParaRPr lang="pl-PL"/>
        </a:p>
      </dgm:t>
    </dgm:pt>
    <dgm:pt modelId="{1C5E35FD-2506-4866-AA84-AD50A6187F91}" type="pres">
      <dgm:prSet presAssocID="{86F01036-A7AF-4EC9-8ABB-1C4FB0092D5F}" presName="connector2" presStyleLbl="sibTrans2D1" presStyleIdx="1" presStyleCnt="3"/>
      <dgm:spPr/>
      <dgm:t>
        <a:bodyPr/>
        <a:lstStyle/>
        <a:p>
          <a:endParaRPr lang="pl-PL"/>
        </a:p>
      </dgm:t>
    </dgm:pt>
    <dgm:pt modelId="{AF46A3BA-919D-4822-B9B7-49FCC52AEB4C}" type="pres">
      <dgm:prSet presAssocID="{7E27A342-F6C6-412E-A61E-2C7B0DE6191C}" presName="connector3" presStyleLbl="sibTrans2D1" presStyleIdx="2" presStyleCnt="3"/>
      <dgm:spPr/>
      <dgm:t>
        <a:bodyPr/>
        <a:lstStyle/>
        <a:p>
          <a:endParaRPr lang="pl-PL"/>
        </a:p>
      </dgm:t>
    </dgm:pt>
  </dgm:ptLst>
  <dgm:cxnLst>
    <dgm:cxn modelId="{C216CE1C-9623-4453-AECD-0D87180DAD3B}" type="presOf" srcId="{BE7AB64E-924F-4DD7-9DB9-F3E46160AD56}" destId="{87CCB6CC-E63D-4ACE-BEF4-6CDE3CB07742}" srcOrd="0" destOrd="0" presId="urn:microsoft.com/office/officeart/2005/8/layout/gear1"/>
    <dgm:cxn modelId="{191039D1-6E8A-4FDD-8F50-F30AFEF717D4}" type="presOf" srcId="{2F7F3238-5E29-45CB-9EFA-6056DBB176FE}" destId="{43F1F847-80D9-4507-B24C-C604DC4E634A}" srcOrd="3" destOrd="0" presId="urn:microsoft.com/office/officeart/2005/8/layout/gear1"/>
    <dgm:cxn modelId="{05FDD061-5C9F-4E47-839E-D9B6762F3F3F}" type="presOf" srcId="{BE7AB64E-924F-4DD7-9DB9-F3E46160AD56}" destId="{E93633B8-B4AD-4701-8FE4-EE6FC8847BA9}" srcOrd="1" destOrd="0" presId="urn:microsoft.com/office/officeart/2005/8/layout/gear1"/>
    <dgm:cxn modelId="{D82EC2B3-C6C5-4D41-A1B1-44CD538D4BF8}" type="presOf" srcId="{76AF3535-6632-4D9B-BB66-C9C8F96CF591}" destId="{B3665466-4B0B-4E17-8D7F-8EFC72DBBF9F}" srcOrd="0" destOrd="0" presId="urn:microsoft.com/office/officeart/2005/8/layout/gear1"/>
    <dgm:cxn modelId="{1EB0212D-680C-43FD-B6C2-56F04664CFE9}" type="presOf" srcId="{76AF3535-6632-4D9B-BB66-C9C8F96CF591}" destId="{3F41B98C-EC9D-4F89-A2FE-7D21B1E152CE}" srcOrd="1" destOrd="0" presId="urn:microsoft.com/office/officeart/2005/8/layout/gear1"/>
    <dgm:cxn modelId="{1B3FF7AB-F267-409B-AA48-B8F5B5155F04}" type="presOf" srcId="{2F7F3238-5E29-45CB-9EFA-6056DBB176FE}" destId="{4C1C5747-988E-472C-8BED-4C7BC9DCD3CF}" srcOrd="2" destOrd="0" presId="urn:microsoft.com/office/officeart/2005/8/layout/gear1"/>
    <dgm:cxn modelId="{BD5AF268-C603-4B0C-BC95-F3E24D1245C1}" type="presOf" srcId="{7E27A342-F6C6-412E-A61E-2C7B0DE6191C}" destId="{AF46A3BA-919D-4822-B9B7-49FCC52AEB4C}" srcOrd="0" destOrd="0" presId="urn:microsoft.com/office/officeart/2005/8/layout/gear1"/>
    <dgm:cxn modelId="{59E60272-E69C-4227-AACC-1603E2699306}" srcId="{7562E8E8-1999-49F5-8A8F-7C6FAC7BA39D}" destId="{BE7AB64E-924F-4DD7-9DB9-F3E46160AD56}" srcOrd="1" destOrd="0" parTransId="{DFB105F2-74F7-44D4-BBF7-8EBF9977D388}" sibTransId="{86F01036-A7AF-4EC9-8ABB-1C4FB0092D5F}"/>
    <dgm:cxn modelId="{0DC15906-DBA8-40D7-8B81-784A719D1495}" type="presOf" srcId="{BE7AB64E-924F-4DD7-9DB9-F3E46160AD56}" destId="{546EC9EC-2863-473F-A9C1-568850CB6D30}" srcOrd="2" destOrd="0" presId="urn:microsoft.com/office/officeart/2005/8/layout/gear1"/>
    <dgm:cxn modelId="{7E00FB1C-DE52-49ED-82DE-2D3FF9EF43A4}" type="presOf" srcId="{7562E8E8-1999-49F5-8A8F-7C6FAC7BA39D}" destId="{AB027908-9C48-4C38-8E68-01AD8AECAD12}" srcOrd="0" destOrd="0" presId="urn:microsoft.com/office/officeart/2005/8/layout/gear1"/>
    <dgm:cxn modelId="{998020CB-7612-48B1-9B20-EC02178AA8F7}" type="presOf" srcId="{86F01036-A7AF-4EC9-8ABB-1C4FB0092D5F}" destId="{1C5E35FD-2506-4866-AA84-AD50A6187F91}" srcOrd="0" destOrd="0" presId="urn:microsoft.com/office/officeart/2005/8/layout/gear1"/>
    <dgm:cxn modelId="{B4A6B306-3306-4774-AA77-A09810863483}" type="presOf" srcId="{2F7F3238-5E29-45CB-9EFA-6056DBB176FE}" destId="{AE184F88-84C7-4C12-8B2F-A6D02AD3BA39}" srcOrd="1" destOrd="0" presId="urn:microsoft.com/office/officeart/2005/8/layout/gear1"/>
    <dgm:cxn modelId="{77FA0E8F-40E7-4DD8-91CE-9E54927E88C6}" type="presOf" srcId="{76AF3535-6632-4D9B-BB66-C9C8F96CF591}" destId="{528A8A76-D389-425B-9AE5-238A69D6E98F}" srcOrd="2" destOrd="0" presId="urn:microsoft.com/office/officeart/2005/8/layout/gear1"/>
    <dgm:cxn modelId="{8C555884-16E9-4B09-A4BC-919879B54654}" type="presOf" srcId="{2F7F3238-5E29-45CB-9EFA-6056DBB176FE}" destId="{F4F6A612-EB12-4FCE-BBAD-22BA978DAC68}" srcOrd="0" destOrd="0" presId="urn:microsoft.com/office/officeart/2005/8/layout/gear1"/>
    <dgm:cxn modelId="{FDE3778F-2AAC-4B43-96F1-4D2AF1030813}" type="presOf" srcId="{5AE91C42-CA0D-4158-9248-CC386CE77BE3}" destId="{D52B0454-0889-4340-AA15-492973D4FAF5}" srcOrd="0" destOrd="0" presId="urn:microsoft.com/office/officeart/2005/8/layout/gear1"/>
    <dgm:cxn modelId="{B95F6A3D-155B-4ADD-B75D-5C58536577DB}" srcId="{7562E8E8-1999-49F5-8A8F-7C6FAC7BA39D}" destId="{2F7F3238-5E29-45CB-9EFA-6056DBB176FE}" srcOrd="2" destOrd="0" parTransId="{F6511E76-AD2C-4213-B517-B3DD43662DC8}" sibTransId="{7E27A342-F6C6-412E-A61E-2C7B0DE6191C}"/>
    <dgm:cxn modelId="{3C78E81F-DBCC-4AF0-B539-58BFFFF156F7}" srcId="{7562E8E8-1999-49F5-8A8F-7C6FAC7BA39D}" destId="{76AF3535-6632-4D9B-BB66-C9C8F96CF591}" srcOrd="0" destOrd="0" parTransId="{D47985CF-93EE-4BB9-9019-705965B3BB8B}" sibTransId="{5AE91C42-CA0D-4158-9248-CC386CE77BE3}"/>
    <dgm:cxn modelId="{73878019-C797-44C6-8329-46944799CE5D}" type="presParOf" srcId="{AB027908-9C48-4C38-8E68-01AD8AECAD12}" destId="{B3665466-4B0B-4E17-8D7F-8EFC72DBBF9F}" srcOrd="0" destOrd="0" presId="urn:microsoft.com/office/officeart/2005/8/layout/gear1"/>
    <dgm:cxn modelId="{B19E8F48-85EB-49AF-AD57-B0DBA6E0A3BF}" type="presParOf" srcId="{AB027908-9C48-4C38-8E68-01AD8AECAD12}" destId="{3F41B98C-EC9D-4F89-A2FE-7D21B1E152CE}" srcOrd="1" destOrd="0" presId="urn:microsoft.com/office/officeart/2005/8/layout/gear1"/>
    <dgm:cxn modelId="{3E303EC2-EBA1-4663-977A-123C91BD1004}" type="presParOf" srcId="{AB027908-9C48-4C38-8E68-01AD8AECAD12}" destId="{528A8A76-D389-425B-9AE5-238A69D6E98F}" srcOrd="2" destOrd="0" presId="urn:microsoft.com/office/officeart/2005/8/layout/gear1"/>
    <dgm:cxn modelId="{D146D084-775E-4345-85F8-016D26E01C7A}" type="presParOf" srcId="{AB027908-9C48-4C38-8E68-01AD8AECAD12}" destId="{87CCB6CC-E63D-4ACE-BEF4-6CDE3CB07742}" srcOrd="3" destOrd="0" presId="urn:microsoft.com/office/officeart/2005/8/layout/gear1"/>
    <dgm:cxn modelId="{280F36B7-B2FC-4CBC-AC7F-DA32908738AC}" type="presParOf" srcId="{AB027908-9C48-4C38-8E68-01AD8AECAD12}" destId="{E93633B8-B4AD-4701-8FE4-EE6FC8847BA9}" srcOrd="4" destOrd="0" presId="urn:microsoft.com/office/officeart/2005/8/layout/gear1"/>
    <dgm:cxn modelId="{51480442-AFF0-426A-AF44-B256D11664DE}" type="presParOf" srcId="{AB027908-9C48-4C38-8E68-01AD8AECAD12}" destId="{546EC9EC-2863-473F-A9C1-568850CB6D30}" srcOrd="5" destOrd="0" presId="urn:microsoft.com/office/officeart/2005/8/layout/gear1"/>
    <dgm:cxn modelId="{97BD2CF5-FC53-4B9D-8286-6038E44BF356}" type="presParOf" srcId="{AB027908-9C48-4C38-8E68-01AD8AECAD12}" destId="{F4F6A612-EB12-4FCE-BBAD-22BA978DAC68}" srcOrd="6" destOrd="0" presId="urn:microsoft.com/office/officeart/2005/8/layout/gear1"/>
    <dgm:cxn modelId="{0C4F07B2-C494-44C2-8E49-FB54F8FC091B}" type="presParOf" srcId="{AB027908-9C48-4C38-8E68-01AD8AECAD12}" destId="{AE184F88-84C7-4C12-8B2F-A6D02AD3BA39}" srcOrd="7" destOrd="0" presId="urn:microsoft.com/office/officeart/2005/8/layout/gear1"/>
    <dgm:cxn modelId="{5B0EFE0D-87E5-456B-A072-074995C2C2CC}" type="presParOf" srcId="{AB027908-9C48-4C38-8E68-01AD8AECAD12}" destId="{4C1C5747-988E-472C-8BED-4C7BC9DCD3CF}" srcOrd="8" destOrd="0" presId="urn:microsoft.com/office/officeart/2005/8/layout/gear1"/>
    <dgm:cxn modelId="{39080943-5EA4-470F-AE24-905C1BCEB3BF}" type="presParOf" srcId="{AB027908-9C48-4C38-8E68-01AD8AECAD12}" destId="{43F1F847-80D9-4507-B24C-C604DC4E634A}" srcOrd="9" destOrd="0" presId="urn:microsoft.com/office/officeart/2005/8/layout/gear1"/>
    <dgm:cxn modelId="{BC881FD0-CCAD-45F6-903B-1650E8495816}" type="presParOf" srcId="{AB027908-9C48-4C38-8E68-01AD8AECAD12}" destId="{D52B0454-0889-4340-AA15-492973D4FAF5}" srcOrd="10" destOrd="0" presId="urn:microsoft.com/office/officeart/2005/8/layout/gear1"/>
    <dgm:cxn modelId="{3B66A6D4-F4EE-426E-B9E0-FE9447BF5E99}" type="presParOf" srcId="{AB027908-9C48-4C38-8E68-01AD8AECAD12}" destId="{1C5E35FD-2506-4866-AA84-AD50A6187F91}" srcOrd="11" destOrd="0" presId="urn:microsoft.com/office/officeart/2005/8/layout/gear1"/>
    <dgm:cxn modelId="{DFC206E5-311D-43FF-AFF1-073CE6A584A0}" type="presParOf" srcId="{AB027908-9C48-4C38-8E68-01AD8AECAD12}" destId="{AF46A3BA-919D-4822-B9B7-49FCC52AEB4C}"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5466-4B0B-4E17-8D7F-8EFC72DBBF9F}">
      <dsp:nvSpPr>
        <dsp:cNvPr id="0" name=""/>
        <dsp:cNvSpPr/>
      </dsp:nvSpPr>
      <dsp:spPr>
        <a:xfrm>
          <a:off x="2342782" y="1828800"/>
          <a:ext cx="2235200" cy="2235200"/>
        </a:xfrm>
        <a:prstGeom prst="gear9">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l-PL" sz="3200" kern="1200" dirty="0" err="1" smtClean="0">
              <a:solidFill>
                <a:srgbClr val="002060"/>
              </a:solidFill>
            </a:rPr>
            <a:t>jj</a:t>
          </a:r>
          <a:endParaRPr lang="pl-PL" sz="3200" kern="1200" dirty="0">
            <a:solidFill>
              <a:srgbClr val="002060"/>
            </a:solidFill>
          </a:endParaRPr>
        </a:p>
      </dsp:txBody>
      <dsp:txXfrm>
        <a:off x="2792157" y="2352385"/>
        <a:ext cx="1336450" cy="1148939"/>
      </dsp:txXfrm>
    </dsp:sp>
    <dsp:sp modelId="{87CCB6CC-E63D-4ACE-BEF4-6CDE3CB07742}">
      <dsp:nvSpPr>
        <dsp:cNvPr id="0" name=""/>
        <dsp:cNvSpPr/>
      </dsp:nvSpPr>
      <dsp:spPr>
        <a:xfrm>
          <a:off x="1149880" y="1229457"/>
          <a:ext cx="1625600" cy="1625600"/>
        </a:xfrm>
        <a:prstGeom prst="gear6">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l-PL" sz="3200" kern="1200" dirty="0" err="1" smtClean="0">
              <a:solidFill>
                <a:srgbClr val="00B0F0"/>
              </a:solidFill>
            </a:rPr>
            <a:t>hhjk</a:t>
          </a:r>
          <a:endParaRPr lang="pl-PL" sz="3200" kern="1200" dirty="0">
            <a:solidFill>
              <a:srgbClr val="00B0F0"/>
            </a:solidFill>
          </a:endParaRPr>
        </a:p>
      </dsp:txBody>
      <dsp:txXfrm>
        <a:off x="1559130" y="1641180"/>
        <a:ext cx="807100" cy="802154"/>
      </dsp:txXfrm>
    </dsp:sp>
    <dsp:sp modelId="{F4F6A612-EB12-4FCE-BBAD-22BA978DAC68}">
      <dsp:nvSpPr>
        <dsp:cNvPr id="0" name=""/>
        <dsp:cNvSpPr/>
      </dsp:nvSpPr>
      <dsp:spPr>
        <a:xfrm rot="20700000">
          <a:off x="2038859" y="178981"/>
          <a:ext cx="1592756" cy="1592756"/>
        </a:xfrm>
        <a:prstGeom prst="gear6">
          <a:avLst/>
        </a:prstGeom>
        <a:solidFill>
          <a:srgbClr val="0381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pl-PL" sz="2400" kern="1200" dirty="0">
            <a:solidFill>
              <a:srgbClr val="038170"/>
            </a:solidFill>
          </a:endParaRPr>
        </a:p>
      </dsp:txBody>
      <dsp:txXfrm rot="-20700000">
        <a:off x="2388197" y="528320"/>
        <a:ext cx="894080" cy="894080"/>
      </dsp:txXfrm>
    </dsp:sp>
    <dsp:sp modelId="{D52B0454-0889-4340-AA15-492973D4FAF5}">
      <dsp:nvSpPr>
        <dsp:cNvPr id="0" name=""/>
        <dsp:cNvSpPr/>
      </dsp:nvSpPr>
      <dsp:spPr>
        <a:xfrm>
          <a:off x="2255543"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5E35FD-2506-4866-AA84-AD50A6187F91}">
      <dsp:nvSpPr>
        <dsp:cNvPr id="0" name=""/>
        <dsp:cNvSpPr/>
      </dsp:nvSpPr>
      <dsp:spPr>
        <a:xfrm>
          <a:off x="840466"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46A3BA-919D-4822-B9B7-49FCC52AEB4C}">
      <dsp:nvSpPr>
        <dsp:cNvPr id="0" name=""/>
        <dsp:cNvSpPr/>
      </dsp:nvSpPr>
      <dsp:spPr>
        <a:xfrm>
          <a:off x="1670438"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D946FC5A-1E9F-4B3F-AAC1-801FEFF09414}" type="datetimeFigureOut">
              <a:rPr lang="pl-PL" smtClean="0"/>
              <a:t>2017-11-29</a:t>
            </a:fld>
            <a:endParaRPr lang="pl-PL"/>
          </a:p>
        </p:txBody>
      </p:sp>
      <p:sp>
        <p:nvSpPr>
          <p:cNvPr id="4" name="Symbol zastępczy stopki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C7989751-8BBA-47C6-BB88-C0E390E14DB7}" type="slidenum">
              <a:rPr lang="pl-PL" smtClean="0"/>
              <a:t>‹#›</a:t>
            </a:fld>
            <a:endParaRPr lang="pl-PL"/>
          </a:p>
        </p:txBody>
      </p:sp>
    </p:spTree>
    <p:extLst>
      <p:ext uri="{BB962C8B-B14F-4D97-AF65-F5344CB8AC3E}">
        <p14:creationId xmlns:p14="http://schemas.microsoft.com/office/powerpoint/2010/main" val="3860077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0BB5A976-978D-4EB7-BE5F-61C48A6C2BCB}" type="datetimeFigureOut">
              <a:rPr lang="pl-PL" smtClean="0"/>
              <a:pPr/>
              <a:t>2017-11-29</a:t>
            </a:fld>
            <a:endParaRPr lang="pl-PL"/>
          </a:p>
        </p:txBody>
      </p:sp>
      <p:sp>
        <p:nvSpPr>
          <p:cNvPr id="4" name="Symbol zastępczy obrazu slajd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03B9E604-8FA7-48BF-8C13-7ED7EBFE4237}" type="slidenum">
              <a:rPr lang="pl-PL" smtClean="0"/>
              <a:pPr/>
              <a:t>‹#›</a:t>
            </a:fld>
            <a:endParaRPr lang="pl-PL"/>
          </a:p>
        </p:txBody>
      </p:sp>
    </p:spTree>
    <p:extLst>
      <p:ext uri="{BB962C8B-B14F-4D97-AF65-F5344CB8AC3E}">
        <p14:creationId xmlns:p14="http://schemas.microsoft.com/office/powerpoint/2010/main" val="163185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8514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27</a:t>
            </a:fld>
            <a:endParaRPr lang="pl-PL"/>
          </a:p>
        </p:txBody>
      </p:sp>
    </p:spTree>
    <p:extLst>
      <p:ext uri="{BB962C8B-B14F-4D97-AF65-F5344CB8AC3E}">
        <p14:creationId xmlns:p14="http://schemas.microsoft.com/office/powerpoint/2010/main" val="146152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29</a:t>
            </a:fld>
            <a:endParaRPr lang="pl-PL"/>
          </a:p>
        </p:txBody>
      </p:sp>
    </p:spTree>
    <p:extLst>
      <p:ext uri="{BB962C8B-B14F-4D97-AF65-F5344CB8AC3E}">
        <p14:creationId xmlns:p14="http://schemas.microsoft.com/office/powerpoint/2010/main" val="1215757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30</a:t>
            </a:fld>
            <a:endParaRPr lang="pl-PL"/>
          </a:p>
        </p:txBody>
      </p:sp>
    </p:spTree>
    <p:extLst>
      <p:ext uri="{BB962C8B-B14F-4D97-AF65-F5344CB8AC3E}">
        <p14:creationId xmlns:p14="http://schemas.microsoft.com/office/powerpoint/2010/main" val="137800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31</a:t>
            </a:fld>
            <a:endParaRPr lang="pl-PL"/>
          </a:p>
        </p:txBody>
      </p:sp>
    </p:spTree>
    <p:extLst>
      <p:ext uri="{BB962C8B-B14F-4D97-AF65-F5344CB8AC3E}">
        <p14:creationId xmlns:p14="http://schemas.microsoft.com/office/powerpoint/2010/main" val="159336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32</a:t>
            </a:fld>
            <a:endParaRPr lang="pl-PL"/>
          </a:p>
        </p:txBody>
      </p:sp>
    </p:spTree>
    <p:extLst>
      <p:ext uri="{BB962C8B-B14F-4D97-AF65-F5344CB8AC3E}">
        <p14:creationId xmlns:p14="http://schemas.microsoft.com/office/powerpoint/2010/main" val="409488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33</a:t>
            </a:fld>
            <a:endParaRPr lang="pl-PL"/>
          </a:p>
        </p:txBody>
      </p:sp>
    </p:spTree>
    <p:extLst>
      <p:ext uri="{BB962C8B-B14F-4D97-AF65-F5344CB8AC3E}">
        <p14:creationId xmlns:p14="http://schemas.microsoft.com/office/powerpoint/2010/main" val="1154905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34</a:t>
            </a:fld>
            <a:endParaRPr lang="pl-PL"/>
          </a:p>
        </p:txBody>
      </p:sp>
    </p:spTree>
    <p:extLst>
      <p:ext uri="{BB962C8B-B14F-4D97-AF65-F5344CB8AC3E}">
        <p14:creationId xmlns:p14="http://schemas.microsoft.com/office/powerpoint/2010/main" val="1532199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35</a:t>
            </a:fld>
            <a:endParaRPr lang="pl-PL"/>
          </a:p>
        </p:txBody>
      </p:sp>
    </p:spTree>
    <p:extLst>
      <p:ext uri="{BB962C8B-B14F-4D97-AF65-F5344CB8AC3E}">
        <p14:creationId xmlns:p14="http://schemas.microsoft.com/office/powerpoint/2010/main" val="339301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540155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3</a:t>
            </a:fld>
            <a:endParaRPr lang="pl-PL"/>
          </a:p>
        </p:txBody>
      </p:sp>
    </p:spTree>
    <p:extLst>
      <p:ext uri="{BB962C8B-B14F-4D97-AF65-F5344CB8AC3E}">
        <p14:creationId xmlns:p14="http://schemas.microsoft.com/office/powerpoint/2010/main" val="182411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6</a:t>
            </a:fld>
            <a:endParaRPr lang="pl-PL"/>
          </a:p>
        </p:txBody>
      </p:sp>
    </p:spTree>
    <p:extLst>
      <p:ext uri="{BB962C8B-B14F-4D97-AF65-F5344CB8AC3E}">
        <p14:creationId xmlns:p14="http://schemas.microsoft.com/office/powerpoint/2010/main" val="15084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7</a:t>
            </a:fld>
            <a:endParaRPr lang="pl-PL"/>
          </a:p>
        </p:txBody>
      </p:sp>
    </p:spTree>
    <p:extLst>
      <p:ext uri="{BB962C8B-B14F-4D97-AF65-F5344CB8AC3E}">
        <p14:creationId xmlns:p14="http://schemas.microsoft.com/office/powerpoint/2010/main" val="3996969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10</a:t>
            </a:fld>
            <a:endParaRPr lang="pl-PL"/>
          </a:p>
        </p:txBody>
      </p:sp>
    </p:spTree>
    <p:extLst>
      <p:ext uri="{BB962C8B-B14F-4D97-AF65-F5344CB8AC3E}">
        <p14:creationId xmlns:p14="http://schemas.microsoft.com/office/powerpoint/2010/main" val="45766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11</a:t>
            </a:fld>
            <a:endParaRPr lang="pl-PL"/>
          </a:p>
        </p:txBody>
      </p:sp>
    </p:spTree>
    <p:extLst>
      <p:ext uri="{BB962C8B-B14F-4D97-AF65-F5344CB8AC3E}">
        <p14:creationId xmlns:p14="http://schemas.microsoft.com/office/powerpoint/2010/main" val="336586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25</a:t>
            </a:fld>
            <a:endParaRPr lang="pl-PL"/>
          </a:p>
        </p:txBody>
      </p:sp>
    </p:spTree>
    <p:extLst>
      <p:ext uri="{BB962C8B-B14F-4D97-AF65-F5344CB8AC3E}">
        <p14:creationId xmlns:p14="http://schemas.microsoft.com/office/powerpoint/2010/main" val="14836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3B9E604-8FA7-48BF-8C13-7ED7EBFE4237}" type="slidenum">
              <a:rPr lang="pl-PL" smtClean="0"/>
              <a:pPr/>
              <a:t>26</a:t>
            </a:fld>
            <a:endParaRPr lang="pl-PL"/>
          </a:p>
        </p:txBody>
      </p:sp>
    </p:spTree>
    <p:extLst>
      <p:ext uri="{BB962C8B-B14F-4D97-AF65-F5344CB8AC3E}">
        <p14:creationId xmlns:p14="http://schemas.microsoft.com/office/powerpoint/2010/main" val="39677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a:defRPr/>
            </a:pPr>
            <a:fld id="{F58A34B6-94D7-45AF-8D59-1FB27905AAC6}" type="datetimeFigureOut">
              <a:rPr lang="pl-PL" smtClean="0"/>
              <a:pPr>
                <a:defRPr/>
              </a:pPr>
              <a:t>2017-11-29</a:t>
            </a:fld>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fld id="{2C719F8F-5481-41CE-BE01-9B9A7452384D}" type="slidenum">
              <a:rPr lang="pl-PL" altLang="pl-PL" smtClean="0"/>
              <a:pPr/>
              <a:t>‹#›</a:t>
            </a:fld>
            <a:endParaRPr lang="pl-PL" alt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fld id="{014BEEAF-A731-4BD4-B6C7-DA4BB3657858}" type="datetimeFigureOut">
              <a:rPr lang="pl-PL" smtClean="0"/>
              <a:pPr>
                <a:defRPr/>
              </a:pPr>
              <a:t>2017-11-29</a:t>
            </a:fld>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fld id="{A5722116-0B5A-4135-8D12-2F311862CA9A}" type="slidenum">
              <a:rPr lang="pl-PL" altLang="pl-PL" smtClean="0"/>
              <a:pPr/>
              <a:t>‹#›</a:t>
            </a:fld>
            <a:endParaRPr lang="pl-PL" alt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fld id="{90D32CE9-FB58-43E1-B76D-96ECC57B5CB1}" type="datetimeFigureOut">
              <a:rPr lang="pl-PL" smtClean="0"/>
              <a:pPr>
                <a:defRPr/>
              </a:pPr>
              <a:t>2017-11-29</a:t>
            </a:fld>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fld id="{2A600D92-4051-4334-BBDA-7C0E143073FA}" type="slidenum">
              <a:rPr lang="pl-PL" altLang="pl-PL" smtClean="0"/>
              <a:pPr/>
              <a:t>‹#›</a:t>
            </a:fld>
            <a:endParaRPr lang="pl-PL" alt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ytuł i punktory">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Tekst tytułowy</a:t>
            </a:r>
          </a:p>
        </p:txBody>
      </p:sp>
      <p:sp>
        <p:nvSpPr>
          <p:cNvPr id="57" name="Shape 57"/>
          <p:cNvSpPr>
            <a:spLocks noGrp="1"/>
          </p:cNvSpPr>
          <p:nvPr>
            <p:ph type="body" idx="1"/>
          </p:nvPr>
        </p:nvSpPr>
        <p:spPr>
          <a:prstGeom prst="rect">
            <a:avLst/>
          </a:prstGeom>
        </p:spPr>
        <p:txBody>
          <a:bodyPr/>
          <a:lstStyle>
            <a:lvl1pPr marL="366104" indent="-366104">
              <a:lnSpc>
                <a:spcPct val="120000"/>
              </a:lnSpc>
              <a:spcBef>
                <a:spcPts val="3234"/>
              </a:spcBef>
              <a:defRPr sz="3234"/>
            </a:lvl1pPr>
            <a:lvl2pPr marL="732208" indent="-366104">
              <a:lnSpc>
                <a:spcPct val="120000"/>
              </a:lnSpc>
              <a:spcBef>
                <a:spcPts val="3234"/>
              </a:spcBef>
              <a:defRPr sz="3234"/>
            </a:lvl2pPr>
            <a:lvl3pPr marL="1098313" indent="-366104">
              <a:lnSpc>
                <a:spcPct val="120000"/>
              </a:lnSpc>
              <a:spcBef>
                <a:spcPts val="3234"/>
              </a:spcBef>
              <a:defRPr sz="3234"/>
            </a:lvl3pPr>
            <a:lvl4pPr marL="1464417" indent="-366104">
              <a:lnSpc>
                <a:spcPct val="120000"/>
              </a:lnSpc>
              <a:spcBef>
                <a:spcPts val="3234"/>
              </a:spcBef>
              <a:defRPr sz="3234"/>
            </a:lvl4pPr>
            <a:lvl5pPr marL="1830521" indent="-366104">
              <a:lnSpc>
                <a:spcPct val="120000"/>
              </a:lnSpc>
              <a:spcBef>
                <a:spcPts val="3234"/>
              </a:spcBef>
              <a:defRPr sz="3234"/>
            </a:lvl5pPr>
          </a:lstStyle>
          <a:p>
            <a:r>
              <a:t>Treść - poziom 1</a:t>
            </a:r>
          </a:p>
          <a:p>
            <a:pPr lvl="1"/>
            <a:r>
              <a:t>Treść - poziom 2</a:t>
            </a:r>
          </a:p>
          <a:p>
            <a:pPr lvl="2"/>
            <a:r>
              <a:t>Treść - poziom 3</a:t>
            </a:r>
          </a:p>
          <a:p>
            <a:pPr lvl="3"/>
            <a:r>
              <a:t>Treść - poziom 4</a:t>
            </a:r>
          </a:p>
          <a:p>
            <a:pPr lvl="4"/>
            <a:r>
              <a:t>Treść - poziom 5</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72793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fld id="{A108BF8A-D7B7-468F-AD8D-D8680E2A149B}" type="datetimeFigureOut">
              <a:rPr lang="pl-PL" smtClean="0"/>
              <a:pPr>
                <a:defRPr/>
              </a:pPr>
              <a:t>2017-11-29</a:t>
            </a:fld>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fld id="{78F550B4-B0DA-4222-8595-46B8B21F5A14}" type="slidenum">
              <a:rPr lang="pl-PL" altLang="pl-PL" smtClean="0"/>
              <a:pPr/>
              <a:t>‹#›</a:t>
            </a:fld>
            <a:endParaRPr lang="pl-PL" alt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a:defRPr/>
            </a:pPr>
            <a:fld id="{1AF8B96A-4FE7-4DB8-AF95-C3B89B75C6F1}" type="datetimeFigureOut">
              <a:rPr lang="pl-PL" smtClean="0"/>
              <a:pPr>
                <a:defRPr/>
              </a:pPr>
              <a:t>2017-11-29</a:t>
            </a:fld>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fld id="{051B1409-5130-4F04-8581-938EE8EAF970}" type="slidenum">
              <a:rPr lang="pl-PL" altLang="pl-PL" smtClean="0"/>
              <a:pPr/>
              <a:t>‹#›</a:t>
            </a:fld>
            <a:endParaRPr lang="pl-PL" alt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a:defRPr/>
            </a:pPr>
            <a:fld id="{4D10ECCA-DBAF-4300-83FC-EC42816C9B2A}" type="datetimeFigureOut">
              <a:rPr lang="pl-PL" smtClean="0"/>
              <a:pPr>
                <a:defRPr/>
              </a:pPr>
              <a:t>2017-11-29</a:t>
            </a:fld>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fld id="{7E5677A3-041C-45ED-A1A7-FE826E1F408B}" type="slidenum">
              <a:rPr lang="pl-PL" altLang="pl-PL" smtClean="0"/>
              <a:pPr/>
              <a:t>‹#›</a:t>
            </a:fld>
            <a:endParaRPr lang="pl-PL" alt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a:defRPr/>
            </a:pPr>
            <a:fld id="{A94F8B37-B12E-424A-92B0-DE9CCE76C3B8}" type="datetimeFigureOut">
              <a:rPr lang="pl-PL" smtClean="0"/>
              <a:pPr>
                <a:defRPr/>
              </a:pPr>
              <a:t>2017-11-29</a:t>
            </a:fld>
            <a:endParaRPr lang="pl-PL"/>
          </a:p>
        </p:txBody>
      </p:sp>
      <p:sp>
        <p:nvSpPr>
          <p:cNvPr id="8" name="Symbol zastępczy stopki 7"/>
          <p:cNvSpPr>
            <a:spLocks noGrp="1"/>
          </p:cNvSpPr>
          <p:nvPr>
            <p:ph type="ftr" sz="quarter" idx="11"/>
          </p:nvPr>
        </p:nvSpPr>
        <p:spPr/>
        <p:txBody>
          <a:bodyPr/>
          <a:lstStyle/>
          <a:p>
            <a:pPr>
              <a:defRPr/>
            </a:pPr>
            <a:endParaRPr lang="pl-PL"/>
          </a:p>
        </p:txBody>
      </p:sp>
      <p:sp>
        <p:nvSpPr>
          <p:cNvPr id="9" name="Symbol zastępczy numeru slajdu 8"/>
          <p:cNvSpPr>
            <a:spLocks noGrp="1"/>
          </p:cNvSpPr>
          <p:nvPr>
            <p:ph type="sldNum" sz="quarter" idx="12"/>
          </p:nvPr>
        </p:nvSpPr>
        <p:spPr/>
        <p:txBody>
          <a:bodyPr/>
          <a:lstStyle/>
          <a:p>
            <a:fld id="{A464B889-6304-497E-8BF5-4E15FDAA58E8}" type="slidenum">
              <a:rPr lang="pl-PL" altLang="pl-PL" smtClean="0"/>
              <a:pPr/>
              <a:t>‹#›</a:t>
            </a:fld>
            <a:endParaRPr lang="pl-PL" alt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a:defRPr/>
            </a:pPr>
            <a:fld id="{B5E2886E-B21B-4E77-AAD5-49B56ED914A3}" type="datetimeFigureOut">
              <a:rPr lang="pl-PL" smtClean="0"/>
              <a:pPr>
                <a:defRPr/>
              </a:pPr>
              <a:t>2017-11-29</a:t>
            </a:fld>
            <a:endParaRPr lang="pl-PL"/>
          </a:p>
        </p:txBody>
      </p:sp>
      <p:sp>
        <p:nvSpPr>
          <p:cNvPr id="4" name="Symbol zastępczy stopki 3"/>
          <p:cNvSpPr>
            <a:spLocks noGrp="1"/>
          </p:cNvSpPr>
          <p:nvPr>
            <p:ph type="ftr" sz="quarter" idx="11"/>
          </p:nvPr>
        </p:nvSpPr>
        <p:spPr/>
        <p:txBody>
          <a:bodyPr/>
          <a:lstStyle/>
          <a:p>
            <a:pPr>
              <a:defRPr/>
            </a:pPr>
            <a:endParaRPr lang="pl-PL"/>
          </a:p>
        </p:txBody>
      </p:sp>
      <p:sp>
        <p:nvSpPr>
          <p:cNvPr id="5" name="Symbol zastępczy numeru slajdu 4"/>
          <p:cNvSpPr>
            <a:spLocks noGrp="1"/>
          </p:cNvSpPr>
          <p:nvPr>
            <p:ph type="sldNum" sz="quarter" idx="12"/>
          </p:nvPr>
        </p:nvSpPr>
        <p:spPr/>
        <p:txBody>
          <a:bodyPr/>
          <a:lstStyle/>
          <a:p>
            <a:fld id="{29F74C3C-8CE6-409C-9524-FBA976118BFC}" type="slidenum">
              <a:rPr lang="pl-PL" altLang="pl-PL" smtClean="0"/>
              <a:pPr/>
              <a:t>‹#›</a:t>
            </a:fld>
            <a:endParaRPr lang="pl-PL" alt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a:defRPr/>
            </a:pPr>
            <a:fld id="{7331FDDB-4E91-44B7-9F6E-5671DB4644F7}" type="datetimeFigureOut">
              <a:rPr lang="pl-PL" smtClean="0"/>
              <a:pPr>
                <a:defRPr/>
              </a:pPr>
              <a:t>2017-11-29</a:t>
            </a:fld>
            <a:endParaRPr lang="pl-PL"/>
          </a:p>
        </p:txBody>
      </p:sp>
      <p:sp>
        <p:nvSpPr>
          <p:cNvPr id="3" name="Symbol zastępczy stopki 2"/>
          <p:cNvSpPr>
            <a:spLocks noGrp="1"/>
          </p:cNvSpPr>
          <p:nvPr>
            <p:ph type="ftr" sz="quarter" idx="11"/>
          </p:nvPr>
        </p:nvSpPr>
        <p:spPr/>
        <p:txBody>
          <a:bodyPr/>
          <a:lstStyle/>
          <a:p>
            <a:pPr>
              <a:defRPr/>
            </a:pPr>
            <a:endParaRPr lang="pl-PL"/>
          </a:p>
        </p:txBody>
      </p:sp>
      <p:sp>
        <p:nvSpPr>
          <p:cNvPr id="4" name="Symbol zastępczy numeru slajdu 3"/>
          <p:cNvSpPr>
            <a:spLocks noGrp="1"/>
          </p:cNvSpPr>
          <p:nvPr>
            <p:ph type="sldNum" sz="quarter" idx="12"/>
          </p:nvPr>
        </p:nvSpPr>
        <p:spPr/>
        <p:txBody>
          <a:bodyPr/>
          <a:lstStyle/>
          <a:p>
            <a:fld id="{E441A354-275A-45E9-AEF4-216A19EE3FC1}" type="slidenum">
              <a:rPr lang="pl-PL" altLang="pl-PL" smtClean="0"/>
              <a:pPr/>
              <a:t>‹#›</a:t>
            </a:fld>
            <a:endParaRPr lang="pl-PL" alt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a:defRPr/>
            </a:pPr>
            <a:fld id="{BECBF7B4-B8CA-48D3-9E5A-6333945E8E06}" type="datetimeFigureOut">
              <a:rPr lang="pl-PL" smtClean="0"/>
              <a:pPr>
                <a:defRPr/>
              </a:pPr>
              <a:t>2017-11-29</a:t>
            </a:fld>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fld id="{F375F31C-2152-44D3-A5D2-F7F7949F83DE}" type="slidenum">
              <a:rPr lang="pl-PL" altLang="pl-PL" smtClean="0"/>
              <a:pPr/>
              <a:t>‹#›</a:t>
            </a:fld>
            <a:endParaRPr lang="pl-PL" alt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a:defRPr/>
            </a:pPr>
            <a:fld id="{FFA6D2EA-6A0D-442E-ACF5-DB099D73FB26}" type="datetimeFigureOut">
              <a:rPr lang="pl-PL" smtClean="0"/>
              <a:pPr>
                <a:defRPr/>
              </a:pPr>
              <a:t>2017-11-29</a:t>
            </a:fld>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fld id="{197A79D5-1084-4555-A4EC-727F3B276D00}" type="slidenum">
              <a:rPr lang="pl-PL" altLang="pl-PL" smtClean="0"/>
              <a:pPr/>
              <a:t>‹#›</a:t>
            </a:fld>
            <a:endParaRPr lang="pl-PL" alt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331FDDB-4E91-44B7-9F6E-5671DB4644F7}" type="datetimeFigureOut">
              <a:rPr lang="pl-PL" smtClean="0"/>
              <a:pPr>
                <a:defRPr/>
              </a:pPr>
              <a:t>2017-11-29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1A354-275A-45E9-AEF4-216A19EE3FC1}" type="slidenum">
              <a:rPr lang="pl-PL" altLang="pl-PL" smtClean="0"/>
              <a:pPr/>
              <a:t>‹#›</a:t>
            </a:fld>
            <a:endParaRPr lang="pl-PL" altLang="pl-P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emf"/><Relationship Id="rId2" Type="http://schemas.openxmlformats.org/officeDocument/2006/relationships/image" Target="../media/image20.tiff"/><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6.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10" Type="http://schemas.openxmlformats.org/officeDocument/2006/relationships/image" Target="../media/image12.jpg"/><Relationship Id="rId4" Type="http://schemas.openxmlformats.org/officeDocument/2006/relationships/image" Target="../media/image8.png"/><Relationship Id="rId9"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2.png"/><Relationship Id="rId7" Type="http://schemas.openxmlformats.org/officeDocument/2006/relationships/image" Target="../media/image6.emf"/><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3.png"/><Relationship Id="rId4" Type="http://schemas.openxmlformats.org/officeDocument/2006/relationships/image" Target="../media/image23.png"/><Relationship Id="rId9"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6.emf"/><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6.emf"/><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emf"/><Relationship Id="rId7" Type="http://schemas.openxmlformats.org/officeDocument/2006/relationships/diagramColors" Target="../diagrams/colors1.xml"/><Relationship Id="rId2" Type="http://schemas.openxmlformats.org/officeDocument/2006/relationships/image" Target="../media/image5.emf"/><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emf"/><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6.png"/><Relationship Id="rId4" Type="http://schemas.openxmlformats.org/officeDocument/2006/relationships/image" Target="../media/image11.emf"/><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6.emf"/></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6.emf"/></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6.emf"/></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emf"/><Relationship Id="rId7" Type="http://schemas.openxmlformats.org/officeDocument/2006/relationships/image" Target="../media/image26.jpeg"/><Relationship Id="rId12" Type="http://schemas.openxmlformats.org/officeDocument/2006/relationships/hyperlink" Target="http://www.rpo.dwup.p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hyperlink" Target="http://rpo-wupdolnoslaski.praca.gov.pl/documents/1660566/0/170505_82_UMOWY_UZUPELNIENIE.xlsx/3b0e18df-15df-4786-bf93-8328b25607f8" TargetMode="External"/><Relationship Id="rId5" Type="http://schemas.openxmlformats.org/officeDocument/2006/relationships/image" Target="../media/image10.emf"/><Relationship Id="rId10" Type="http://schemas.openxmlformats.org/officeDocument/2006/relationships/hyperlink" Target="http://www.power.dwup.pl/" TargetMode="External"/><Relationship Id="rId4" Type="http://schemas.openxmlformats.org/officeDocument/2006/relationships/image" Target="../media/image6.emf"/><Relationship Id="rId9" Type="http://schemas.openxmlformats.org/officeDocument/2006/relationships/hyperlink" Target="http://wupdolnoslaski.praca.gov.pl/documents/1418767/c41d3a26-3e8f-4479-a8bf-798bc9d993f9"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hyperlink" Target="http://serwis-uslugirozwojowe.parp.gov.pl/" TargetMode="External"/><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hyperlink" Target="https://bazakonkurencyjnosci.funduszeeuropejskie.gov.p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22"/>
          <p:cNvSpPr txBox="1">
            <a:spLocks/>
          </p:cNvSpPr>
          <p:nvPr/>
        </p:nvSpPr>
        <p:spPr>
          <a:xfrm>
            <a:off x="36576" y="5180738"/>
            <a:ext cx="9107424" cy="1701090"/>
          </a:xfrm>
          <a:prstGeom prst="rect">
            <a:avLst/>
          </a:prstGeom>
        </p:spPr>
        <p:txBody>
          <a:bodyPr vert="horz" lIns="64294" tIns="32147" rIns="64294" bIns="32147" rtlCol="0" anchor="ctr">
            <a:normAutofit/>
          </a:bodyPr>
          <a:lstStyle>
            <a:lvl1pPr algn="ctr" defTabSz="1300460" rtl="0" eaLnBrk="1" latinLnBrk="0" hangingPunct="1">
              <a:lnSpc>
                <a:spcPct val="90000"/>
              </a:lnSpc>
              <a:spcBef>
                <a:spcPct val="0"/>
              </a:spcBef>
              <a:buNone/>
              <a:defRPr sz="5120" kern="1200" cap="all" baseline="0">
                <a:solidFill>
                  <a:schemeClr val="accent2">
                    <a:satOff val="30451"/>
                    <a:lumOff val="-30593"/>
                  </a:schemeClr>
                </a:solidFill>
                <a:effectLst/>
                <a:latin typeface="+mj-lt"/>
                <a:ea typeface="+mj-ea"/>
                <a:cs typeface="+mj-cs"/>
              </a:defRPr>
            </a:lvl1pPr>
          </a:lstStyle>
          <a:p>
            <a:r>
              <a:rPr lang="pl-PL" sz="2400" dirty="0" err="1" smtClean="0">
                <a:solidFill>
                  <a:schemeClr val="accent2">
                    <a:lumMod val="50000"/>
                  </a:schemeClr>
                </a:solidFill>
                <a:latin typeface="Century Gothic" charset="0"/>
                <a:ea typeface="Century Gothic" charset="0"/>
                <a:cs typeface="Century Gothic" charset="0"/>
              </a:rPr>
              <a:t>SzANSE</a:t>
            </a:r>
            <a:r>
              <a:rPr lang="pl-PL" sz="2400" dirty="0" smtClean="0">
                <a:solidFill>
                  <a:schemeClr val="accent2">
                    <a:lumMod val="50000"/>
                  </a:schemeClr>
                </a:solidFill>
                <a:latin typeface="Century Gothic" charset="0"/>
                <a:ea typeface="Century Gothic" charset="0"/>
                <a:cs typeface="Century Gothic" charset="0"/>
              </a:rPr>
              <a:t> I MOŻLIWOŚCI WSPARCIA PRZEDSIĘBIORCÓW W RAMACH DZIAŁAŃ DOLNOŚLĄSKIEGO WOJEWÓDZKIEGO URZĘDU PRACY</a:t>
            </a:r>
            <a:endParaRPr lang="pl-PL" sz="1600" dirty="0" smtClean="0"/>
          </a:p>
          <a:p>
            <a:endParaRPr lang="pl-PL" sz="2812" dirty="0" smtClean="0">
              <a:solidFill>
                <a:schemeClr val="accent2">
                  <a:lumMod val="50000"/>
                </a:schemeClr>
              </a:solidFill>
              <a:latin typeface="Century Gothic" charset="0"/>
              <a:ea typeface="Century Gothic" charset="0"/>
              <a:cs typeface="Century Gothic" charset="0"/>
            </a:endParaRPr>
          </a:p>
          <a:p>
            <a:endParaRPr lang="pl-PL" sz="2812" dirty="0">
              <a:solidFill>
                <a:schemeClr val="accent2">
                  <a:lumMod val="50000"/>
                </a:schemeClr>
              </a:solidFill>
              <a:latin typeface="Century Gothic" charset="0"/>
              <a:ea typeface="Century Gothic" charset="0"/>
              <a:cs typeface="Century Gothic" charset="0"/>
            </a:endParaRPr>
          </a:p>
        </p:txBody>
      </p:sp>
      <p:sp>
        <p:nvSpPr>
          <p:cNvPr id="22" name="Shape 124"/>
          <p:cNvSpPr/>
          <p:nvPr/>
        </p:nvSpPr>
        <p:spPr>
          <a:xfrm>
            <a:off x="3184434" y="6297573"/>
            <a:ext cx="2811708" cy="30056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b">
            <a:noAutofit/>
          </a:bodyPr>
          <a:lstStyle>
            <a:lvl1pPr defTabSz="233679">
              <a:defRPr sz="2880" cap="all">
                <a:solidFill>
                  <a:schemeClr val="accent2">
                    <a:satOff val="30451"/>
                    <a:lumOff val="-30593"/>
                  </a:schemeClr>
                </a:solidFill>
              </a:defRPr>
            </a:lvl1pPr>
          </a:lstStyle>
          <a:p>
            <a:pPr algn="ctr"/>
            <a:r>
              <a:rPr lang="pl-PL" sz="1266" dirty="0" smtClean="0">
                <a:solidFill>
                  <a:schemeClr val="accent2">
                    <a:lumMod val="50000"/>
                  </a:schemeClr>
                </a:solidFill>
                <a:latin typeface="Century Gothic" charset="0"/>
                <a:ea typeface="Century Gothic" charset="0"/>
                <a:cs typeface="Century Gothic" charset="0"/>
              </a:rPr>
              <a:t> listopad </a:t>
            </a:r>
            <a:r>
              <a:rPr sz="1266" dirty="0" smtClean="0">
                <a:solidFill>
                  <a:schemeClr val="accent2">
                    <a:lumMod val="50000"/>
                  </a:schemeClr>
                </a:solidFill>
                <a:latin typeface="Century Gothic" charset="0"/>
                <a:ea typeface="Century Gothic" charset="0"/>
                <a:cs typeface="Century Gothic" charset="0"/>
              </a:rPr>
              <a:t>201</a:t>
            </a:r>
            <a:r>
              <a:rPr lang="pl-PL" sz="1266" dirty="0" smtClean="0">
                <a:solidFill>
                  <a:schemeClr val="accent2">
                    <a:lumMod val="50000"/>
                  </a:schemeClr>
                </a:solidFill>
                <a:latin typeface="Century Gothic" charset="0"/>
                <a:ea typeface="Century Gothic" charset="0"/>
                <a:cs typeface="Century Gothic" charset="0"/>
              </a:rPr>
              <a:t>7</a:t>
            </a:r>
            <a:r>
              <a:rPr sz="1266" dirty="0" smtClean="0">
                <a:solidFill>
                  <a:schemeClr val="accent2">
                    <a:lumMod val="50000"/>
                  </a:schemeClr>
                </a:solidFill>
                <a:latin typeface="Century Gothic" charset="0"/>
                <a:ea typeface="Century Gothic" charset="0"/>
                <a:cs typeface="Century Gothic" charset="0"/>
              </a:rPr>
              <a:t> </a:t>
            </a:r>
            <a:r>
              <a:rPr sz="1266" dirty="0">
                <a:solidFill>
                  <a:schemeClr val="accent2">
                    <a:lumMod val="50000"/>
                  </a:schemeClr>
                </a:solidFill>
                <a:latin typeface="Century Gothic" charset="0"/>
                <a:ea typeface="Century Gothic" charset="0"/>
                <a:cs typeface="Century Gothic" charset="0"/>
              </a:rPr>
              <a:t>r.</a:t>
            </a:r>
          </a:p>
        </p:txBody>
      </p:sp>
      <p:pic>
        <p:nvPicPr>
          <p:cNvPr id="2" name="Obraz 1"/>
          <p:cNvPicPr>
            <a:picLocks noChangeAspect="1"/>
          </p:cNvPicPr>
          <p:nvPr/>
        </p:nvPicPr>
        <p:blipFill rotWithShape="1">
          <a:blip r:embed="rId3" cstate="hqprint">
            <a:extLst>
              <a:ext uri="{28A0092B-C50C-407E-A947-70E740481C1C}">
                <a14:useLocalDpi xmlns:a14="http://schemas.microsoft.com/office/drawing/2010/main"/>
              </a:ext>
            </a:extLst>
          </a:blip>
          <a:srcRect b="-402"/>
          <a:stretch/>
        </p:blipFill>
        <p:spPr>
          <a:xfrm>
            <a:off x="4543354" y="0"/>
            <a:ext cx="4600646" cy="4017036"/>
          </a:xfrm>
          <a:prstGeom prst="rect">
            <a:avLst/>
          </a:prstGeom>
        </p:spPr>
      </p:pic>
      <p:pic>
        <p:nvPicPr>
          <p:cNvPr id="6" name="Obraz 5"/>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354" y="3999869"/>
            <a:ext cx="3057526" cy="915039"/>
          </a:xfrm>
          <a:prstGeom prst="rect">
            <a:avLst/>
          </a:prstGeom>
        </p:spPr>
      </p:pic>
      <p:pic>
        <p:nvPicPr>
          <p:cNvPr id="17" name="image5.pdf"/>
          <p:cNvPicPr>
            <a:picLocks noChangeAspect="1"/>
          </p:cNvPicPr>
          <p:nvPr/>
        </p:nvPicPr>
        <p:blipFill>
          <a:blip r:embed="rId5">
            <a:alphaModFix amt="79000"/>
            <a:extLst>
              <a:ext uri="{28A0092B-C50C-407E-A947-70E740481C1C}">
                <a14:useLocalDpi xmlns:a14="http://schemas.microsoft.com/office/drawing/2010/main"/>
              </a:ext>
            </a:extLst>
          </a:blip>
          <a:srcRect/>
          <a:stretch>
            <a:fillRect/>
          </a:stretch>
        </p:blipFill>
        <p:spPr bwMode="auto">
          <a:xfrm>
            <a:off x="7417223" y="0"/>
            <a:ext cx="2984748" cy="331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Obraz 2"/>
          <p:cNvPicPr>
            <a:picLocks noChangeAspect="1"/>
          </p:cNvPicPr>
          <p:nvPr/>
        </p:nvPicPr>
        <p:blipFill rotWithShape="1">
          <a:blip r:embed="rId6" cstate="hqprint">
            <a:extLst>
              <a:ext uri="{BEBA8EAE-BF5A-486C-A8C5-ECC9F3942E4B}">
                <a14:imgProps xmlns:a14="http://schemas.microsoft.com/office/drawing/2010/main">
                  <a14:imgLayer r:embed="rId7">
                    <a14:imgEffect>
                      <a14:colorTemperature colorTemp="9511"/>
                    </a14:imgEffect>
                    <a14:imgEffect>
                      <a14:brightnessContrast contrast="-40000"/>
                    </a14:imgEffect>
                  </a14:imgLayer>
                </a14:imgProps>
              </a:ext>
              <a:ext uri="{28A0092B-C50C-407E-A947-70E740481C1C}">
                <a14:useLocalDpi xmlns:a14="http://schemas.microsoft.com/office/drawing/2010/main"/>
              </a:ext>
            </a:extLst>
          </a:blip>
          <a:srcRect/>
          <a:stretch/>
        </p:blipFill>
        <p:spPr>
          <a:xfrm>
            <a:off x="1" y="-17585"/>
            <a:ext cx="4543354" cy="4017036"/>
          </a:xfrm>
          <a:prstGeom prst="rect">
            <a:avLst/>
          </a:prstGeom>
        </p:spPr>
      </p:pic>
      <p:pic>
        <p:nvPicPr>
          <p:cNvPr id="12" name="pasek dolny"/>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6465040"/>
            <a:ext cx="9144000" cy="39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inspirujemy do dzialania"/>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417223" y="6625072"/>
            <a:ext cx="13048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9625246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sek gorny"/>
          <p:cNvPicPr>
            <a:picLocks noChangeAspect="1" noChangeArrowheads="1"/>
          </p:cNvPicPr>
          <p:nvPr/>
        </p:nvPicPr>
        <p:blipFill>
          <a:blip r:embed="rId3"/>
          <a:srcRect/>
          <a:stretch>
            <a:fillRect/>
          </a:stretch>
        </p:blipFill>
        <p:spPr bwMode="auto">
          <a:xfrm>
            <a:off x="-15875" y="-17463"/>
            <a:ext cx="9180513" cy="1239838"/>
          </a:xfrm>
          <a:prstGeom prst="rect">
            <a:avLst/>
          </a:prstGeom>
          <a:noFill/>
          <a:ln w="9525">
            <a:noFill/>
            <a:miter lim="800000"/>
            <a:headEnd/>
            <a:tailEnd/>
          </a:ln>
          <a:effectLst/>
        </p:spPr>
      </p:pic>
      <p:pic>
        <p:nvPicPr>
          <p:cNvPr id="3075" name="logo biale"/>
          <p:cNvPicPr>
            <a:picLocks noChangeAspect="1" noChangeArrowheads="1"/>
          </p:cNvPicPr>
          <p:nvPr/>
        </p:nvPicPr>
        <p:blipFill>
          <a:blip r:embed="rId4"/>
          <a:srcRect/>
          <a:stretch>
            <a:fillRect/>
          </a:stretch>
        </p:blipFill>
        <p:spPr bwMode="auto">
          <a:xfrm>
            <a:off x="222250" y="209550"/>
            <a:ext cx="1511300" cy="747713"/>
          </a:xfrm>
          <a:prstGeom prst="rect">
            <a:avLst/>
          </a:prstGeom>
          <a:noFill/>
          <a:ln w="9525">
            <a:noFill/>
            <a:miter lim="800000"/>
            <a:headEnd/>
            <a:tailEnd/>
          </a:ln>
          <a:effectLst/>
        </p:spPr>
      </p:pic>
      <p:pic>
        <p:nvPicPr>
          <p:cNvPr id="3082" name="pasek dolny"/>
          <p:cNvPicPr>
            <a:picLocks noChangeAspect="1" noChangeArrowheads="1"/>
          </p:cNvPicPr>
          <p:nvPr/>
        </p:nvPicPr>
        <p:blipFill>
          <a:blip r:embed="rId5"/>
          <a:srcRect/>
          <a:stretch>
            <a:fillRect/>
          </a:stretch>
        </p:blipFill>
        <p:spPr bwMode="auto">
          <a:xfrm>
            <a:off x="0" y="6311900"/>
            <a:ext cx="9144000" cy="568325"/>
          </a:xfrm>
          <a:prstGeom prst="rect">
            <a:avLst/>
          </a:prstGeom>
          <a:noFill/>
          <a:ln w="9525">
            <a:noFill/>
            <a:miter lim="800000"/>
            <a:headEnd/>
            <a:tailEnd/>
          </a:ln>
          <a:effectLst/>
        </p:spPr>
      </p:pic>
      <p:pic>
        <p:nvPicPr>
          <p:cNvPr id="3083" name="inspirujemy do dzialania"/>
          <p:cNvPicPr>
            <a:picLocks noChangeAspect="1" noChangeArrowheads="1"/>
          </p:cNvPicPr>
          <p:nvPr/>
        </p:nvPicPr>
        <p:blipFill>
          <a:blip r:embed="rId6"/>
          <a:srcRect/>
          <a:stretch>
            <a:fillRect/>
          </a:stretch>
        </p:blipFill>
        <p:spPr bwMode="auto">
          <a:xfrm>
            <a:off x="6688138" y="6581775"/>
            <a:ext cx="1855787" cy="203200"/>
          </a:xfrm>
          <a:prstGeom prst="rect">
            <a:avLst/>
          </a:prstGeom>
          <a:noFill/>
          <a:ln w="9525">
            <a:noFill/>
            <a:miter lim="800000"/>
            <a:headEnd/>
            <a:tailEnd/>
          </a:ln>
          <a:effectLst/>
        </p:spPr>
      </p:pic>
      <p:sp>
        <p:nvSpPr>
          <p:cNvPr id="12" name="pole tekstowe 2"/>
          <p:cNvSpPr txBox="1"/>
          <p:nvPr/>
        </p:nvSpPr>
        <p:spPr>
          <a:xfrm>
            <a:off x="256241" y="1183186"/>
            <a:ext cx="8830310" cy="5232202"/>
          </a:xfrm>
          <a:prstGeom prst="rect">
            <a:avLst/>
          </a:prstGeom>
          <a:noFill/>
        </p:spPr>
        <p:txBody>
          <a:bodyPr wrap="square" rtlCol="0">
            <a:spAutoFit/>
          </a:bodyPr>
          <a:lstStyle/>
          <a:p>
            <a:pPr algn="just"/>
            <a:endParaRPr lang="pl-PL" sz="1600" b="1" dirty="0" smtClean="0">
              <a:solidFill>
                <a:schemeClr val="accent2">
                  <a:lumMod val="50000"/>
                </a:schemeClr>
              </a:solidFill>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REGIONALNY </a:t>
            </a:r>
            <a:r>
              <a:rPr lang="pl-PL" sz="1600" b="1" dirty="0">
                <a:latin typeface="Century Gothic" charset="0"/>
                <a:ea typeface="Century Gothic" charset="0"/>
                <a:cs typeface="Century Gothic" charset="0"/>
              </a:rPr>
              <a:t>PROGRAM OPERACYJNY WD </a:t>
            </a:r>
            <a:r>
              <a:rPr lang="pl-PL" sz="1600" b="1" dirty="0" smtClean="0">
                <a:latin typeface="Century Gothic" charset="0"/>
                <a:ea typeface="Century Gothic" charset="0"/>
                <a:cs typeface="Century Gothic" charset="0"/>
              </a:rPr>
              <a:t>2014-2020</a:t>
            </a:r>
            <a:endParaRPr lang="pl-PL" sz="1600" b="1" dirty="0">
              <a:latin typeface="Century Gothic" charset="0"/>
              <a:ea typeface="Century Gothic" charset="0"/>
              <a:cs typeface="Century Gothic" charset="0"/>
            </a:endParaRPr>
          </a:p>
          <a:p>
            <a:pPr marL="342900" indent="-342900" algn="just">
              <a:buFont typeface="Wingdings" charset="2"/>
              <a:buChar char="v"/>
            </a:pPr>
            <a:endParaRPr lang="pl-PL" sz="1600" b="1" dirty="0" smtClean="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Działanie 8.4 </a:t>
            </a:r>
            <a:r>
              <a:rPr lang="pl-PL" sz="1600" dirty="0" smtClean="0">
                <a:latin typeface="Century Gothic" charset="0"/>
                <a:ea typeface="Century Gothic" charset="0"/>
                <a:cs typeface="Century Gothic" charset="0"/>
              </a:rPr>
              <a:t>– Godzenie życia zawodowego i prywatnego</a:t>
            </a:r>
          </a:p>
          <a:p>
            <a:pPr marL="342900" indent="-342900" algn="just">
              <a:buFont typeface="Wingdings" charset="2"/>
              <a:buChar char="v"/>
            </a:pPr>
            <a:endParaRPr lang="pl-PL" sz="1600" dirty="0" smtClean="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Adresaci:</a:t>
            </a:r>
          </a:p>
          <a:p>
            <a:pPr algn="just"/>
            <a:r>
              <a:rPr lang="pl-PL" sz="1500" dirty="0" smtClean="0">
                <a:latin typeface="Century Gothic" charset="0"/>
                <a:ea typeface="Century Gothic" charset="0"/>
                <a:cs typeface="Century Gothic" charset="0"/>
              </a:rPr>
              <a:t>Osoby powracające na rynek pracy po urlopach macierzyńskich, rodzicielskich, wychowawczych sprawujące opiekę nad dziećmi w wieku do lat 3,</a:t>
            </a:r>
          </a:p>
          <a:p>
            <a:pPr algn="just"/>
            <a:r>
              <a:rPr lang="pl-PL" sz="1500" dirty="0" smtClean="0">
                <a:latin typeface="Century Gothic" charset="0"/>
                <a:ea typeface="Century Gothic" charset="0"/>
                <a:cs typeface="Century Gothic" charset="0"/>
              </a:rPr>
              <a:t>Osoby pozostające bez zatrudnienia i sprawujące opiekę nad dziećmi w wieku do lat 3.</a:t>
            </a:r>
          </a:p>
          <a:p>
            <a:pPr marL="457200" indent="-457200" algn="just">
              <a:buFont typeface="Wingdings" charset="2"/>
              <a:buChar char="v"/>
            </a:pPr>
            <a:endParaRPr lang="pl-PL" sz="1000" dirty="0" smtClean="0">
              <a:latin typeface="Century Gothic" charset="0"/>
              <a:ea typeface="Century Gothic" charset="0"/>
              <a:cs typeface="Century Gothic" charset="0"/>
            </a:endParaRPr>
          </a:p>
          <a:p>
            <a:r>
              <a:rPr lang="pl-PL" sz="1600" b="1" dirty="0">
                <a:latin typeface="Century Gothic" charset="0"/>
                <a:ea typeface="Century Gothic" charset="0"/>
                <a:cs typeface="Century Gothic" charset="0"/>
              </a:rPr>
              <a:t>Beneficjenci: min. </a:t>
            </a:r>
            <a:r>
              <a:rPr lang="pl-PL" sz="1600" b="1" dirty="0">
                <a:latin typeface="Century Gothic" panose="020B0502020202020204" pitchFamily="34" charset="0"/>
              </a:rPr>
              <a:t>osoby prowadzące działalność gospodarczą; przedsiębiorcy; </a:t>
            </a:r>
          </a:p>
          <a:p>
            <a:endParaRPr lang="pl-PL" sz="1600" b="1" dirty="0">
              <a:latin typeface="Century Gothic" charset="0"/>
              <a:ea typeface="Century Gothic" charset="0"/>
              <a:cs typeface="Century Gothic" charset="0"/>
            </a:endParaRPr>
          </a:p>
          <a:p>
            <a:r>
              <a:rPr lang="pl-PL" sz="1600" b="1" dirty="0" smtClean="0">
                <a:latin typeface="Century Gothic" charset="0"/>
                <a:ea typeface="Century Gothic" charset="0"/>
                <a:cs typeface="Century Gothic" charset="0"/>
              </a:rPr>
              <a:t>Wsparcie:</a:t>
            </a:r>
            <a:br>
              <a:rPr lang="pl-PL" sz="1600" b="1" dirty="0" smtClean="0">
                <a:latin typeface="Century Gothic" charset="0"/>
                <a:ea typeface="Century Gothic" charset="0"/>
                <a:cs typeface="Century Gothic" charset="0"/>
              </a:rPr>
            </a:br>
            <a:r>
              <a:rPr lang="pl-PL" sz="1500" dirty="0" smtClean="0">
                <a:latin typeface="Century Gothic" charset="0"/>
                <a:ea typeface="Century Gothic" charset="0"/>
                <a:cs typeface="Century Gothic" charset="0"/>
              </a:rPr>
              <a:t>tworzenie nowych miejsc opieki nad dziećmi do lat 3,</a:t>
            </a:r>
            <a:br>
              <a:rPr lang="pl-PL" sz="1500" dirty="0" smtClean="0">
                <a:latin typeface="Century Gothic" charset="0"/>
                <a:ea typeface="Century Gothic" charset="0"/>
                <a:cs typeface="Century Gothic" charset="0"/>
              </a:rPr>
            </a:br>
            <a:endParaRPr lang="pl-PL" sz="1500" dirty="0" smtClean="0">
              <a:latin typeface="Century Gothic" charset="0"/>
              <a:ea typeface="Century Gothic" charset="0"/>
              <a:cs typeface="Century Gothic" charset="0"/>
            </a:endParaRPr>
          </a:p>
          <a:p>
            <a:r>
              <a:rPr lang="pl-PL" sz="1500" dirty="0" smtClean="0">
                <a:latin typeface="Century Gothic" charset="0"/>
                <a:ea typeface="Century Gothic" charset="0"/>
                <a:cs typeface="Century Gothic" charset="0"/>
              </a:rPr>
              <a:t>dostosowanie istniejących miejsc opieki nad dziećmi do lat 3 do potrzeb dzieci </a:t>
            </a:r>
            <a:br>
              <a:rPr lang="pl-PL" sz="1500" dirty="0" smtClean="0">
                <a:latin typeface="Century Gothic" charset="0"/>
                <a:ea typeface="Century Gothic" charset="0"/>
                <a:cs typeface="Century Gothic" charset="0"/>
              </a:rPr>
            </a:br>
            <a:r>
              <a:rPr lang="pl-PL" sz="1500" dirty="0" smtClean="0">
                <a:latin typeface="Century Gothic" charset="0"/>
                <a:ea typeface="Century Gothic" charset="0"/>
                <a:cs typeface="Century Gothic" charset="0"/>
              </a:rPr>
              <a:t>z niepełnosprawnościami,</a:t>
            </a:r>
            <a:br>
              <a:rPr lang="pl-PL" sz="1500" dirty="0" smtClean="0">
                <a:latin typeface="Century Gothic" charset="0"/>
                <a:ea typeface="Century Gothic" charset="0"/>
                <a:cs typeface="Century Gothic" charset="0"/>
              </a:rPr>
            </a:br>
            <a:endParaRPr lang="pl-PL" sz="1500" dirty="0" smtClean="0">
              <a:latin typeface="Century Gothic" charset="0"/>
              <a:ea typeface="Century Gothic" charset="0"/>
              <a:cs typeface="Century Gothic" charset="0"/>
            </a:endParaRPr>
          </a:p>
          <a:p>
            <a:r>
              <a:rPr lang="pl-PL" sz="1500" dirty="0" smtClean="0">
                <a:latin typeface="Century Gothic" charset="0"/>
                <a:ea typeface="Century Gothic" charset="0"/>
                <a:cs typeface="Century Gothic" charset="0"/>
              </a:rPr>
              <a:t>sfinansowanie kosztów usługi bieżącej opieki nad dziećmi lub wynagrodzenia niani ponoszonych przez opiekunów dzieci do lat 3,</a:t>
            </a:r>
            <a:br>
              <a:rPr lang="pl-PL" sz="1500" dirty="0" smtClean="0">
                <a:latin typeface="Century Gothic" charset="0"/>
                <a:ea typeface="Century Gothic" charset="0"/>
                <a:cs typeface="Century Gothic" charset="0"/>
              </a:rPr>
            </a:br>
            <a:endParaRPr lang="pl-PL" sz="1500" dirty="0" smtClean="0">
              <a:latin typeface="Century Gothic" charset="0"/>
              <a:ea typeface="Century Gothic" charset="0"/>
              <a:cs typeface="Century Gothic" charset="0"/>
            </a:endParaRPr>
          </a:p>
          <a:p>
            <a:r>
              <a:rPr lang="pl-PL" sz="1500" dirty="0" smtClean="0">
                <a:latin typeface="Century Gothic" charset="0"/>
                <a:ea typeface="Century Gothic" charset="0"/>
                <a:cs typeface="Century Gothic" charset="0"/>
              </a:rPr>
              <a:t>aktywizacja zawodowa opiekunów dzieci do lat 3.</a:t>
            </a:r>
            <a:endParaRPr lang="pl-PL" sz="1500" dirty="0">
              <a:latin typeface="Century Gothic" charset="0"/>
              <a:ea typeface="Century Gothic" charset="0"/>
              <a:cs typeface="Century Gothic" charset="0"/>
            </a:endParaRPr>
          </a:p>
        </p:txBody>
      </p:sp>
      <p:sp>
        <p:nvSpPr>
          <p:cNvPr id="7" name="Prostokąt 6"/>
          <p:cNvSpPr/>
          <p:nvPr/>
        </p:nvSpPr>
        <p:spPr>
          <a:xfrm>
            <a:off x="2012830" y="18731"/>
            <a:ext cx="6909529" cy="830997"/>
          </a:xfrm>
          <a:prstGeom prst="rect">
            <a:avLst/>
          </a:prstGeom>
        </p:spPr>
        <p:txBody>
          <a:bodyPr wrap="square">
            <a:spAutoFit/>
          </a:bodyPr>
          <a:lstStyle/>
          <a:p>
            <a:pPr algn="just"/>
            <a:r>
              <a:rPr lang="pl-PL" sz="1600" b="1" dirty="0">
                <a:solidFill>
                  <a:schemeClr val="bg1"/>
                </a:solidFill>
                <a:latin typeface="Century Gothic" charset="0"/>
                <a:ea typeface="Century Gothic" charset="0"/>
                <a:cs typeface="Century Gothic" charset="0"/>
              </a:rPr>
              <a:t>Wybrane pola aktywności przedsiębiorcy jako beneficjenta, partnera w realizacji projektu, podmiotu współpracującego </a:t>
            </a:r>
            <a:r>
              <a:rPr lang="pl-PL" sz="1600" b="1" dirty="0" smtClean="0">
                <a:solidFill>
                  <a:schemeClr val="bg1"/>
                </a:solidFill>
                <a:latin typeface="Century Gothic" charset="0"/>
                <a:ea typeface="Century Gothic" charset="0"/>
                <a:cs typeface="Century Gothic" charset="0"/>
              </a:rPr>
              <a:t/>
            </a:r>
            <a:br>
              <a:rPr lang="pl-PL" sz="1600" b="1" dirty="0" smtClean="0">
                <a:solidFill>
                  <a:schemeClr val="bg1"/>
                </a:solidFill>
                <a:latin typeface="Century Gothic" charset="0"/>
                <a:ea typeface="Century Gothic" charset="0"/>
                <a:cs typeface="Century Gothic" charset="0"/>
              </a:rPr>
            </a:br>
            <a:r>
              <a:rPr lang="pl-PL" sz="1600" b="1" dirty="0" smtClean="0">
                <a:solidFill>
                  <a:schemeClr val="bg1"/>
                </a:solidFill>
                <a:latin typeface="Century Gothic" charset="0"/>
                <a:ea typeface="Century Gothic" charset="0"/>
                <a:cs typeface="Century Gothic" charset="0"/>
              </a:rPr>
              <a:t>w </a:t>
            </a:r>
            <a:r>
              <a:rPr lang="pl-PL" sz="1600" b="1" dirty="0">
                <a:solidFill>
                  <a:schemeClr val="bg1"/>
                </a:solidFill>
                <a:latin typeface="Century Gothic" charset="0"/>
                <a:ea typeface="Century Gothic" charset="0"/>
                <a:cs typeface="Century Gothic" charset="0"/>
              </a:rPr>
              <a:t>projekcie wdrażanym w DWUP</a:t>
            </a:r>
          </a:p>
        </p:txBody>
      </p:sp>
    </p:spTree>
    <p:extLst>
      <p:ext uri="{BB962C8B-B14F-4D97-AF65-F5344CB8AC3E}">
        <p14:creationId xmlns:p14="http://schemas.microsoft.com/office/powerpoint/2010/main" val="1846221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sek gorny"/>
          <p:cNvPicPr>
            <a:picLocks noChangeAspect="1" noChangeArrowheads="1"/>
          </p:cNvPicPr>
          <p:nvPr/>
        </p:nvPicPr>
        <p:blipFill>
          <a:blip r:embed="rId3"/>
          <a:srcRect/>
          <a:stretch>
            <a:fillRect/>
          </a:stretch>
        </p:blipFill>
        <p:spPr bwMode="auto">
          <a:xfrm>
            <a:off x="-15875" y="-17463"/>
            <a:ext cx="9180513" cy="1239838"/>
          </a:xfrm>
          <a:prstGeom prst="rect">
            <a:avLst/>
          </a:prstGeom>
          <a:noFill/>
          <a:ln w="9525">
            <a:noFill/>
            <a:miter lim="800000"/>
            <a:headEnd/>
            <a:tailEnd/>
          </a:ln>
          <a:effectLst/>
        </p:spPr>
      </p:pic>
      <p:pic>
        <p:nvPicPr>
          <p:cNvPr id="3075" name="logo biale"/>
          <p:cNvPicPr>
            <a:picLocks noChangeAspect="1" noChangeArrowheads="1"/>
          </p:cNvPicPr>
          <p:nvPr/>
        </p:nvPicPr>
        <p:blipFill>
          <a:blip r:embed="rId4"/>
          <a:srcRect/>
          <a:stretch>
            <a:fillRect/>
          </a:stretch>
        </p:blipFill>
        <p:spPr bwMode="auto">
          <a:xfrm>
            <a:off x="222250" y="209550"/>
            <a:ext cx="1511300" cy="747713"/>
          </a:xfrm>
          <a:prstGeom prst="rect">
            <a:avLst/>
          </a:prstGeom>
          <a:noFill/>
          <a:ln w="9525">
            <a:noFill/>
            <a:miter lim="800000"/>
            <a:headEnd/>
            <a:tailEnd/>
          </a:ln>
          <a:effectLst/>
        </p:spPr>
      </p:pic>
      <p:pic>
        <p:nvPicPr>
          <p:cNvPr id="3082" name="pasek dolny"/>
          <p:cNvPicPr>
            <a:picLocks noChangeAspect="1" noChangeArrowheads="1"/>
          </p:cNvPicPr>
          <p:nvPr/>
        </p:nvPicPr>
        <p:blipFill>
          <a:blip r:embed="rId5"/>
          <a:srcRect/>
          <a:stretch>
            <a:fillRect/>
          </a:stretch>
        </p:blipFill>
        <p:spPr bwMode="auto">
          <a:xfrm>
            <a:off x="0" y="6311900"/>
            <a:ext cx="9144000" cy="568325"/>
          </a:xfrm>
          <a:prstGeom prst="rect">
            <a:avLst/>
          </a:prstGeom>
          <a:noFill/>
          <a:ln w="9525">
            <a:noFill/>
            <a:miter lim="800000"/>
            <a:headEnd/>
            <a:tailEnd/>
          </a:ln>
          <a:effectLst/>
        </p:spPr>
      </p:pic>
      <p:pic>
        <p:nvPicPr>
          <p:cNvPr id="3083" name="inspirujemy do dzialania"/>
          <p:cNvPicPr>
            <a:picLocks noChangeAspect="1" noChangeArrowheads="1"/>
          </p:cNvPicPr>
          <p:nvPr/>
        </p:nvPicPr>
        <p:blipFill>
          <a:blip r:embed="rId6"/>
          <a:srcRect/>
          <a:stretch>
            <a:fillRect/>
          </a:stretch>
        </p:blipFill>
        <p:spPr bwMode="auto">
          <a:xfrm>
            <a:off x="6688138" y="6581775"/>
            <a:ext cx="1855787" cy="203200"/>
          </a:xfrm>
          <a:prstGeom prst="rect">
            <a:avLst/>
          </a:prstGeom>
          <a:noFill/>
          <a:ln w="9525">
            <a:noFill/>
            <a:miter lim="800000"/>
            <a:headEnd/>
            <a:tailEnd/>
          </a:ln>
          <a:effectLst/>
        </p:spPr>
      </p:pic>
      <p:sp>
        <p:nvSpPr>
          <p:cNvPr id="12" name="pole tekstowe 2"/>
          <p:cNvSpPr txBox="1"/>
          <p:nvPr/>
        </p:nvSpPr>
        <p:spPr>
          <a:xfrm>
            <a:off x="222250" y="1430614"/>
            <a:ext cx="8830310" cy="3939540"/>
          </a:xfrm>
          <a:prstGeom prst="rect">
            <a:avLst/>
          </a:prstGeom>
          <a:noFill/>
        </p:spPr>
        <p:txBody>
          <a:bodyPr wrap="square" rtlCol="0">
            <a:spAutoFit/>
          </a:bodyPr>
          <a:lstStyle/>
          <a:p>
            <a:pPr algn="just"/>
            <a:endParaRPr lang="pl-PL" sz="1600" b="1" dirty="0" smtClean="0">
              <a:solidFill>
                <a:schemeClr val="accent2">
                  <a:lumMod val="50000"/>
                </a:schemeClr>
              </a:solidFill>
              <a:latin typeface="Century Gothic" charset="0"/>
              <a:ea typeface="Century Gothic" charset="0"/>
              <a:cs typeface="Century Gothic" charset="0"/>
            </a:endParaRPr>
          </a:p>
          <a:p>
            <a:pPr algn="just"/>
            <a:endParaRPr lang="pl-PL" sz="1600" b="1" dirty="0">
              <a:solidFill>
                <a:schemeClr val="accent2">
                  <a:lumMod val="50000"/>
                </a:schemeClr>
              </a:solidFill>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REGIONALNY </a:t>
            </a:r>
            <a:r>
              <a:rPr lang="pl-PL" sz="1600" b="1" dirty="0">
                <a:latin typeface="Century Gothic" charset="0"/>
                <a:ea typeface="Century Gothic" charset="0"/>
                <a:cs typeface="Century Gothic" charset="0"/>
              </a:rPr>
              <a:t>PROGRAM OPERACYJNY WD </a:t>
            </a:r>
            <a:r>
              <a:rPr lang="pl-PL" sz="1600" b="1" dirty="0" smtClean="0">
                <a:latin typeface="Century Gothic" charset="0"/>
                <a:ea typeface="Century Gothic" charset="0"/>
                <a:cs typeface="Century Gothic" charset="0"/>
              </a:rPr>
              <a:t>2014-2020</a:t>
            </a:r>
            <a:endParaRPr lang="pl-PL" sz="1600" b="1" dirty="0">
              <a:latin typeface="Century Gothic" charset="0"/>
              <a:ea typeface="Century Gothic" charset="0"/>
              <a:cs typeface="Century Gothic" charset="0"/>
            </a:endParaRPr>
          </a:p>
          <a:p>
            <a:pPr algn="just"/>
            <a:endParaRPr lang="pl-PL" sz="1600" b="1" dirty="0" smtClean="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Działanie 9.2 </a:t>
            </a:r>
            <a:r>
              <a:rPr lang="pl-PL" sz="1600" dirty="0" smtClean="0">
                <a:latin typeface="Century Gothic" charset="0"/>
                <a:ea typeface="Century Gothic" charset="0"/>
                <a:cs typeface="Century Gothic" charset="0"/>
              </a:rPr>
              <a:t>– </a:t>
            </a:r>
            <a:r>
              <a:rPr lang="pl-PL" sz="1600" dirty="0" smtClean="0">
                <a:latin typeface="Century Gothic" panose="020B0502020202020204" pitchFamily="34" charset="0"/>
              </a:rPr>
              <a:t>Dostęp </a:t>
            </a:r>
            <a:r>
              <a:rPr lang="pl-PL" sz="1600" dirty="0">
                <a:latin typeface="Century Gothic" panose="020B0502020202020204" pitchFamily="34" charset="0"/>
              </a:rPr>
              <a:t>do wysokiej jakości </a:t>
            </a:r>
            <a:r>
              <a:rPr lang="pl-PL" sz="1600" dirty="0" smtClean="0">
                <a:latin typeface="Century Gothic" panose="020B0502020202020204" pitchFamily="34" charset="0"/>
              </a:rPr>
              <a:t>usług społecznych</a:t>
            </a:r>
            <a:endParaRPr lang="pl-PL" sz="1600" dirty="0" smtClean="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
            </a:r>
            <a:br>
              <a:rPr lang="pl-PL" sz="1600" b="1" dirty="0" smtClean="0">
                <a:latin typeface="Century Gothic" charset="0"/>
                <a:ea typeface="Century Gothic" charset="0"/>
                <a:cs typeface="Century Gothic" charset="0"/>
              </a:rPr>
            </a:br>
            <a:r>
              <a:rPr lang="pl-PL" sz="1600" b="1" dirty="0" smtClean="0">
                <a:latin typeface="Century Gothic" charset="0"/>
                <a:ea typeface="Century Gothic" charset="0"/>
                <a:cs typeface="Century Gothic" charset="0"/>
              </a:rPr>
              <a:t>Adresaci m.in..:</a:t>
            </a:r>
            <a:r>
              <a:rPr lang="pl-PL" sz="1600" b="1" dirty="0">
                <a:latin typeface="Century Gothic" charset="0"/>
                <a:ea typeface="Century Gothic" charset="0"/>
                <a:cs typeface="Century Gothic" charset="0"/>
              </a:rPr>
              <a:t> </a:t>
            </a:r>
            <a:r>
              <a:rPr lang="pl-PL" sz="1500" dirty="0" smtClean="0">
                <a:latin typeface="Century Gothic" charset="0"/>
                <a:ea typeface="Century Gothic" charset="0"/>
                <a:cs typeface="Century Gothic" charset="0"/>
              </a:rPr>
              <a:t>Osoby niesamodzielne oraz osoby niepełnosprawne oraz z opiekunowie</a:t>
            </a:r>
          </a:p>
          <a:p>
            <a:pPr marL="457200" indent="-457200" algn="just">
              <a:buFont typeface="Wingdings" charset="2"/>
              <a:buChar char="v"/>
            </a:pPr>
            <a:endParaRPr lang="pl-PL" sz="1000" dirty="0" smtClean="0">
              <a:latin typeface="Century Gothic" charset="0"/>
              <a:ea typeface="Century Gothic" charset="0"/>
              <a:cs typeface="Century Gothic" charset="0"/>
            </a:endParaRPr>
          </a:p>
          <a:p>
            <a:pPr lvl="0"/>
            <a:r>
              <a:rPr lang="pl-PL" sz="1600" b="1" dirty="0">
                <a:latin typeface="Century Gothic" charset="0"/>
                <a:ea typeface="Century Gothic" charset="0"/>
                <a:cs typeface="Century Gothic" charset="0"/>
              </a:rPr>
              <a:t>Beneficjenci: min. </a:t>
            </a:r>
            <a:r>
              <a:rPr lang="pl-PL" sz="1600" b="1" dirty="0" smtClean="0">
                <a:latin typeface="Century Gothic" charset="0"/>
                <a:ea typeface="Century Gothic" charset="0"/>
                <a:cs typeface="Century Gothic" charset="0"/>
              </a:rPr>
              <a:t/>
            </a:r>
            <a:br>
              <a:rPr lang="pl-PL" sz="1600" b="1" dirty="0" smtClean="0">
                <a:latin typeface="Century Gothic" charset="0"/>
                <a:ea typeface="Century Gothic" charset="0"/>
                <a:cs typeface="Century Gothic" charset="0"/>
              </a:rPr>
            </a:br>
            <a:r>
              <a:rPr lang="pl-PL" sz="1600" b="1" dirty="0" smtClean="0">
                <a:latin typeface="Century Gothic" panose="020B0502020202020204" pitchFamily="34" charset="0"/>
              </a:rPr>
              <a:t>podmioty </a:t>
            </a:r>
            <a:r>
              <a:rPr lang="pl-PL" sz="1600" b="1" dirty="0">
                <a:latin typeface="Century Gothic" panose="020B0502020202020204" pitchFamily="34" charset="0"/>
              </a:rPr>
              <a:t>prowadzące działalność w obszarze pomocy społecznej oraz systemu wspierania rodziny i pieczy zastępczej; </a:t>
            </a:r>
          </a:p>
          <a:p>
            <a:r>
              <a:rPr lang="pl-PL" sz="1600" b="1" dirty="0">
                <a:latin typeface="Century Gothic" panose="020B0502020202020204" pitchFamily="34" charset="0"/>
              </a:rPr>
              <a:t>podmioty ekonomii społecznej oraz przedsiębiorstwa społeczne</a:t>
            </a:r>
            <a:r>
              <a:rPr lang="pl-PL" sz="1600" b="1" dirty="0" smtClean="0">
                <a:latin typeface="Century Gothic" panose="020B0502020202020204" pitchFamily="34" charset="0"/>
              </a:rPr>
              <a:t>; </a:t>
            </a:r>
            <a:endParaRPr lang="pl-PL" sz="1600" b="1" dirty="0">
              <a:latin typeface="Century Gothic" panose="020B0502020202020204" pitchFamily="34" charset="0"/>
            </a:endParaRPr>
          </a:p>
          <a:p>
            <a:endParaRPr lang="pl-PL" sz="1600" b="1" dirty="0">
              <a:latin typeface="Century Gothic" panose="020B0502020202020204" pitchFamily="34" charset="0"/>
              <a:ea typeface="Century Gothic" charset="0"/>
              <a:cs typeface="Century Gothic" charset="0"/>
            </a:endParaRPr>
          </a:p>
          <a:p>
            <a:r>
              <a:rPr lang="pl-PL" sz="1600" b="1" dirty="0" smtClean="0">
                <a:latin typeface="Century Gothic" charset="0"/>
                <a:ea typeface="Century Gothic" charset="0"/>
                <a:cs typeface="Century Gothic" charset="0"/>
              </a:rPr>
              <a:t>Wsparcie m.in..:</a:t>
            </a:r>
            <a:br>
              <a:rPr lang="pl-PL" sz="1600" b="1" dirty="0" smtClean="0">
                <a:latin typeface="Century Gothic" charset="0"/>
                <a:ea typeface="Century Gothic" charset="0"/>
                <a:cs typeface="Century Gothic" charset="0"/>
              </a:rPr>
            </a:br>
            <a:r>
              <a:rPr lang="pl-PL" sz="1600" b="1" dirty="0">
                <a:latin typeface="Century Gothic" panose="020B0502020202020204" pitchFamily="34" charset="0"/>
              </a:rPr>
              <a:t>Usługi asystenckie i opiekuńcze nad osobami niesamodzielnymi świadczone w  społeczności lokalnej</a:t>
            </a:r>
            <a:endParaRPr lang="pl-PL" sz="1500" dirty="0">
              <a:latin typeface="Century Gothic" panose="020B0502020202020204" pitchFamily="34" charset="0"/>
              <a:ea typeface="Century Gothic" charset="0"/>
              <a:cs typeface="Century Gothic" charset="0"/>
            </a:endParaRPr>
          </a:p>
        </p:txBody>
      </p:sp>
      <p:sp>
        <p:nvSpPr>
          <p:cNvPr id="7" name="Prostokąt 6"/>
          <p:cNvSpPr/>
          <p:nvPr/>
        </p:nvSpPr>
        <p:spPr>
          <a:xfrm>
            <a:off x="2012830" y="18731"/>
            <a:ext cx="6909529" cy="830997"/>
          </a:xfrm>
          <a:prstGeom prst="rect">
            <a:avLst/>
          </a:prstGeom>
        </p:spPr>
        <p:txBody>
          <a:bodyPr wrap="square">
            <a:spAutoFit/>
          </a:bodyPr>
          <a:lstStyle/>
          <a:p>
            <a:pPr algn="just"/>
            <a:r>
              <a:rPr lang="pl-PL" sz="1600" b="1" dirty="0">
                <a:solidFill>
                  <a:schemeClr val="bg1"/>
                </a:solidFill>
                <a:latin typeface="Century Gothic" charset="0"/>
                <a:ea typeface="Century Gothic" charset="0"/>
                <a:cs typeface="Century Gothic" charset="0"/>
              </a:rPr>
              <a:t>Wybrane pola aktywności przedsiębiorcy jako beneficjenta, partnera w realizacji projektu, podmiotu współpracującego </a:t>
            </a:r>
            <a:r>
              <a:rPr lang="pl-PL" sz="1600" b="1" dirty="0" smtClean="0">
                <a:solidFill>
                  <a:schemeClr val="bg1"/>
                </a:solidFill>
                <a:latin typeface="Century Gothic" charset="0"/>
                <a:ea typeface="Century Gothic" charset="0"/>
                <a:cs typeface="Century Gothic" charset="0"/>
              </a:rPr>
              <a:t/>
            </a:r>
            <a:br>
              <a:rPr lang="pl-PL" sz="1600" b="1" dirty="0" smtClean="0">
                <a:solidFill>
                  <a:schemeClr val="bg1"/>
                </a:solidFill>
                <a:latin typeface="Century Gothic" charset="0"/>
                <a:ea typeface="Century Gothic" charset="0"/>
                <a:cs typeface="Century Gothic" charset="0"/>
              </a:rPr>
            </a:br>
            <a:r>
              <a:rPr lang="pl-PL" sz="1600" b="1" dirty="0" smtClean="0">
                <a:solidFill>
                  <a:schemeClr val="bg1"/>
                </a:solidFill>
                <a:latin typeface="Century Gothic" charset="0"/>
                <a:ea typeface="Century Gothic" charset="0"/>
                <a:cs typeface="Century Gothic" charset="0"/>
              </a:rPr>
              <a:t>w </a:t>
            </a:r>
            <a:r>
              <a:rPr lang="pl-PL" sz="1600" b="1" dirty="0">
                <a:solidFill>
                  <a:schemeClr val="bg1"/>
                </a:solidFill>
                <a:latin typeface="Century Gothic" charset="0"/>
                <a:ea typeface="Century Gothic" charset="0"/>
                <a:cs typeface="Century Gothic" charset="0"/>
              </a:rPr>
              <a:t>projekcie wdrażanym w DWUP</a:t>
            </a:r>
          </a:p>
        </p:txBody>
      </p:sp>
    </p:spTree>
    <p:extLst>
      <p:ext uri="{BB962C8B-B14F-4D97-AF65-F5344CB8AC3E}">
        <p14:creationId xmlns:p14="http://schemas.microsoft.com/office/powerpoint/2010/main" val="1757045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513294" y="1436257"/>
            <a:ext cx="3617259" cy="5412371"/>
          </a:xfrm>
          <a:prstGeom prst="rect">
            <a:avLst/>
          </a:prstGeom>
        </p:spPr>
      </p:pic>
      <p:sp>
        <p:nvSpPr>
          <p:cNvPr id="8" name="Tytuł 1"/>
          <p:cNvSpPr>
            <a:spLocks noGrp="1"/>
          </p:cNvSpPr>
          <p:nvPr>
            <p:ph type="title"/>
          </p:nvPr>
        </p:nvSpPr>
        <p:spPr>
          <a:xfrm>
            <a:off x="3709398" y="912788"/>
            <a:ext cx="5419165" cy="619173"/>
          </a:xfrm>
          <a:effectLst>
            <a:outerShdw blurRad="50800" dist="50800" dir="5400000" algn="ctr" rotWithShape="0">
              <a:srgbClr val="000000">
                <a:alpha val="19000"/>
              </a:srgbClr>
            </a:outerShdw>
          </a:effectLst>
        </p:spPr>
        <p:txBody>
          <a:bodyPr>
            <a:noAutofit/>
          </a:bodyPr>
          <a:lstStyle/>
          <a:p>
            <a:r>
              <a:rPr lang="pl-PL" sz="2800" dirty="0" smtClean="0">
                <a:latin typeface="Century Gothic" charset="0"/>
                <a:ea typeface="Century Gothic" charset="0"/>
                <a:cs typeface="Century Gothic" charset="0"/>
              </a:rPr>
              <a:t>PLAN WSPARCIA EFS W 2018 r.</a:t>
            </a:r>
            <a:endParaRPr lang="pl-PL" sz="2000" dirty="0">
              <a:latin typeface="Century Gothic" charset="0"/>
              <a:ea typeface="Century Gothic" charset="0"/>
              <a:cs typeface="Century Gothic" charset="0"/>
            </a:endParaRPr>
          </a:p>
        </p:txBody>
      </p:sp>
      <p:pic>
        <p:nvPicPr>
          <p:cNvPr id="9" name="image5.pdf"/>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7324667" y="1533519"/>
            <a:ext cx="1819333" cy="230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asek dol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nspirujemy do dzialani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asek gorny"/>
          <p:cNvPicPr>
            <a:picLocks noChangeAspect="1" noChangeArrowheads="1"/>
          </p:cNvPicPr>
          <p:nvPr/>
        </p:nvPicPr>
        <p:blipFill>
          <a:blip r:embed="rId6"/>
          <a:srcRect/>
          <a:stretch>
            <a:fillRect/>
          </a:stretch>
        </p:blipFill>
        <p:spPr bwMode="auto">
          <a:xfrm>
            <a:off x="-15875" y="-17463"/>
            <a:ext cx="9180513" cy="1239838"/>
          </a:xfrm>
          <a:prstGeom prst="rect">
            <a:avLst/>
          </a:prstGeom>
          <a:noFill/>
          <a:ln w="9525">
            <a:noFill/>
            <a:miter lim="800000"/>
            <a:headEnd/>
            <a:tailEnd/>
          </a:ln>
          <a:effectLst/>
        </p:spPr>
      </p:pic>
      <p:pic>
        <p:nvPicPr>
          <p:cNvPr id="12" name="logo biale"/>
          <p:cNvPicPr>
            <a:picLocks noChangeAspect="1" noChangeArrowheads="1"/>
          </p:cNvPicPr>
          <p:nvPr/>
        </p:nvPicPr>
        <p:blipFill>
          <a:blip r:embed="rId7"/>
          <a:srcRect/>
          <a:stretch>
            <a:fillRect/>
          </a:stretch>
        </p:blipFill>
        <p:spPr bwMode="auto">
          <a:xfrm>
            <a:off x="222250" y="209550"/>
            <a:ext cx="1511300" cy="747713"/>
          </a:xfrm>
          <a:prstGeom prst="rect">
            <a:avLst/>
          </a:prstGeom>
          <a:noFill/>
          <a:ln w="9525">
            <a:noFill/>
            <a:miter lim="800000"/>
            <a:headEnd/>
            <a:tailEnd/>
          </a:ln>
          <a:effectLst/>
        </p:spPr>
      </p:pic>
      <p:sp>
        <p:nvSpPr>
          <p:cNvPr id="13" name="Prostokąt 12"/>
          <p:cNvSpPr/>
          <p:nvPr/>
        </p:nvSpPr>
        <p:spPr>
          <a:xfrm>
            <a:off x="2012830" y="18731"/>
            <a:ext cx="6909529" cy="830997"/>
          </a:xfrm>
          <a:prstGeom prst="rect">
            <a:avLst/>
          </a:prstGeom>
        </p:spPr>
        <p:txBody>
          <a:bodyPr wrap="square">
            <a:spAutoFit/>
          </a:bodyPr>
          <a:lstStyle/>
          <a:p>
            <a:pPr algn="just"/>
            <a:r>
              <a:rPr lang="pl-PL" sz="1600" b="1" dirty="0">
                <a:solidFill>
                  <a:schemeClr val="bg1"/>
                </a:solidFill>
                <a:latin typeface="Century Gothic" charset="0"/>
                <a:ea typeface="Century Gothic" charset="0"/>
                <a:cs typeface="Century Gothic" charset="0"/>
              </a:rPr>
              <a:t>Wybrane pola aktywności przedsiębiorcy jako beneficjenta, partnera w realizacji projektu, podmiotu współpracującego </a:t>
            </a:r>
            <a:r>
              <a:rPr lang="pl-PL" sz="1600" b="1" dirty="0" smtClean="0">
                <a:solidFill>
                  <a:schemeClr val="bg1"/>
                </a:solidFill>
                <a:latin typeface="Century Gothic" charset="0"/>
                <a:ea typeface="Century Gothic" charset="0"/>
                <a:cs typeface="Century Gothic" charset="0"/>
              </a:rPr>
              <a:t/>
            </a:r>
            <a:br>
              <a:rPr lang="pl-PL" sz="1600" b="1" dirty="0" smtClean="0">
                <a:solidFill>
                  <a:schemeClr val="bg1"/>
                </a:solidFill>
                <a:latin typeface="Century Gothic" charset="0"/>
                <a:ea typeface="Century Gothic" charset="0"/>
                <a:cs typeface="Century Gothic" charset="0"/>
              </a:rPr>
            </a:br>
            <a:r>
              <a:rPr lang="pl-PL" sz="1600" b="1" dirty="0" smtClean="0">
                <a:solidFill>
                  <a:schemeClr val="bg1"/>
                </a:solidFill>
                <a:latin typeface="Century Gothic" charset="0"/>
                <a:ea typeface="Century Gothic" charset="0"/>
                <a:cs typeface="Century Gothic" charset="0"/>
              </a:rPr>
              <a:t>w </a:t>
            </a:r>
            <a:r>
              <a:rPr lang="pl-PL" sz="1600" b="1" dirty="0">
                <a:solidFill>
                  <a:schemeClr val="bg1"/>
                </a:solidFill>
                <a:latin typeface="Century Gothic" charset="0"/>
                <a:ea typeface="Century Gothic" charset="0"/>
                <a:cs typeface="Century Gothic" charset="0"/>
              </a:rPr>
              <a:t>projekcie wdrażanym w DWUP</a:t>
            </a:r>
          </a:p>
        </p:txBody>
      </p:sp>
      <p:sp>
        <p:nvSpPr>
          <p:cNvPr id="15" name="pole tekstowe 2"/>
          <p:cNvSpPr txBox="1"/>
          <p:nvPr/>
        </p:nvSpPr>
        <p:spPr>
          <a:xfrm>
            <a:off x="222250" y="1426097"/>
            <a:ext cx="4788461" cy="5139869"/>
          </a:xfrm>
          <a:prstGeom prst="rect">
            <a:avLst/>
          </a:prstGeom>
          <a:noFill/>
        </p:spPr>
        <p:txBody>
          <a:bodyPr wrap="square" rtlCol="0">
            <a:spAutoFit/>
          </a:bodyPr>
          <a:lstStyle/>
          <a:p>
            <a:pPr algn="just"/>
            <a:endParaRPr lang="pl-PL" sz="1400" b="1" dirty="0" smtClean="0">
              <a:latin typeface="Century Gothic" charset="0"/>
              <a:ea typeface="Century Gothic" charset="0"/>
              <a:cs typeface="Century Gothic" charset="0"/>
            </a:endParaRPr>
          </a:p>
          <a:p>
            <a:pPr algn="just"/>
            <a:r>
              <a:rPr lang="pl-PL" sz="1550" b="1" dirty="0">
                <a:latin typeface="Century Gothic" charset="0"/>
                <a:ea typeface="Century Gothic" charset="0"/>
                <a:cs typeface="Century Gothic" charset="0"/>
              </a:rPr>
              <a:t>Wsparcie osób poszukujących pracy </a:t>
            </a:r>
            <a:r>
              <a:rPr lang="mr-IN" sz="1550" b="1" dirty="0" smtClean="0">
                <a:latin typeface="Century Gothic" charset="0"/>
                <a:ea typeface="Century Gothic" charset="0"/>
                <a:cs typeface="Century Gothic" charset="0"/>
              </a:rPr>
              <a:t>–</a:t>
            </a:r>
            <a:r>
              <a:rPr lang="pl-PL" sz="1550" b="1" dirty="0" smtClean="0">
                <a:latin typeface="Century Gothic" charset="0"/>
                <a:ea typeface="Century Gothic" charset="0"/>
                <a:cs typeface="Century Gothic" charset="0"/>
              </a:rPr>
              <a:t> </a:t>
            </a:r>
            <a:r>
              <a:rPr lang="pl-PL" sz="1550" b="1" dirty="0">
                <a:latin typeface="Century Gothic" charset="0"/>
                <a:ea typeface="Century Gothic" charset="0"/>
                <a:cs typeface="Century Gothic" charset="0"/>
              </a:rPr>
              <a:t>Działanie </a:t>
            </a:r>
            <a:r>
              <a:rPr lang="pl-PL" sz="1550" b="1" dirty="0" smtClean="0">
                <a:latin typeface="Century Gothic" charset="0"/>
                <a:ea typeface="Century Gothic" charset="0"/>
                <a:cs typeface="Century Gothic" charset="0"/>
              </a:rPr>
              <a:t>8.2  </a:t>
            </a:r>
          </a:p>
          <a:p>
            <a:pPr algn="just"/>
            <a:endParaRPr lang="pl-PL" sz="1400" dirty="0" smtClean="0">
              <a:latin typeface="Century Gothic" charset="0"/>
              <a:ea typeface="Century Gothic" charset="0"/>
              <a:cs typeface="Century Gothic" charset="0"/>
            </a:endParaRPr>
          </a:p>
          <a:p>
            <a:pPr marL="285750" indent="-285750" algn="just">
              <a:buFont typeface="Wingdings" panose="05000000000000000000" pitchFamily="2" charset="2"/>
              <a:buChar char="v"/>
            </a:pPr>
            <a:r>
              <a:rPr lang="pl-PL" sz="1400" dirty="0" smtClean="0">
                <a:latin typeface="Century Gothic" charset="0"/>
                <a:ea typeface="Century Gothic" charset="0"/>
                <a:cs typeface="Century Gothic" charset="0"/>
              </a:rPr>
              <a:t>Nabór wniosków na realizację projektów konkursowych z zakresu aktywizacji zawodowej osób od 30. roku życia, które znajdują się w szczególnej sytuacji na rynku pracy.</a:t>
            </a:r>
          </a:p>
          <a:p>
            <a:pPr marL="285750" indent="-285750" algn="just">
              <a:buFont typeface="Wingdings" panose="05000000000000000000" pitchFamily="2" charset="2"/>
              <a:buChar char="v"/>
            </a:pPr>
            <a:endParaRPr lang="pl-PL" sz="1400" dirty="0" smtClean="0">
              <a:latin typeface="Century Gothic" charset="0"/>
              <a:ea typeface="Century Gothic" charset="0"/>
              <a:cs typeface="Century Gothic" charset="0"/>
            </a:endParaRPr>
          </a:p>
          <a:p>
            <a:pPr marL="285750" indent="-285750" algn="just">
              <a:buFont typeface="Wingdings" panose="05000000000000000000" pitchFamily="2" charset="2"/>
              <a:buChar char="v"/>
            </a:pPr>
            <a:r>
              <a:rPr lang="pl-PL" sz="1400" dirty="0" smtClean="0">
                <a:latin typeface="Century Gothic" charset="0"/>
                <a:ea typeface="Century Gothic" charset="0"/>
                <a:cs typeface="Century Gothic" charset="0"/>
              </a:rPr>
              <a:t>Ogłoszenie naboru styczeń 2018 r. – kwota alokacji 27,7 mln PLN</a:t>
            </a:r>
          </a:p>
          <a:p>
            <a:pPr algn="just"/>
            <a:endParaRPr lang="pl-PL" sz="1400" dirty="0">
              <a:latin typeface="Century Gothic" charset="0"/>
              <a:ea typeface="Century Gothic" charset="0"/>
              <a:cs typeface="Century Gothic" charset="0"/>
            </a:endParaRPr>
          </a:p>
          <a:p>
            <a:pPr algn="just"/>
            <a:r>
              <a:rPr lang="pl-PL" sz="1550" b="1" dirty="0">
                <a:latin typeface="Century Gothic" charset="0"/>
                <a:ea typeface="Century Gothic" charset="0"/>
                <a:cs typeface="Century Gothic" charset="0"/>
              </a:rPr>
              <a:t>Godzenie życia zawodowego i prywatnego </a:t>
            </a:r>
            <a:r>
              <a:rPr lang="mr-IN" sz="1550" b="1" dirty="0" smtClean="0">
                <a:latin typeface="Century Gothic" charset="0"/>
                <a:ea typeface="Century Gothic" charset="0"/>
                <a:cs typeface="Century Gothic" charset="0"/>
              </a:rPr>
              <a:t>–</a:t>
            </a:r>
            <a:r>
              <a:rPr lang="pl-PL" sz="1550" b="1" dirty="0" smtClean="0">
                <a:latin typeface="Century Gothic" charset="0"/>
                <a:ea typeface="Century Gothic" charset="0"/>
                <a:cs typeface="Century Gothic" charset="0"/>
              </a:rPr>
              <a:t> Działanie </a:t>
            </a:r>
            <a:r>
              <a:rPr lang="pl-PL" sz="1550" b="1" dirty="0">
                <a:latin typeface="Century Gothic" charset="0"/>
                <a:ea typeface="Century Gothic" charset="0"/>
                <a:cs typeface="Century Gothic" charset="0"/>
              </a:rPr>
              <a:t>8.4 </a:t>
            </a:r>
            <a:endParaRPr lang="pl-PL" sz="1550" b="1" dirty="0" smtClean="0">
              <a:latin typeface="Century Gothic" charset="0"/>
              <a:ea typeface="Century Gothic" charset="0"/>
              <a:cs typeface="Century Gothic" charset="0"/>
            </a:endParaRPr>
          </a:p>
          <a:p>
            <a:pPr algn="just"/>
            <a:endParaRPr lang="pl-PL" sz="1400" dirty="0" smtClean="0">
              <a:latin typeface="Century Gothic" charset="0"/>
              <a:ea typeface="Century Gothic" charset="0"/>
              <a:cs typeface="Century Gothic" charset="0"/>
            </a:endParaRPr>
          </a:p>
          <a:p>
            <a:pPr marL="285750" indent="-285750" algn="just">
              <a:buFont typeface="Wingdings" panose="05000000000000000000" pitchFamily="2" charset="2"/>
              <a:buChar char="v"/>
            </a:pPr>
            <a:r>
              <a:rPr lang="pl-PL" sz="1400" dirty="0" smtClean="0">
                <a:latin typeface="Century Gothic" charset="0"/>
                <a:ea typeface="Century Gothic" charset="0"/>
                <a:cs typeface="Century Gothic" charset="0"/>
              </a:rPr>
              <a:t>Nabór wniosków na projekty na rzecz aktywizacji zawodowej osób opiekujących się dziećmi w wieku do lat 3 poprzez tworzenie i rozwijanie miejsc opieki nad dziećmi  oraz pokrywanie kosztów opieki.</a:t>
            </a:r>
          </a:p>
          <a:p>
            <a:pPr marL="285750" indent="-285750" algn="just">
              <a:buFont typeface="Wingdings" panose="05000000000000000000" pitchFamily="2" charset="2"/>
              <a:buChar char="v"/>
            </a:pPr>
            <a:endParaRPr lang="pl-PL" sz="1400" dirty="0" smtClean="0">
              <a:latin typeface="Century Gothic" charset="0"/>
              <a:ea typeface="Century Gothic" charset="0"/>
              <a:cs typeface="Century Gothic" charset="0"/>
            </a:endParaRPr>
          </a:p>
          <a:p>
            <a:pPr marL="285750" indent="-285750" algn="just">
              <a:buFont typeface="Wingdings" panose="05000000000000000000" pitchFamily="2" charset="2"/>
              <a:buChar char="v"/>
            </a:pPr>
            <a:r>
              <a:rPr lang="pl-PL" sz="1400" dirty="0" smtClean="0">
                <a:latin typeface="Century Gothic" charset="0"/>
                <a:ea typeface="Century Gothic" charset="0"/>
                <a:cs typeface="Century Gothic" charset="0"/>
              </a:rPr>
              <a:t>Ogłoszenie naboru marzec 2018 </a:t>
            </a:r>
            <a:r>
              <a:rPr lang="pl-PL" sz="1400" dirty="0">
                <a:latin typeface="Century Gothic" charset="0"/>
                <a:ea typeface="Century Gothic" charset="0"/>
                <a:cs typeface="Century Gothic" charset="0"/>
              </a:rPr>
              <a:t>r. – kwota alokacji </a:t>
            </a:r>
            <a:r>
              <a:rPr lang="pl-PL" sz="1400" dirty="0" smtClean="0">
                <a:latin typeface="Century Gothic" charset="0"/>
                <a:ea typeface="Century Gothic" charset="0"/>
                <a:cs typeface="Century Gothic" charset="0"/>
              </a:rPr>
              <a:t>27,9 </a:t>
            </a:r>
            <a:r>
              <a:rPr lang="pl-PL" sz="1400" dirty="0">
                <a:latin typeface="Century Gothic" charset="0"/>
                <a:ea typeface="Century Gothic" charset="0"/>
                <a:cs typeface="Century Gothic" charset="0"/>
              </a:rPr>
              <a:t>mln </a:t>
            </a:r>
            <a:r>
              <a:rPr lang="pl-PL" sz="1400" dirty="0" smtClean="0">
                <a:latin typeface="Century Gothic" charset="0"/>
                <a:ea typeface="Century Gothic" charset="0"/>
                <a:cs typeface="Century Gothic" charset="0"/>
              </a:rPr>
              <a:t>PLN</a:t>
            </a:r>
            <a:endParaRPr lang="pl-PL" sz="1550" b="1" dirty="0">
              <a:latin typeface="Century Gothic" charset="0"/>
              <a:ea typeface="Century Gothic" charset="0"/>
              <a:cs typeface="Century Gothic" charset="0"/>
            </a:endParaRPr>
          </a:p>
        </p:txBody>
      </p:sp>
    </p:spTree>
    <p:extLst>
      <p:ext uri="{BB962C8B-B14F-4D97-AF65-F5344CB8AC3E}">
        <p14:creationId xmlns:p14="http://schemas.microsoft.com/office/powerpoint/2010/main" val="188333059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sek gorny"/>
          <p:cNvPicPr>
            <a:picLocks noChangeAspect="1" noChangeArrowheads="1"/>
          </p:cNvPicPr>
          <p:nvPr/>
        </p:nvPicPr>
        <p:blipFill>
          <a:blip r:embed="rId2"/>
          <a:srcRect/>
          <a:stretch>
            <a:fillRect/>
          </a:stretch>
        </p:blipFill>
        <p:spPr bwMode="auto">
          <a:xfrm>
            <a:off x="-15875" y="-17463"/>
            <a:ext cx="9180513" cy="1239838"/>
          </a:xfrm>
          <a:prstGeom prst="rect">
            <a:avLst/>
          </a:prstGeom>
          <a:noFill/>
          <a:ln w="9525">
            <a:noFill/>
            <a:miter lim="800000"/>
            <a:headEnd/>
            <a:tailEnd/>
          </a:ln>
          <a:effectLst/>
        </p:spPr>
      </p:pic>
      <p:pic>
        <p:nvPicPr>
          <p:cNvPr id="3075" name="logo biale"/>
          <p:cNvPicPr>
            <a:picLocks noChangeAspect="1" noChangeArrowheads="1"/>
          </p:cNvPicPr>
          <p:nvPr/>
        </p:nvPicPr>
        <p:blipFill>
          <a:blip r:embed="rId3"/>
          <a:srcRect/>
          <a:stretch>
            <a:fillRect/>
          </a:stretch>
        </p:blipFill>
        <p:spPr bwMode="auto">
          <a:xfrm>
            <a:off x="222250" y="209550"/>
            <a:ext cx="1511300" cy="747713"/>
          </a:xfrm>
          <a:prstGeom prst="rect">
            <a:avLst/>
          </a:prstGeom>
          <a:noFill/>
          <a:ln w="9525">
            <a:noFill/>
            <a:miter lim="800000"/>
            <a:headEnd/>
            <a:tailEnd/>
          </a:ln>
          <a:effectLst/>
        </p:spPr>
      </p:pic>
      <p:pic>
        <p:nvPicPr>
          <p:cNvPr id="3082" name="pasek dolny"/>
          <p:cNvPicPr>
            <a:picLocks noChangeAspect="1" noChangeArrowheads="1"/>
          </p:cNvPicPr>
          <p:nvPr/>
        </p:nvPicPr>
        <p:blipFill>
          <a:blip r:embed="rId4"/>
          <a:srcRect/>
          <a:stretch>
            <a:fillRect/>
          </a:stretch>
        </p:blipFill>
        <p:spPr bwMode="auto">
          <a:xfrm>
            <a:off x="0" y="6311900"/>
            <a:ext cx="9144000" cy="568325"/>
          </a:xfrm>
          <a:prstGeom prst="rect">
            <a:avLst/>
          </a:prstGeom>
          <a:noFill/>
          <a:ln w="9525">
            <a:noFill/>
            <a:miter lim="800000"/>
            <a:headEnd/>
            <a:tailEnd/>
          </a:ln>
          <a:effectLst/>
        </p:spPr>
      </p:pic>
      <p:pic>
        <p:nvPicPr>
          <p:cNvPr id="3083" name="inspirujemy do dzialania"/>
          <p:cNvPicPr>
            <a:picLocks noChangeAspect="1" noChangeArrowheads="1"/>
          </p:cNvPicPr>
          <p:nvPr/>
        </p:nvPicPr>
        <p:blipFill>
          <a:blip r:embed="rId5"/>
          <a:srcRect/>
          <a:stretch>
            <a:fillRect/>
          </a:stretch>
        </p:blipFill>
        <p:spPr bwMode="auto">
          <a:xfrm>
            <a:off x="6688138" y="6581775"/>
            <a:ext cx="1855787" cy="203200"/>
          </a:xfrm>
          <a:prstGeom prst="rect">
            <a:avLst/>
          </a:prstGeom>
          <a:noFill/>
          <a:ln w="9525">
            <a:noFill/>
            <a:miter lim="800000"/>
            <a:headEnd/>
            <a:tailEnd/>
          </a:ln>
          <a:effectLst/>
        </p:spPr>
      </p:pic>
      <p:sp>
        <p:nvSpPr>
          <p:cNvPr id="8" name="pole tekstowe 2"/>
          <p:cNvSpPr txBox="1"/>
          <p:nvPr/>
        </p:nvSpPr>
        <p:spPr>
          <a:xfrm>
            <a:off x="222250" y="1212718"/>
            <a:ext cx="8604566" cy="6140142"/>
          </a:xfrm>
          <a:prstGeom prst="rect">
            <a:avLst/>
          </a:prstGeom>
          <a:noFill/>
        </p:spPr>
        <p:txBody>
          <a:bodyPr wrap="square" rtlCol="0">
            <a:spAutoFit/>
          </a:bodyPr>
          <a:lstStyle/>
          <a:p>
            <a:pPr algn="just"/>
            <a:endParaRPr lang="pl-PL" sz="1600" b="1" dirty="0" smtClean="0">
              <a:latin typeface="Century Gothic" charset="0"/>
              <a:ea typeface="Century Gothic" charset="0"/>
              <a:cs typeface="Century Gothic" charset="0"/>
            </a:endParaRPr>
          </a:p>
          <a:p>
            <a:pPr algn="just"/>
            <a:endParaRPr lang="pl-PL" sz="1600" b="1" dirty="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REGIONALNY </a:t>
            </a:r>
            <a:r>
              <a:rPr lang="pl-PL" sz="1600" b="1" dirty="0">
                <a:latin typeface="Century Gothic" charset="0"/>
                <a:ea typeface="Century Gothic" charset="0"/>
                <a:cs typeface="Century Gothic" charset="0"/>
              </a:rPr>
              <a:t>PROGRAM OPERACYJNY WD </a:t>
            </a:r>
            <a:r>
              <a:rPr lang="pl-PL" sz="1600" b="1" dirty="0" smtClean="0">
                <a:latin typeface="Century Gothic" charset="0"/>
                <a:ea typeface="Century Gothic" charset="0"/>
                <a:cs typeface="Century Gothic" charset="0"/>
              </a:rPr>
              <a:t>2014-2020</a:t>
            </a:r>
            <a:endParaRPr lang="pl-PL" sz="1600" b="1" dirty="0">
              <a:latin typeface="Century Gothic" charset="0"/>
              <a:ea typeface="Century Gothic" charset="0"/>
              <a:cs typeface="Century Gothic" charset="0"/>
            </a:endParaRPr>
          </a:p>
          <a:p>
            <a:pPr marL="342900" indent="-342900" algn="just">
              <a:buFont typeface="Wingdings" charset="2"/>
              <a:buChar char="v"/>
            </a:pPr>
            <a:endParaRPr lang="pl-PL" sz="1600" b="1" dirty="0" smtClean="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Działanie 8.5 </a:t>
            </a:r>
            <a:r>
              <a:rPr lang="pl-PL" sz="1600" dirty="0" smtClean="0">
                <a:latin typeface="Century Gothic" charset="0"/>
                <a:ea typeface="Century Gothic" charset="0"/>
                <a:cs typeface="Century Gothic" charset="0"/>
              </a:rPr>
              <a:t>– </a:t>
            </a:r>
            <a:r>
              <a:rPr lang="pl-PL" sz="1600" dirty="0">
                <a:latin typeface="Century Gothic" charset="0"/>
                <a:ea typeface="Century Gothic" charset="0"/>
                <a:cs typeface="Century Gothic" charset="0"/>
              </a:rPr>
              <a:t>Przystosowanie do zmian zachodzących w gospodarce </a:t>
            </a:r>
            <a:r>
              <a:rPr lang="pl-PL" sz="1600" dirty="0" smtClean="0">
                <a:latin typeface="Century Gothic" charset="0"/>
                <a:ea typeface="Century Gothic" charset="0"/>
                <a:cs typeface="Century Gothic" charset="0"/>
              </a:rPr>
              <a:t/>
            </a:r>
            <a:br>
              <a:rPr lang="pl-PL" sz="1600" dirty="0" smtClean="0">
                <a:latin typeface="Century Gothic" charset="0"/>
                <a:ea typeface="Century Gothic" charset="0"/>
                <a:cs typeface="Century Gothic" charset="0"/>
              </a:rPr>
            </a:br>
            <a:r>
              <a:rPr lang="pl-PL" sz="1600" dirty="0" smtClean="0">
                <a:latin typeface="Century Gothic" charset="0"/>
                <a:ea typeface="Century Gothic" charset="0"/>
                <a:cs typeface="Century Gothic" charset="0"/>
              </a:rPr>
              <a:t>w </a:t>
            </a:r>
            <a:r>
              <a:rPr lang="pl-PL" sz="1600" dirty="0">
                <a:latin typeface="Century Gothic" charset="0"/>
                <a:ea typeface="Century Gothic" charset="0"/>
                <a:cs typeface="Century Gothic" charset="0"/>
              </a:rPr>
              <a:t>ramach działań </a:t>
            </a:r>
            <a:r>
              <a:rPr lang="pl-PL" sz="1600" dirty="0" err="1">
                <a:latin typeface="Century Gothic" charset="0"/>
                <a:ea typeface="Century Gothic" charset="0"/>
                <a:cs typeface="Century Gothic" charset="0"/>
              </a:rPr>
              <a:t>outplacementowych</a:t>
            </a:r>
            <a:endParaRPr lang="pl-PL" sz="1600" b="1" u="sng" dirty="0" smtClean="0">
              <a:latin typeface="Century Gothic" charset="0"/>
              <a:ea typeface="Century Gothic" charset="0"/>
              <a:cs typeface="Century Gothic" charset="0"/>
            </a:endParaRPr>
          </a:p>
          <a:p>
            <a:pPr algn="just"/>
            <a:endParaRPr lang="pl-PL" sz="1600" b="1" u="sng" dirty="0" smtClean="0">
              <a:latin typeface="Century Gothic" charset="0"/>
              <a:ea typeface="Century Gothic" charset="0"/>
              <a:cs typeface="Century Gothic" charset="0"/>
            </a:endParaRPr>
          </a:p>
          <a:p>
            <a:pPr algn="just"/>
            <a:r>
              <a:rPr lang="pl-PL" altLang="pl-PL" sz="1600" dirty="0" smtClean="0">
                <a:latin typeface="Century Gothic" charset="0"/>
                <a:ea typeface="Century Gothic" charset="0"/>
                <a:cs typeface="Century Gothic" charset="0"/>
              </a:rPr>
              <a:t>1 projekt realizowany w </a:t>
            </a:r>
            <a:r>
              <a:rPr lang="pl-PL" altLang="pl-PL" sz="1600" b="1" dirty="0" smtClean="0">
                <a:latin typeface="Century Gothic" charset="0"/>
                <a:ea typeface="Century Gothic" charset="0"/>
                <a:cs typeface="Century Gothic" charset="0"/>
              </a:rPr>
              <a:t>województwie dolnośląskim</a:t>
            </a:r>
            <a:endParaRPr lang="pl-PL" altLang="pl-PL" sz="1600" dirty="0">
              <a:latin typeface="Century Gothic" charset="0"/>
              <a:ea typeface="Century Gothic" charset="0"/>
              <a:cs typeface="Century Gothic" charset="0"/>
            </a:endParaRPr>
          </a:p>
          <a:p>
            <a:pPr algn="just"/>
            <a:endParaRPr lang="pl-PL" altLang="pl-PL" sz="900" dirty="0">
              <a:latin typeface="Century Gothic" charset="0"/>
              <a:ea typeface="Century Gothic" charset="0"/>
              <a:cs typeface="Century Gothic" charset="0"/>
            </a:endParaRPr>
          </a:p>
          <a:p>
            <a:pPr algn="just"/>
            <a:r>
              <a:rPr lang="pl-PL" altLang="pl-PL" sz="1600" u="sng" dirty="0" smtClean="0">
                <a:latin typeface="Century Gothic" charset="0"/>
                <a:ea typeface="Century Gothic" charset="0"/>
                <a:cs typeface="Century Gothic" charset="0"/>
              </a:rPr>
              <a:t>Wartość </a:t>
            </a:r>
            <a:r>
              <a:rPr lang="mr-IN" altLang="pl-PL" sz="1600" dirty="0" smtClean="0">
                <a:latin typeface="Century Gothic" charset="0"/>
                <a:ea typeface="Century Gothic" charset="0"/>
                <a:cs typeface="Century Gothic" charset="0"/>
              </a:rPr>
              <a:t>–</a:t>
            </a:r>
            <a:r>
              <a:rPr lang="pl-PL" altLang="pl-PL" sz="1600" dirty="0" smtClean="0">
                <a:latin typeface="Century Gothic" charset="0"/>
                <a:ea typeface="Century Gothic" charset="0"/>
                <a:cs typeface="Century Gothic" charset="0"/>
              </a:rPr>
              <a:t> </a:t>
            </a:r>
            <a:r>
              <a:rPr lang="pl-PL" altLang="pl-PL" sz="1600" b="1" dirty="0" smtClean="0">
                <a:latin typeface="Century Gothic" charset="0"/>
                <a:ea typeface="Century Gothic" charset="0"/>
                <a:cs typeface="Century Gothic" charset="0"/>
              </a:rPr>
              <a:t>12 156 320,00 PLN</a:t>
            </a:r>
            <a:endParaRPr lang="pl-PL" altLang="pl-PL" sz="1600" dirty="0">
              <a:latin typeface="Century Gothic" charset="0"/>
              <a:ea typeface="Century Gothic" charset="0"/>
              <a:cs typeface="Century Gothic" charset="0"/>
            </a:endParaRPr>
          </a:p>
          <a:p>
            <a:pPr algn="just"/>
            <a:r>
              <a:rPr lang="pl-PL" altLang="pl-PL" sz="1600" u="sng" dirty="0">
                <a:latin typeface="Century Gothic" charset="0"/>
                <a:ea typeface="Century Gothic" charset="0"/>
                <a:cs typeface="Century Gothic" charset="0"/>
              </a:rPr>
              <a:t>Okres realizacji</a:t>
            </a:r>
            <a:r>
              <a:rPr lang="pl-PL" altLang="pl-PL" sz="1600" dirty="0">
                <a:latin typeface="Century Gothic" charset="0"/>
                <a:ea typeface="Century Gothic" charset="0"/>
                <a:cs typeface="Century Gothic" charset="0"/>
              </a:rPr>
              <a:t> </a:t>
            </a:r>
            <a:r>
              <a:rPr lang="mr-IN" altLang="pl-PL" sz="1600" dirty="0" smtClean="0">
                <a:latin typeface="Century Gothic" charset="0"/>
                <a:ea typeface="Century Gothic" charset="0"/>
                <a:cs typeface="Century Gothic" charset="0"/>
              </a:rPr>
              <a:t>–</a:t>
            </a:r>
            <a:r>
              <a:rPr lang="pl-PL" altLang="pl-PL" sz="1600" dirty="0" smtClean="0">
                <a:latin typeface="Century Gothic" charset="0"/>
                <a:ea typeface="Century Gothic" charset="0"/>
                <a:cs typeface="Century Gothic" charset="0"/>
              </a:rPr>
              <a:t> </a:t>
            </a:r>
            <a:r>
              <a:rPr lang="pl-PL" altLang="pl-PL" sz="1600" b="1" dirty="0" smtClean="0">
                <a:latin typeface="Century Gothic" charset="0"/>
                <a:ea typeface="Century Gothic" charset="0"/>
                <a:cs typeface="Century Gothic" charset="0"/>
              </a:rPr>
              <a:t>01.07.2016 r</a:t>
            </a:r>
            <a:r>
              <a:rPr lang="pl-PL" altLang="pl-PL" sz="1600" b="1" dirty="0">
                <a:latin typeface="Century Gothic" charset="0"/>
                <a:ea typeface="Century Gothic" charset="0"/>
                <a:cs typeface="Century Gothic" charset="0"/>
              </a:rPr>
              <a:t>. – </a:t>
            </a:r>
            <a:r>
              <a:rPr lang="pl-PL" altLang="pl-PL" sz="1600" b="1" dirty="0" smtClean="0">
                <a:latin typeface="Century Gothic" charset="0"/>
                <a:ea typeface="Century Gothic" charset="0"/>
                <a:cs typeface="Century Gothic" charset="0"/>
              </a:rPr>
              <a:t>30.11.2018 </a:t>
            </a:r>
            <a:r>
              <a:rPr lang="pl-PL" altLang="pl-PL" sz="1600" b="1" dirty="0">
                <a:latin typeface="Century Gothic" charset="0"/>
                <a:ea typeface="Century Gothic" charset="0"/>
                <a:cs typeface="Century Gothic" charset="0"/>
              </a:rPr>
              <a:t>r.</a:t>
            </a:r>
          </a:p>
          <a:p>
            <a:pPr algn="just"/>
            <a:r>
              <a:rPr lang="pl-PL" altLang="pl-PL" sz="1600" u="sng" dirty="0" smtClean="0">
                <a:latin typeface="Century Gothic" charset="0"/>
                <a:ea typeface="Century Gothic" charset="0"/>
                <a:cs typeface="Century Gothic" charset="0"/>
              </a:rPr>
              <a:t>Wykonawca </a:t>
            </a:r>
            <a:r>
              <a:rPr lang="mr-IN" altLang="pl-PL" sz="1600" dirty="0" smtClean="0">
                <a:latin typeface="Century Gothic" charset="0"/>
                <a:ea typeface="Century Gothic" charset="0"/>
                <a:cs typeface="Century Gothic" charset="0"/>
              </a:rPr>
              <a:t>–</a:t>
            </a:r>
            <a:r>
              <a:rPr lang="pl-PL" altLang="pl-PL" sz="1600" dirty="0" smtClean="0">
                <a:latin typeface="Century Gothic" charset="0"/>
                <a:ea typeface="Century Gothic" charset="0"/>
                <a:cs typeface="Century Gothic" charset="0"/>
              </a:rPr>
              <a:t> Dolnośląska </a:t>
            </a:r>
            <a:r>
              <a:rPr lang="pl-PL" altLang="pl-PL" sz="1600" dirty="0">
                <a:latin typeface="Century Gothic" charset="0"/>
                <a:ea typeface="Century Gothic" charset="0"/>
                <a:cs typeface="Century Gothic" charset="0"/>
              </a:rPr>
              <a:t>Agencja Współpracy Gospodarczej Sp. z o.o.</a:t>
            </a:r>
          </a:p>
          <a:p>
            <a:pPr algn="just"/>
            <a:r>
              <a:rPr lang="pl-PL" altLang="pl-PL" sz="1600" u="sng" dirty="0">
                <a:latin typeface="Century Gothic" charset="0"/>
                <a:ea typeface="Century Gothic" charset="0"/>
                <a:cs typeface="Century Gothic" charset="0"/>
              </a:rPr>
              <a:t>Tytuł projektu</a:t>
            </a:r>
            <a:r>
              <a:rPr lang="pl-PL" altLang="pl-PL" sz="1600" dirty="0">
                <a:latin typeface="Century Gothic" charset="0"/>
                <a:ea typeface="Century Gothic" charset="0"/>
                <a:cs typeface="Century Gothic" charset="0"/>
              </a:rPr>
              <a:t> </a:t>
            </a:r>
            <a:r>
              <a:rPr lang="mr-IN" altLang="pl-PL" sz="1600" dirty="0" smtClean="0">
                <a:latin typeface="Century Gothic" charset="0"/>
                <a:ea typeface="Century Gothic" charset="0"/>
                <a:cs typeface="Century Gothic" charset="0"/>
              </a:rPr>
              <a:t>–</a:t>
            </a:r>
            <a:r>
              <a:rPr lang="pl-PL" altLang="pl-PL" sz="1600" dirty="0" smtClean="0">
                <a:latin typeface="Century Gothic" charset="0"/>
                <a:ea typeface="Century Gothic" charset="0"/>
                <a:cs typeface="Century Gothic" charset="0"/>
              </a:rPr>
              <a:t> „</a:t>
            </a:r>
            <a:r>
              <a:rPr lang="pl-PL" altLang="pl-PL" sz="1600" dirty="0">
                <a:latin typeface="Century Gothic" charset="0"/>
                <a:ea typeface="Century Gothic" charset="0"/>
                <a:cs typeface="Century Gothic" charset="0"/>
              </a:rPr>
              <a:t>Aktywizacja dolnośląskiego rynku pracy</a:t>
            </a:r>
            <a:r>
              <a:rPr lang="pl-PL" altLang="pl-PL" sz="1600" dirty="0" smtClean="0">
                <a:latin typeface="Century Gothic" charset="0"/>
                <a:ea typeface="Century Gothic" charset="0"/>
                <a:cs typeface="Century Gothic" charset="0"/>
              </a:rPr>
              <a:t>”</a:t>
            </a:r>
          </a:p>
          <a:p>
            <a:pPr algn="just"/>
            <a:endParaRPr lang="pl-PL" altLang="pl-PL" sz="1600" dirty="0">
              <a:latin typeface="Century Gothic" charset="0"/>
              <a:ea typeface="Century Gothic" charset="0"/>
              <a:cs typeface="Century Gothic" charset="0"/>
            </a:endParaRPr>
          </a:p>
          <a:p>
            <a:pPr algn="just"/>
            <a:r>
              <a:rPr lang="pl-PL" altLang="pl-PL" sz="1600" b="1" u="sng" dirty="0" smtClean="0">
                <a:latin typeface="Century Gothic" charset="0"/>
                <a:ea typeface="Century Gothic" charset="0"/>
                <a:cs typeface="Century Gothic" charset="0"/>
              </a:rPr>
              <a:t>Adresaci:</a:t>
            </a:r>
            <a:r>
              <a:rPr lang="pl-PL" altLang="pl-PL" sz="1600" b="1" dirty="0" smtClean="0">
                <a:latin typeface="Century Gothic" charset="0"/>
                <a:ea typeface="Century Gothic" charset="0"/>
                <a:cs typeface="Century Gothic" charset="0"/>
              </a:rPr>
              <a:t> </a:t>
            </a:r>
            <a:r>
              <a:rPr lang="pl-PL" altLang="pl-PL" sz="1600" dirty="0" smtClean="0">
                <a:latin typeface="Century Gothic" charset="0"/>
                <a:ea typeface="Century Gothic" charset="0"/>
                <a:cs typeface="Century Gothic" charset="0"/>
              </a:rPr>
              <a:t>pracodawcy </a:t>
            </a:r>
            <a:r>
              <a:rPr lang="pl-PL" altLang="pl-PL" sz="1600" dirty="0">
                <a:latin typeface="Century Gothic" charset="0"/>
                <a:ea typeface="Century Gothic" charset="0"/>
                <a:cs typeface="Century Gothic" charset="0"/>
              </a:rPr>
              <a:t>przedsiębiorstw przechodzących procesy restrukturyzacyjne oraz ich pracownicy przewidziani do zwolnienia lub zagrożeni zwolnieniem w zakresie programów </a:t>
            </a:r>
            <a:r>
              <a:rPr lang="pl-PL" altLang="pl-PL" sz="1600" dirty="0" err="1" smtClean="0">
                <a:latin typeface="Century Gothic" charset="0"/>
                <a:ea typeface="Century Gothic" charset="0"/>
                <a:cs typeface="Century Gothic" charset="0"/>
              </a:rPr>
              <a:t>outplacementowych</a:t>
            </a:r>
            <a:r>
              <a:rPr lang="pl-PL" altLang="pl-PL" sz="1600" dirty="0" smtClean="0">
                <a:latin typeface="Century Gothic" charset="0"/>
                <a:ea typeface="Century Gothic" charset="0"/>
                <a:cs typeface="Century Gothic" charset="0"/>
              </a:rPr>
              <a:t>. </a:t>
            </a:r>
          </a:p>
          <a:p>
            <a:pPr algn="just"/>
            <a:endParaRPr lang="pl-PL" altLang="pl-PL" sz="1600" dirty="0" smtClean="0">
              <a:latin typeface="Century Gothic" charset="0"/>
              <a:ea typeface="Century Gothic" charset="0"/>
              <a:cs typeface="Century Gothic" charset="0"/>
            </a:endParaRPr>
          </a:p>
          <a:p>
            <a:pPr algn="just"/>
            <a:r>
              <a:rPr lang="pl-PL" altLang="pl-PL" sz="1600" dirty="0" smtClean="0">
                <a:latin typeface="Century Gothic" charset="0"/>
                <a:ea typeface="Century Gothic" charset="0"/>
                <a:cs typeface="Century Gothic" charset="0"/>
              </a:rPr>
              <a:t>Pomoc trafi do </a:t>
            </a:r>
            <a:r>
              <a:rPr lang="pl-PL" altLang="pl-PL" sz="1600" b="1" dirty="0" smtClean="0">
                <a:latin typeface="Century Gothic" charset="0"/>
                <a:ea typeface="Century Gothic" charset="0"/>
                <a:cs typeface="Century Gothic" charset="0"/>
              </a:rPr>
              <a:t>520 </a:t>
            </a:r>
            <a:r>
              <a:rPr lang="pl-PL" altLang="pl-PL" sz="1600" b="1" dirty="0">
                <a:latin typeface="Century Gothic" charset="0"/>
                <a:ea typeface="Century Gothic" charset="0"/>
                <a:cs typeface="Century Gothic" charset="0"/>
              </a:rPr>
              <a:t>osób </a:t>
            </a:r>
            <a:r>
              <a:rPr lang="pl-PL" altLang="pl-PL" sz="1600" dirty="0">
                <a:latin typeface="Century Gothic" charset="0"/>
                <a:ea typeface="Century Gothic" charset="0"/>
                <a:cs typeface="Century Gothic" charset="0"/>
              </a:rPr>
              <a:t>z terenu Dolnego </a:t>
            </a:r>
            <a:r>
              <a:rPr lang="pl-PL" altLang="pl-PL" sz="1600" dirty="0" smtClean="0">
                <a:latin typeface="Century Gothic" charset="0"/>
                <a:ea typeface="Century Gothic" charset="0"/>
                <a:cs typeface="Century Gothic" charset="0"/>
              </a:rPr>
              <a:t>Śląska, które są zagrożone zwolnieniem lub zostały zwolnione z przyczyn leżących po stronie pracodawcy.</a:t>
            </a:r>
            <a:endParaRPr lang="pl-PL" altLang="pl-PL" sz="1600" dirty="0">
              <a:latin typeface="Century Gothic" charset="0"/>
              <a:ea typeface="Century Gothic" charset="0"/>
              <a:cs typeface="Century Gothic" charset="0"/>
            </a:endParaRPr>
          </a:p>
          <a:p>
            <a:pPr algn="just"/>
            <a:endParaRPr lang="pl-PL" altLang="pl-PL" sz="1600" dirty="0" smtClean="0">
              <a:latin typeface="Century Gothic" charset="0"/>
              <a:ea typeface="Century Gothic" charset="0"/>
              <a:cs typeface="Century Gothic" charset="0"/>
            </a:endParaRPr>
          </a:p>
          <a:p>
            <a:pPr algn="just"/>
            <a:endParaRPr lang="pl-PL" altLang="pl-PL" sz="1600" dirty="0">
              <a:latin typeface="Century Gothic" charset="0"/>
              <a:ea typeface="Century Gothic" charset="0"/>
              <a:cs typeface="Century Gothic" charset="0"/>
            </a:endParaRPr>
          </a:p>
          <a:p>
            <a:pPr algn="just"/>
            <a:endParaRPr lang="pl-PL" altLang="pl-PL" sz="1600" dirty="0" smtClean="0">
              <a:latin typeface="Century Gothic" charset="0"/>
              <a:ea typeface="Century Gothic" charset="0"/>
              <a:cs typeface="Century Gothic" charset="0"/>
            </a:endParaRPr>
          </a:p>
          <a:p>
            <a:pPr algn="just"/>
            <a:endParaRPr lang="pl-PL" altLang="pl-PL" sz="1600" dirty="0">
              <a:latin typeface="Century Gothic" charset="0"/>
              <a:ea typeface="Century Gothic" charset="0"/>
              <a:cs typeface="Century Gothic" charset="0"/>
            </a:endParaRPr>
          </a:p>
          <a:p>
            <a:pPr algn="just"/>
            <a:endParaRPr lang="pl-PL" sz="1600" b="1" u="sng" dirty="0" smtClean="0">
              <a:latin typeface="Century Gothic" charset="0"/>
              <a:ea typeface="Century Gothic" charset="0"/>
              <a:cs typeface="Century Gothic" charset="0"/>
            </a:endParaRPr>
          </a:p>
        </p:txBody>
      </p:sp>
      <p:sp>
        <p:nvSpPr>
          <p:cNvPr id="7" name="Prostokąt 6"/>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12862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sek gorny"/>
          <p:cNvPicPr>
            <a:picLocks noChangeAspect="1" noChangeArrowheads="1"/>
          </p:cNvPicPr>
          <p:nvPr/>
        </p:nvPicPr>
        <p:blipFill>
          <a:blip r:embed="rId2"/>
          <a:srcRect/>
          <a:stretch>
            <a:fillRect/>
          </a:stretch>
        </p:blipFill>
        <p:spPr bwMode="auto">
          <a:xfrm>
            <a:off x="-15875" y="-17463"/>
            <a:ext cx="9180513" cy="1239838"/>
          </a:xfrm>
          <a:prstGeom prst="rect">
            <a:avLst/>
          </a:prstGeom>
          <a:noFill/>
          <a:ln w="9525">
            <a:noFill/>
            <a:miter lim="800000"/>
            <a:headEnd/>
            <a:tailEnd/>
          </a:ln>
          <a:effectLst/>
        </p:spPr>
      </p:pic>
      <p:pic>
        <p:nvPicPr>
          <p:cNvPr id="3075" name="logo biale"/>
          <p:cNvPicPr>
            <a:picLocks noChangeAspect="1" noChangeArrowheads="1"/>
          </p:cNvPicPr>
          <p:nvPr/>
        </p:nvPicPr>
        <p:blipFill>
          <a:blip r:embed="rId3"/>
          <a:srcRect/>
          <a:stretch>
            <a:fillRect/>
          </a:stretch>
        </p:blipFill>
        <p:spPr bwMode="auto">
          <a:xfrm>
            <a:off x="222250" y="209550"/>
            <a:ext cx="1511300" cy="747713"/>
          </a:xfrm>
          <a:prstGeom prst="rect">
            <a:avLst/>
          </a:prstGeom>
          <a:noFill/>
          <a:ln w="9525">
            <a:noFill/>
            <a:miter lim="800000"/>
            <a:headEnd/>
            <a:tailEnd/>
          </a:ln>
          <a:effectLst/>
        </p:spPr>
      </p:pic>
      <p:pic>
        <p:nvPicPr>
          <p:cNvPr id="3082" name="pasek dolny"/>
          <p:cNvPicPr>
            <a:picLocks noChangeAspect="1" noChangeArrowheads="1"/>
          </p:cNvPicPr>
          <p:nvPr/>
        </p:nvPicPr>
        <p:blipFill>
          <a:blip r:embed="rId4"/>
          <a:srcRect/>
          <a:stretch>
            <a:fillRect/>
          </a:stretch>
        </p:blipFill>
        <p:spPr bwMode="auto">
          <a:xfrm>
            <a:off x="0" y="6311900"/>
            <a:ext cx="9144000" cy="568325"/>
          </a:xfrm>
          <a:prstGeom prst="rect">
            <a:avLst/>
          </a:prstGeom>
          <a:noFill/>
          <a:ln w="9525">
            <a:noFill/>
            <a:miter lim="800000"/>
            <a:headEnd/>
            <a:tailEnd/>
          </a:ln>
          <a:effectLst/>
        </p:spPr>
      </p:pic>
      <p:pic>
        <p:nvPicPr>
          <p:cNvPr id="3083" name="inspirujemy do dzialania"/>
          <p:cNvPicPr>
            <a:picLocks noChangeAspect="1" noChangeArrowheads="1"/>
          </p:cNvPicPr>
          <p:nvPr/>
        </p:nvPicPr>
        <p:blipFill>
          <a:blip r:embed="rId5"/>
          <a:srcRect/>
          <a:stretch>
            <a:fillRect/>
          </a:stretch>
        </p:blipFill>
        <p:spPr bwMode="auto">
          <a:xfrm>
            <a:off x="6688138" y="6581775"/>
            <a:ext cx="1855787" cy="203200"/>
          </a:xfrm>
          <a:prstGeom prst="rect">
            <a:avLst/>
          </a:prstGeom>
          <a:noFill/>
          <a:ln w="9525">
            <a:noFill/>
            <a:miter lim="800000"/>
            <a:headEnd/>
            <a:tailEnd/>
          </a:ln>
          <a:effectLst/>
        </p:spPr>
      </p:pic>
      <p:sp>
        <p:nvSpPr>
          <p:cNvPr id="2" name="Prostokąt 1"/>
          <p:cNvSpPr/>
          <p:nvPr/>
        </p:nvSpPr>
        <p:spPr>
          <a:xfrm>
            <a:off x="222250" y="1222375"/>
            <a:ext cx="8604566" cy="4662815"/>
          </a:xfrm>
          <a:prstGeom prst="rect">
            <a:avLst/>
          </a:prstGeom>
        </p:spPr>
        <p:txBody>
          <a:bodyPr wrap="square">
            <a:spAutoFit/>
          </a:bodyPr>
          <a:lstStyle/>
          <a:p>
            <a:pPr algn="just">
              <a:defRPr/>
            </a:pPr>
            <a:endParaRPr lang="pl-PL" altLang="pl-PL" sz="1600" b="1" u="sng" dirty="0" smtClean="0">
              <a:latin typeface="Century Gothic" charset="0"/>
              <a:ea typeface="Century Gothic" charset="0"/>
              <a:cs typeface="Century Gothic" charset="0"/>
            </a:endParaRPr>
          </a:p>
          <a:p>
            <a:pPr algn="just">
              <a:defRPr/>
            </a:pPr>
            <a:endParaRPr lang="pl-PL" altLang="pl-PL" sz="1600" b="1" u="sng" dirty="0" smtClean="0">
              <a:latin typeface="Century Gothic" charset="0"/>
              <a:ea typeface="Century Gothic" charset="0"/>
              <a:cs typeface="Century Gothic" charset="0"/>
            </a:endParaRPr>
          </a:p>
          <a:p>
            <a:pPr algn="just">
              <a:defRPr/>
            </a:pPr>
            <a:r>
              <a:rPr lang="pl-PL" altLang="pl-PL" sz="1600" b="1" u="sng" dirty="0" smtClean="0">
                <a:latin typeface="Century Gothic" charset="0"/>
                <a:ea typeface="Century Gothic" charset="0"/>
                <a:cs typeface="Century Gothic" charset="0"/>
              </a:rPr>
              <a:t>Wsparcie:</a:t>
            </a:r>
          </a:p>
          <a:p>
            <a:pPr algn="just">
              <a:defRPr/>
            </a:pPr>
            <a:endParaRPr lang="pl-PL" altLang="pl-PL" sz="1600" b="1" u="sng" dirty="0">
              <a:latin typeface="Century Gothic" charset="0"/>
              <a:ea typeface="Century Gothic" charset="0"/>
              <a:cs typeface="Century Gothic" charset="0"/>
            </a:endParaRPr>
          </a:p>
          <a:p>
            <a:pPr marL="285750" indent="-285750" algn="just">
              <a:spcAft>
                <a:spcPts val="600"/>
              </a:spcAft>
              <a:buFont typeface="Wingdings" pitchFamily="2" charset="2"/>
              <a:buChar char="v"/>
              <a:defRPr/>
            </a:pPr>
            <a:r>
              <a:rPr lang="pl-PL" altLang="pl-PL" sz="1600" dirty="0">
                <a:latin typeface="Century Gothic" charset="0"/>
                <a:ea typeface="Century Gothic" charset="0"/>
                <a:cs typeface="Century Gothic" charset="0"/>
              </a:rPr>
              <a:t>doradztwo zawodowe z elementami pośrednictwa </a:t>
            </a:r>
            <a:r>
              <a:rPr lang="pl-PL" altLang="pl-PL" sz="1600" dirty="0" smtClean="0">
                <a:latin typeface="Century Gothic" charset="0"/>
                <a:ea typeface="Century Gothic" charset="0"/>
                <a:cs typeface="Century Gothic" charset="0"/>
              </a:rPr>
              <a:t>pracy (w tym diagnoza kompetencji i predyspozycji uczestników, wskazanie szkoleń i instrumentów, które przyczynią się do zwiększenia szans na podjęcie zatrudnienia),</a:t>
            </a:r>
            <a:endParaRPr lang="pl-PL" altLang="pl-PL" sz="1600" dirty="0">
              <a:latin typeface="Century Gothic" charset="0"/>
              <a:ea typeface="Century Gothic" charset="0"/>
              <a:cs typeface="Century Gothic" charset="0"/>
            </a:endParaRPr>
          </a:p>
          <a:p>
            <a:pPr marL="285750" indent="-285750" algn="just">
              <a:spcAft>
                <a:spcPts val="600"/>
              </a:spcAft>
              <a:buFont typeface="Wingdings" pitchFamily="2" charset="2"/>
              <a:buChar char="v"/>
              <a:defRPr/>
            </a:pPr>
            <a:r>
              <a:rPr lang="pl-PL" altLang="pl-PL" sz="1600" dirty="0">
                <a:latin typeface="Century Gothic" charset="0"/>
                <a:ea typeface="Century Gothic" charset="0"/>
                <a:cs typeface="Century Gothic" charset="0"/>
              </a:rPr>
              <a:t>wsparcie na rozpoczęcie działalności </a:t>
            </a:r>
            <a:r>
              <a:rPr lang="pl-PL" altLang="pl-PL" sz="1600" dirty="0" smtClean="0">
                <a:latin typeface="Century Gothic" charset="0"/>
                <a:ea typeface="Century Gothic" charset="0"/>
                <a:cs typeface="Century Gothic" charset="0"/>
              </a:rPr>
              <a:t>gospodarczej (w tym szkolenia i doradztwo przygotowujące do rozpoczęcia działalności oraz bezzwrotne </a:t>
            </a:r>
            <a:r>
              <a:rPr lang="pl-PL" altLang="pl-PL" sz="1600" dirty="0">
                <a:latin typeface="Century Gothic" charset="0"/>
                <a:ea typeface="Century Gothic" charset="0"/>
                <a:cs typeface="Century Gothic" charset="0"/>
              </a:rPr>
              <a:t>dotacje </a:t>
            </a:r>
            <a:r>
              <a:rPr lang="pl-PL" altLang="pl-PL" sz="1600" dirty="0" smtClean="0">
                <a:latin typeface="Century Gothic" charset="0"/>
                <a:ea typeface="Century Gothic" charset="0"/>
                <a:cs typeface="Century Gothic" charset="0"/>
              </a:rPr>
              <a:t>na jej rozpoczęcie - </a:t>
            </a:r>
            <a:r>
              <a:rPr lang="pl-PL" altLang="pl-PL" sz="1600" u="sng" dirty="0">
                <a:latin typeface="Century Gothic" charset="0"/>
                <a:ea typeface="Century Gothic" charset="0"/>
                <a:cs typeface="Century Gothic" charset="0"/>
              </a:rPr>
              <a:t>do 23 000 PLN na </a:t>
            </a:r>
            <a:r>
              <a:rPr lang="pl-PL" altLang="pl-PL" sz="1600" u="sng" dirty="0" smtClean="0">
                <a:latin typeface="Century Gothic" charset="0"/>
                <a:ea typeface="Century Gothic" charset="0"/>
                <a:cs typeface="Century Gothic" charset="0"/>
              </a:rPr>
              <a:t>osobę</a:t>
            </a:r>
            <a:r>
              <a:rPr lang="pl-PL" altLang="pl-PL" sz="1600" dirty="0" smtClean="0">
                <a:latin typeface="Century Gothic" charset="0"/>
                <a:ea typeface="Century Gothic" charset="0"/>
                <a:cs typeface="Century Gothic" charset="0"/>
              </a:rPr>
              <a:t>),</a:t>
            </a:r>
          </a:p>
          <a:p>
            <a:pPr marL="285750" indent="-285750" algn="just">
              <a:spcAft>
                <a:spcPts val="600"/>
              </a:spcAft>
              <a:buFont typeface="Wingdings" pitchFamily="2" charset="2"/>
              <a:buChar char="v"/>
              <a:defRPr/>
            </a:pPr>
            <a:r>
              <a:rPr lang="pl-PL" altLang="pl-PL" sz="1600" dirty="0" smtClean="0">
                <a:latin typeface="Century Gothic" charset="0"/>
                <a:ea typeface="Century Gothic" charset="0"/>
                <a:cs typeface="Century Gothic" charset="0"/>
              </a:rPr>
              <a:t>szkolenia </a:t>
            </a:r>
            <a:r>
              <a:rPr lang="pl-PL" altLang="pl-PL" sz="1600" dirty="0">
                <a:latin typeface="Century Gothic" charset="0"/>
                <a:ea typeface="Century Gothic" charset="0"/>
                <a:cs typeface="Century Gothic" charset="0"/>
              </a:rPr>
              <a:t>zawodowe dla uczestników (możliwość nabycia </a:t>
            </a:r>
            <a:r>
              <a:rPr lang="pl-PL" altLang="pl-PL" sz="1600" dirty="0" smtClean="0">
                <a:latin typeface="Century Gothic" charset="0"/>
                <a:ea typeface="Century Gothic" charset="0"/>
                <a:cs typeface="Century Gothic" charset="0"/>
              </a:rPr>
              <a:t>nowych kompetencji </a:t>
            </a:r>
            <a:br>
              <a:rPr lang="pl-PL" altLang="pl-PL" sz="1600" dirty="0" smtClean="0">
                <a:latin typeface="Century Gothic" charset="0"/>
                <a:ea typeface="Century Gothic" charset="0"/>
                <a:cs typeface="Century Gothic" charset="0"/>
              </a:rPr>
            </a:br>
            <a:r>
              <a:rPr lang="pl-PL" altLang="pl-PL" sz="1600" dirty="0" smtClean="0">
                <a:latin typeface="Century Gothic" charset="0"/>
                <a:ea typeface="Century Gothic" charset="0"/>
                <a:cs typeface="Century Gothic" charset="0"/>
              </a:rPr>
              <a:t>i </a:t>
            </a:r>
            <a:r>
              <a:rPr lang="pl-PL" altLang="pl-PL" sz="1600" dirty="0">
                <a:latin typeface="Century Gothic" charset="0"/>
                <a:ea typeface="Century Gothic" charset="0"/>
                <a:cs typeface="Century Gothic" charset="0"/>
              </a:rPr>
              <a:t>kwalifikacji zawodowych</a:t>
            </a:r>
            <a:r>
              <a:rPr lang="pl-PL" altLang="pl-PL" sz="1600" dirty="0" smtClean="0">
                <a:latin typeface="Century Gothic" charset="0"/>
                <a:ea typeface="Century Gothic" charset="0"/>
                <a:cs typeface="Century Gothic" charset="0"/>
              </a:rPr>
              <a:t>),</a:t>
            </a:r>
          </a:p>
          <a:p>
            <a:pPr marL="285750" indent="-285750" algn="just">
              <a:spcAft>
                <a:spcPts val="600"/>
              </a:spcAft>
              <a:buFont typeface="Wingdings" pitchFamily="2" charset="2"/>
              <a:buChar char="v"/>
              <a:defRPr/>
            </a:pPr>
            <a:r>
              <a:rPr lang="pl-PL" altLang="pl-PL" sz="1600" dirty="0" smtClean="0">
                <a:latin typeface="Century Gothic" charset="0"/>
                <a:ea typeface="Century Gothic" charset="0"/>
                <a:cs typeface="Century Gothic" charset="0"/>
              </a:rPr>
              <a:t>studia </a:t>
            </a:r>
            <a:r>
              <a:rPr lang="pl-PL" altLang="pl-PL" sz="1600" dirty="0">
                <a:latin typeface="Century Gothic" charset="0"/>
                <a:ea typeface="Century Gothic" charset="0"/>
                <a:cs typeface="Century Gothic" charset="0"/>
              </a:rPr>
              <a:t>podyplomowe </a:t>
            </a:r>
            <a:r>
              <a:rPr lang="pl-PL" altLang="pl-PL" sz="1600" dirty="0" smtClean="0">
                <a:latin typeface="Century Gothic" charset="0"/>
                <a:ea typeface="Century Gothic" charset="0"/>
                <a:cs typeface="Century Gothic" charset="0"/>
              </a:rPr>
              <a:t>– finansowanie uczestnikowi kosztów studiów </a:t>
            </a:r>
            <a:r>
              <a:rPr lang="pl-PL" altLang="pl-PL" sz="1600" u="sng" dirty="0" smtClean="0">
                <a:latin typeface="Century Gothic" charset="0"/>
                <a:ea typeface="Century Gothic" charset="0"/>
                <a:cs typeface="Century Gothic" charset="0"/>
              </a:rPr>
              <a:t>do </a:t>
            </a:r>
            <a:r>
              <a:rPr lang="pl-PL" altLang="pl-PL" sz="1600" u="sng" dirty="0">
                <a:latin typeface="Century Gothic" charset="0"/>
                <a:ea typeface="Century Gothic" charset="0"/>
                <a:cs typeface="Century Gothic" charset="0"/>
              </a:rPr>
              <a:t>6 000 PLN na </a:t>
            </a:r>
            <a:r>
              <a:rPr lang="pl-PL" altLang="pl-PL" sz="1600" u="sng" dirty="0" smtClean="0">
                <a:latin typeface="Century Gothic" charset="0"/>
                <a:ea typeface="Century Gothic" charset="0"/>
                <a:cs typeface="Century Gothic" charset="0"/>
              </a:rPr>
              <a:t>osobę</a:t>
            </a:r>
            <a:r>
              <a:rPr lang="pl-PL" altLang="pl-PL" sz="1600" dirty="0" smtClean="0">
                <a:latin typeface="Century Gothic" charset="0"/>
                <a:ea typeface="Century Gothic" charset="0"/>
                <a:cs typeface="Century Gothic" charset="0"/>
              </a:rPr>
              <a:t>,</a:t>
            </a:r>
          </a:p>
          <a:p>
            <a:pPr marL="285750" indent="-285750" algn="just">
              <a:spcAft>
                <a:spcPts val="600"/>
              </a:spcAft>
              <a:buFont typeface="Wingdings" pitchFamily="2" charset="2"/>
              <a:buChar char="v"/>
              <a:defRPr/>
            </a:pPr>
            <a:r>
              <a:rPr lang="pl-PL" altLang="pl-PL" sz="1600" dirty="0" smtClean="0">
                <a:latin typeface="Century Gothic" charset="0"/>
                <a:ea typeface="Century Gothic" charset="0"/>
                <a:cs typeface="Century Gothic" charset="0"/>
              </a:rPr>
              <a:t>staże zawodowe - od 3 do 12 miesięcy,</a:t>
            </a:r>
          </a:p>
          <a:p>
            <a:pPr marL="285750" indent="-285750" algn="just">
              <a:buFont typeface="Wingdings" pitchFamily="2" charset="2"/>
              <a:buChar char="v"/>
              <a:defRPr/>
            </a:pPr>
            <a:r>
              <a:rPr lang="pl-PL" altLang="pl-PL" sz="1600" dirty="0" smtClean="0">
                <a:latin typeface="Century Gothic" charset="0"/>
                <a:ea typeface="Century Gothic" charset="0"/>
                <a:cs typeface="Century Gothic" charset="0"/>
              </a:rPr>
              <a:t>wsparcie psychologiczne mające na celu pomoc w przystosowaniu się do nowej sytuacji spowodowanej zagrożeniem lub utratą pracy.</a:t>
            </a:r>
            <a:endParaRPr lang="pl-PL" altLang="pl-PL" sz="1600" dirty="0">
              <a:latin typeface="Century Gothic" charset="0"/>
              <a:ea typeface="Century Gothic" charset="0"/>
              <a:cs typeface="Century Gothic" charset="0"/>
            </a:endParaRPr>
          </a:p>
        </p:txBody>
      </p:sp>
      <p:sp>
        <p:nvSpPr>
          <p:cNvPr id="7" name="Prostokąt 6"/>
          <p:cNvSpPr/>
          <p:nvPr/>
        </p:nvSpPr>
        <p:spPr>
          <a:xfrm>
            <a:off x="222251" y="1222375"/>
            <a:ext cx="8321674" cy="338554"/>
          </a:xfrm>
          <a:prstGeom prst="rect">
            <a:avLst/>
          </a:prstGeom>
        </p:spPr>
        <p:txBody>
          <a:bodyPr wrap="square">
            <a:spAutoFit/>
          </a:bodyPr>
          <a:lstStyle/>
          <a:p>
            <a:pPr algn="just"/>
            <a:r>
              <a:rPr lang="pl-PL" sz="1600" b="1" dirty="0" smtClean="0">
                <a:latin typeface="Century Gothic" charset="0"/>
                <a:ea typeface="Century Gothic" charset="0"/>
                <a:cs typeface="Century Gothic" charset="0"/>
              </a:rPr>
              <a:t>REGIONALNY PROGRAM OPERACYJNY WD 2014-2020</a:t>
            </a:r>
            <a:endParaRPr lang="pl-PL" sz="1600" b="1" dirty="0">
              <a:latin typeface="Century Gothic" charset="0"/>
              <a:ea typeface="Century Gothic" charset="0"/>
              <a:cs typeface="Century Gothic" charset="0"/>
            </a:endParaRPr>
          </a:p>
        </p:txBody>
      </p:sp>
      <p:sp>
        <p:nvSpPr>
          <p:cNvPr id="9" name="Prostokąt 8"/>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46701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asek dol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inspirujemy do dzialan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asek gor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875" y="-17463"/>
            <a:ext cx="91805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logo bi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Symbol zastępczy tekstu 2"/>
          <p:cNvSpPr>
            <a:spLocks noGrp="1"/>
          </p:cNvSpPr>
          <p:nvPr>
            <p:ph type="body" idx="1"/>
          </p:nvPr>
        </p:nvSpPr>
        <p:spPr>
          <a:xfrm>
            <a:off x="722313" y="1552355"/>
            <a:ext cx="7772400" cy="4540250"/>
          </a:xfrm>
        </p:spPr>
        <p:txBody>
          <a:bodyPr anchor="ctr">
            <a:noAutofit/>
          </a:bodyPr>
          <a:lstStyle/>
          <a:p>
            <a:pPr algn="just"/>
            <a:endParaRPr lang="pl-PL" sz="1600" b="1" dirty="0" smtClean="0">
              <a:solidFill>
                <a:schemeClr val="tx1"/>
              </a:solidFill>
              <a:latin typeface="Century Gothic" charset="0"/>
              <a:ea typeface="Century Gothic" charset="0"/>
              <a:cs typeface="Century Gothic" charset="0"/>
            </a:endParaRPr>
          </a:p>
          <a:p>
            <a:pPr algn="just"/>
            <a:r>
              <a:rPr lang="pl-PL" sz="1600" b="1" dirty="0" smtClean="0">
                <a:solidFill>
                  <a:schemeClr val="tx1"/>
                </a:solidFill>
                <a:latin typeface="Century Gothic" charset="0"/>
                <a:ea typeface="Century Gothic" charset="0"/>
                <a:cs typeface="Century Gothic" charset="0"/>
              </a:rPr>
              <a:t>REGIONALNY </a:t>
            </a:r>
            <a:r>
              <a:rPr lang="pl-PL" sz="1600" b="1" dirty="0">
                <a:solidFill>
                  <a:schemeClr val="tx1"/>
                </a:solidFill>
                <a:latin typeface="Century Gothic" charset="0"/>
                <a:ea typeface="Century Gothic" charset="0"/>
                <a:cs typeface="Century Gothic" charset="0"/>
              </a:rPr>
              <a:t>PROGRAM OPERACYJNY WD </a:t>
            </a:r>
            <a:r>
              <a:rPr lang="pl-PL" sz="1600" b="1" dirty="0" smtClean="0">
                <a:solidFill>
                  <a:schemeClr val="tx1"/>
                </a:solidFill>
                <a:latin typeface="Century Gothic" charset="0"/>
                <a:ea typeface="Century Gothic" charset="0"/>
                <a:cs typeface="Century Gothic" charset="0"/>
              </a:rPr>
              <a:t>2014-2020</a:t>
            </a:r>
          </a:p>
          <a:p>
            <a:pPr algn="just"/>
            <a:endParaRPr lang="pl-PL" sz="800" b="1" dirty="0" smtClean="0">
              <a:solidFill>
                <a:schemeClr val="tx1"/>
              </a:solidFill>
              <a:latin typeface="Century Gothic" charset="0"/>
              <a:ea typeface="Century Gothic" charset="0"/>
              <a:cs typeface="Century Gothic" charset="0"/>
            </a:endParaRPr>
          </a:p>
          <a:p>
            <a:pPr marL="342900" indent="-342900" algn="just">
              <a:buFont typeface="Wingdings" charset="2"/>
              <a:buChar char="v"/>
            </a:pPr>
            <a:r>
              <a:rPr lang="pl-PL" sz="1600" b="1" dirty="0" smtClean="0">
                <a:solidFill>
                  <a:schemeClr val="tx1"/>
                </a:solidFill>
                <a:latin typeface="Century Gothic" charset="0"/>
                <a:ea typeface="Century Gothic" charset="0"/>
                <a:cs typeface="Century Gothic" charset="0"/>
              </a:rPr>
              <a:t>Działanie 8.6 </a:t>
            </a:r>
            <a:r>
              <a:rPr lang="pl-PL" sz="1600" dirty="0">
                <a:solidFill>
                  <a:schemeClr val="tx1"/>
                </a:solidFill>
                <a:latin typeface="Century Gothic" charset="0"/>
                <a:ea typeface="Century Gothic" charset="0"/>
                <a:cs typeface="Century Gothic" charset="0"/>
              </a:rPr>
              <a:t>– Zwiększenie konkurencyjności przedsiębiorstw </a:t>
            </a:r>
            <a:r>
              <a:rPr lang="pl-PL" sz="1600" dirty="0" smtClean="0">
                <a:solidFill>
                  <a:schemeClr val="tx1"/>
                </a:solidFill>
                <a:latin typeface="Century Gothic" charset="0"/>
                <a:ea typeface="Century Gothic" charset="0"/>
                <a:cs typeface="Century Gothic" charset="0"/>
              </a:rPr>
              <a:t/>
            </a:r>
            <a:br>
              <a:rPr lang="pl-PL" sz="1600" dirty="0" smtClean="0">
                <a:solidFill>
                  <a:schemeClr val="tx1"/>
                </a:solidFill>
                <a:latin typeface="Century Gothic" charset="0"/>
                <a:ea typeface="Century Gothic" charset="0"/>
                <a:cs typeface="Century Gothic" charset="0"/>
              </a:rPr>
            </a:br>
            <a:r>
              <a:rPr lang="pl-PL" sz="1600" dirty="0" smtClean="0">
                <a:solidFill>
                  <a:schemeClr val="tx1"/>
                </a:solidFill>
                <a:latin typeface="Century Gothic" charset="0"/>
                <a:ea typeface="Century Gothic" charset="0"/>
                <a:cs typeface="Century Gothic" charset="0"/>
              </a:rPr>
              <a:t>i </a:t>
            </a:r>
            <a:r>
              <a:rPr lang="pl-PL" sz="1600" dirty="0">
                <a:solidFill>
                  <a:schemeClr val="tx1"/>
                </a:solidFill>
                <a:latin typeface="Century Gothic" charset="0"/>
                <a:ea typeface="Century Gothic" charset="0"/>
                <a:cs typeface="Century Gothic" charset="0"/>
              </a:rPr>
              <a:t>przedsiębiorców </a:t>
            </a:r>
            <a:r>
              <a:rPr lang="pl-PL" sz="1600" dirty="0" smtClean="0">
                <a:solidFill>
                  <a:schemeClr val="tx1"/>
                </a:solidFill>
                <a:latin typeface="Century Gothic" charset="0"/>
                <a:ea typeface="Century Gothic" charset="0"/>
                <a:cs typeface="Century Gothic" charset="0"/>
              </a:rPr>
              <a:t>z </a:t>
            </a:r>
            <a:r>
              <a:rPr lang="pl-PL" sz="1600" dirty="0">
                <a:solidFill>
                  <a:schemeClr val="tx1"/>
                </a:solidFill>
                <a:latin typeface="Century Gothic" charset="0"/>
                <a:ea typeface="Century Gothic" charset="0"/>
                <a:cs typeface="Century Gothic" charset="0"/>
              </a:rPr>
              <a:t>sektora </a:t>
            </a:r>
            <a:r>
              <a:rPr lang="pl-PL" sz="1600" dirty="0" smtClean="0">
                <a:solidFill>
                  <a:schemeClr val="tx1"/>
                </a:solidFill>
                <a:latin typeface="Century Gothic" charset="0"/>
                <a:ea typeface="Century Gothic" charset="0"/>
                <a:cs typeface="Century Gothic" charset="0"/>
              </a:rPr>
              <a:t>MMŚP</a:t>
            </a:r>
          </a:p>
          <a:p>
            <a:pPr marL="342900" indent="-342900" algn="just">
              <a:buFont typeface="Wingdings" charset="2"/>
              <a:buChar char="v"/>
            </a:pPr>
            <a:endParaRPr lang="pl-PL" altLang="pl-PL" sz="1600" b="1" u="sng" dirty="0">
              <a:solidFill>
                <a:schemeClr val="tx1"/>
              </a:solidFill>
              <a:latin typeface="Century Gothic" charset="0"/>
              <a:ea typeface="Century Gothic" charset="0"/>
              <a:cs typeface="Century Gothic" charset="0"/>
            </a:endParaRPr>
          </a:p>
          <a:p>
            <a:pPr algn="just"/>
            <a:r>
              <a:rPr lang="pl-PL" altLang="pl-PL" sz="1600" dirty="0" smtClean="0">
                <a:solidFill>
                  <a:schemeClr val="tx1"/>
                </a:solidFill>
                <a:latin typeface="Century Gothic" charset="0"/>
                <a:ea typeface="Century Gothic" charset="0"/>
                <a:cs typeface="Century Gothic" charset="0"/>
              </a:rPr>
              <a:t>W </a:t>
            </a:r>
            <a:r>
              <a:rPr lang="pl-PL" altLang="pl-PL" sz="1600" dirty="0">
                <a:solidFill>
                  <a:schemeClr val="tx1"/>
                </a:solidFill>
                <a:latin typeface="Century Gothic" charset="0"/>
                <a:ea typeface="Century Gothic" charset="0"/>
                <a:cs typeface="Century Gothic" charset="0"/>
              </a:rPr>
              <a:t>ramach Działania </a:t>
            </a:r>
            <a:r>
              <a:rPr lang="pl-PL" altLang="pl-PL" sz="1600" dirty="0" smtClean="0">
                <a:solidFill>
                  <a:schemeClr val="tx1"/>
                </a:solidFill>
                <a:latin typeface="Century Gothic" charset="0"/>
                <a:ea typeface="Century Gothic" charset="0"/>
                <a:cs typeface="Century Gothic" charset="0"/>
              </a:rPr>
              <a:t>realizowany jest </a:t>
            </a:r>
            <a:r>
              <a:rPr lang="pl-PL" altLang="pl-PL" sz="1600" b="1" dirty="0" smtClean="0">
                <a:solidFill>
                  <a:schemeClr val="tx1"/>
                </a:solidFill>
                <a:latin typeface="Century Gothic" charset="0"/>
                <a:ea typeface="Century Gothic" charset="0"/>
                <a:cs typeface="Century Gothic" charset="0"/>
              </a:rPr>
              <a:t>1</a:t>
            </a:r>
            <a:r>
              <a:rPr lang="pl-PL" altLang="pl-PL" sz="1600" dirty="0" smtClean="0">
                <a:solidFill>
                  <a:schemeClr val="tx1"/>
                </a:solidFill>
                <a:latin typeface="Century Gothic" charset="0"/>
                <a:ea typeface="Century Gothic" charset="0"/>
                <a:cs typeface="Century Gothic" charset="0"/>
              </a:rPr>
              <a:t> </a:t>
            </a:r>
            <a:r>
              <a:rPr lang="pl-PL" altLang="pl-PL" sz="1600" dirty="0">
                <a:solidFill>
                  <a:schemeClr val="tx1"/>
                </a:solidFill>
                <a:latin typeface="Century Gothic" charset="0"/>
                <a:ea typeface="Century Gothic" charset="0"/>
                <a:cs typeface="Century Gothic" charset="0"/>
              </a:rPr>
              <a:t>projekt, który </a:t>
            </a:r>
            <a:r>
              <a:rPr lang="pl-PL" altLang="pl-PL" sz="1600" dirty="0" smtClean="0">
                <a:solidFill>
                  <a:schemeClr val="tx1"/>
                </a:solidFill>
                <a:latin typeface="Century Gothic" charset="0"/>
                <a:ea typeface="Century Gothic" charset="0"/>
                <a:cs typeface="Century Gothic" charset="0"/>
              </a:rPr>
              <a:t>obejmuje całe </a:t>
            </a:r>
            <a:r>
              <a:rPr lang="pl-PL" altLang="pl-PL" sz="1600" b="1" dirty="0" smtClean="0">
                <a:solidFill>
                  <a:schemeClr val="tx1"/>
                </a:solidFill>
                <a:latin typeface="Century Gothic" charset="0"/>
                <a:ea typeface="Century Gothic" charset="0"/>
                <a:cs typeface="Century Gothic" charset="0"/>
              </a:rPr>
              <a:t>województwo dolnośląskie.</a:t>
            </a:r>
            <a:endParaRPr lang="pl-PL" altLang="pl-PL" sz="1600" dirty="0">
              <a:solidFill>
                <a:schemeClr val="tx1"/>
              </a:solidFill>
              <a:latin typeface="Century Gothic" charset="0"/>
              <a:ea typeface="Century Gothic" charset="0"/>
              <a:cs typeface="Century Gothic" charset="0"/>
            </a:endParaRPr>
          </a:p>
          <a:p>
            <a:pPr algn="just"/>
            <a:endParaRPr lang="pl-PL" altLang="pl-PL" sz="1600" dirty="0">
              <a:solidFill>
                <a:schemeClr val="tx1"/>
              </a:solidFill>
              <a:latin typeface="Century Gothic" charset="0"/>
              <a:ea typeface="Century Gothic" charset="0"/>
              <a:cs typeface="Century Gothic" charset="0"/>
            </a:endParaRPr>
          </a:p>
          <a:p>
            <a:pPr algn="just">
              <a:spcBef>
                <a:spcPct val="0"/>
              </a:spcBef>
            </a:pPr>
            <a:r>
              <a:rPr lang="pl-PL" altLang="pl-PL" sz="1600" u="sng" dirty="0">
                <a:solidFill>
                  <a:schemeClr val="tx1"/>
                </a:solidFill>
                <a:latin typeface="Century Gothic" charset="0"/>
                <a:ea typeface="Century Gothic" charset="0"/>
                <a:cs typeface="Century Gothic" charset="0"/>
              </a:rPr>
              <a:t>Wartość projektu</a:t>
            </a:r>
            <a:r>
              <a:rPr lang="pl-PL" altLang="pl-PL" sz="1600" dirty="0">
                <a:solidFill>
                  <a:schemeClr val="tx1"/>
                </a:solidFill>
                <a:latin typeface="Century Gothic" charset="0"/>
                <a:ea typeface="Century Gothic" charset="0"/>
                <a:cs typeface="Century Gothic" charset="0"/>
              </a:rPr>
              <a:t> - </a:t>
            </a:r>
            <a:r>
              <a:rPr lang="pl-PL" altLang="pl-PL" sz="1600" b="1" dirty="0">
                <a:solidFill>
                  <a:schemeClr val="tx1"/>
                </a:solidFill>
                <a:latin typeface="Century Gothic" charset="0"/>
                <a:ea typeface="Century Gothic" charset="0"/>
                <a:cs typeface="Century Gothic" charset="0"/>
              </a:rPr>
              <a:t>43 524 945,59 PLN</a:t>
            </a:r>
            <a:endParaRPr lang="pl-PL" altLang="pl-PL" sz="1600" dirty="0">
              <a:solidFill>
                <a:schemeClr val="tx1"/>
              </a:solidFill>
              <a:latin typeface="Century Gothic" charset="0"/>
              <a:ea typeface="Century Gothic" charset="0"/>
              <a:cs typeface="Century Gothic" charset="0"/>
            </a:endParaRPr>
          </a:p>
          <a:p>
            <a:pPr algn="just">
              <a:spcBef>
                <a:spcPct val="0"/>
              </a:spcBef>
            </a:pPr>
            <a:r>
              <a:rPr lang="pl-PL" altLang="pl-PL" sz="1600" u="sng" dirty="0">
                <a:solidFill>
                  <a:schemeClr val="tx1"/>
                </a:solidFill>
                <a:latin typeface="Century Gothic" charset="0"/>
                <a:ea typeface="Century Gothic" charset="0"/>
                <a:cs typeface="Century Gothic" charset="0"/>
              </a:rPr>
              <a:t>Okres realizacji</a:t>
            </a:r>
            <a:r>
              <a:rPr lang="pl-PL" altLang="pl-PL" sz="1600" dirty="0">
                <a:solidFill>
                  <a:schemeClr val="tx1"/>
                </a:solidFill>
                <a:latin typeface="Century Gothic" charset="0"/>
                <a:ea typeface="Century Gothic" charset="0"/>
                <a:cs typeface="Century Gothic" charset="0"/>
              </a:rPr>
              <a:t> - 01.11.2016 r. – 31.07.2019 r.</a:t>
            </a:r>
          </a:p>
          <a:p>
            <a:pPr algn="just">
              <a:spcBef>
                <a:spcPct val="0"/>
              </a:spcBef>
            </a:pPr>
            <a:r>
              <a:rPr lang="pl-PL" altLang="pl-PL" sz="1600" u="sng" dirty="0">
                <a:solidFill>
                  <a:schemeClr val="tx1"/>
                </a:solidFill>
                <a:latin typeface="Century Gothic" charset="0"/>
                <a:ea typeface="Century Gothic" charset="0"/>
                <a:cs typeface="Century Gothic" charset="0"/>
              </a:rPr>
              <a:t>Beneficjent</a:t>
            </a:r>
            <a:r>
              <a:rPr lang="pl-PL" altLang="pl-PL" sz="1600" dirty="0">
                <a:solidFill>
                  <a:schemeClr val="tx1"/>
                </a:solidFill>
                <a:latin typeface="Century Gothic" charset="0"/>
                <a:ea typeface="Century Gothic" charset="0"/>
                <a:cs typeface="Century Gothic" charset="0"/>
              </a:rPr>
              <a:t> - Agencja Rozwoju Regionalnego ARLEG S.A.</a:t>
            </a:r>
          </a:p>
          <a:p>
            <a:pPr algn="just">
              <a:spcBef>
                <a:spcPct val="0"/>
              </a:spcBef>
            </a:pPr>
            <a:r>
              <a:rPr lang="pl-PL" altLang="pl-PL" sz="1600" u="sng" dirty="0">
                <a:solidFill>
                  <a:schemeClr val="tx1"/>
                </a:solidFill>
                <a:latin typeface="Century Gothic" charset="0"/>
                <a:ea typeface="Century Gothic" charset="0"/>
                <a:cs typeface="Century Gothic" charset="0"/>
              </a:rPr>
              <a:t>Tytuł projektu</a:t>
            </a:r>
            <a:r>
              <a:rPr lang="pl-PL" altLang="pl-PL" sz="1600" dirty="0">
                <a:solidFill>
                  <a:schemeClr val="tx1"/>
                </a:solidFill>
                <a:latin typeface="Century Gothic" charset="0"/>
                <a:ea typeface="Century Gothic" charset="0"/>
                <a:cs typeface="Century Gothic" charset="0"/>
              </a:rPr>
              <a:t> - „Partnerstwo na rzecz rozwoju dolnośląskich MMŚP i ich pracowników”</a:t>
            </a:r>
          </a:p>
          <a:p>
            <a:pPr algn="just">
              <a:spcBef>
                <a:spcPct val="0"/>
              </a:spcBef>
            </a:pPr>
            <a:r>
              <a:rPr lang="pl-PL" altLang="pl-PL" sz="1600" u="sng" dirty="0">
                <a:solidFill>
                  <a:schemeClr val="tx1"/>
                </a:solidFill>
                <a:latin typeface="Century Gothic" charset="0"/>
                <a:ea typeface="Century Gothic" charset="0"/>
                <a:cs typeface="Century Gothic" charset="0"/>
              </a:rPr>
              <a:t>Partnerzy projektu</a:t>
            </a:r>
            <a:r>
              <a:rPr lang="pl-PL" altLang="pl-PL" sz="1600" dirty="0">
                <a:solidFill>
                  <a:schemeClr val="tx1"/>
                </a:solidFill>
                <a:latin typeface="Century Gothic" charset="0"/>
                <a:ea typeface="Century Gothic" charset="0"/>
                <a:cs typeface="Century Gothic" charset="0"/>
              </a:rPr>
              <a:t> - Dolnośląska Agencja Współpracy Gospodarczej Sp. </a:t>
            </a:r>
            <a:r>
              <a:rPr lang="pl-PL" altLang="pl-PL" sz="1600" dirty="0" smtClean="0">
                <a:solidFill>
                  <a:schemeClr val="tx1"/>
                </a:solidFill>
                <a:latin typeface="Century Gothic" charset="0"/>
                <a:ea typeface="Century Gothic" charset="0"/>
                <a:cs typeface="Century Gothic" charset="0"/>
              </a:rPr>
              <a:t/>
            </a:r>
            <a:br>
              <a:rPr lang="pl-PL" altLang="pl-PL" sz="1600" dirty="0" smtClean="0">
                <a:solidFill>
                  <a:schemeClr val="tx1"/>
                </a:solidFill>
                <a:latin typeface="Century Gothic" charset="0"/>
                <a:ea typeface="Century Gothic" charset="0"/>
                <a:cs typeface="Century Gothic" charset="0"/>
              </a:rPr>
            </a:br>
            <a:r>
              <a:rPr lang="pl-PL" altLang="pl-PL" sz="1600" dirty="0" smtClean="0">
                <a:solidFill>
                  <a:schemeClr val="tx1"/>
                </a:solidFill>
                <a:latin typeface="Century Gothic" charset="0"/>
                <a:ea typeface="Century Gothic" charset="0"/>
                <a:cs typeface="Century Gothic" charset="0"/>
              </a:rPr>
              <a:t>z </a:t>
            </a:r>
            <a:r>
              <a:rPr lang="pl-PL" altLang="pl-PL" sz="1600" dirty="0">
                <a:solidFill>
                  <a:schemeClr val="tx1"/>
                </a:solidFill>
                <a:latin typeface="Century Gothic" charset="0"/>
                <a:ea typeface="Century Gothic" charset="0"/>
                <a:cs typeface="Century Gothic" charset="0"/>
              </a:rPr>
              <a:t>o.o., Karkonoska Agencja Rozwoju Regionalnego S.A., Wrocławska Agencja Rozwoju Regionalnego S.A., Dolnośląski Park Innowacji i Nauki S.A., Agencja Rozwoju Regionalnego AGROREG S.A.</a:t>
            </a:r>
          </a:p>
        </p:txBody>
      </p:sp>
      <p:sp>
        <p:nvSpPr>
          <p:cNvPr id="7" name="Prostokąt 6"/>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82193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asek dol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inspirujemy do dzialan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asek gor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875" y="-17463"/>
            <a:ext cx="91805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logo bi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3" name="Symbol zastępczy tekstu 2"/>
          <p:cNvSpPr>
            <a:spLocks noGrp="1"/>
          </p:cNvSpPr>
          <p:nvPr>
            <p:ph type="body" idx="1"/>
          </p:nvPr>
        </p:nvSpPr>
        <p:spPr>
          <a:xfrm>
            <a:off x="222249" y="1208088"/>
            <a:ext cx="8660493" cy="2573201"/>
          </a:xfrm>
        </p:spPr>
        <p:txBody>
          <a:bodyPr anchor="ctr">
            <a:noAutofit/>
          </a:bodyPr>
          <a:lstStyle/>
          <a:p>
            <a:pPr algn="just"/>
            <a:r>
              <a:rPr lang="pl-PL" altLang="pl-PL" sz="1600" b="1" u="sng" dirty="0" smtClean="0">
                <a:solidFill>
                  <a:schemeClr val="tx1"/>
                </a:solidFill>
                <a:latin typeface="Century Gothic" charset="0"/>
                <a:ea typeface="Century Gothic" charset="0"/>
                <a:cs typeface="Century Gothic" charset="0"/>
              </a:rPr>
              <a:t>Adresaci:</a:t>
            </a:r>
            <a:r>
              <a:rPr lang="pl-PL" altLang="pl-PL" sz="1600" b="1" dirty="0" smtClean="0">
                <a:solidFill>
                  <a:schemeClr val="tx1"/>
                </a:solidFill>
                <a:latin typeface="Century Gothic" charset="0"/>
                <a:ea typeface="Century Gothic" charset="0"/>
                <a:cs typeface="Century Gothic" charset="0"/>
              </a:rPr>
              <a:t> </a:t>
            </a:r>
            <a:r>
              <a:rPr lang="pl-PL" altLang="pl-PL" sz="1600" dirty="0" smtClean="0">
                <a:solidFill>
                  <a:schemeClr val="tx1"/>
                </a:solidFill>
                <a:latin typeface="Century Gothic" charset="0"/>
                <a:ea typeface="Century Gothic" charset="0"/>
                <a:cs typeface="Century Gothic" charset="0"/>
              </a:rPr>
              <a:t>mikro-, małe i średnie przedsiębiorstwa oraz ich pracownicy.</a:t>
            </a:r>
          </a:p>
          <a:p>
            <a:pPr algn="just"/>
            <a:endParaRPr lang="pl-PL" altLang="pl-PL" sz="1600" dirty="0">
              <a:solidFill>
                <a:schemeClr val="tx1"/>
              </a:solidFill>
              <a:latin typeface="Century Gothic" charset="0"/>
              <a:ea typeface="Century Gothic" charset="0"/>
              <a:cs typeface="Century Gothic" charset="0"/>
            </a:endParaRPr>
          </a:p>
          <a:p>
            <a:pPr algn="just"/>
            <a:r>
              <a:rPr lang="pl-PL" altLang="pl-PL" sz="1600" dirty="0">
                <a:solidFill>
                  <a:schemeClr val="tx1"/>
                </a:solidFill>
                <a:latin typeface="Century Gothic" charset="0"/>
                <a:ea typeface="Century Gothic" charset="0"/>
                <a:cs typeface="Century Gothic" charset="0"/>
              </a:rPr>
              <a:t>W projekcie przewidziano objęcie wsparciem </a:t>
            </a:r>
            <a:r>
              <a:rPr lang="pl-PL" altLang="pl-PL" sz="1600" b="1" dirty="0">
                <a:solidFill>
                  <a:schemeClr val="tx1"/>
                </a:solidFill>
                <a:latin typeface="Century Gothic" charset="0"/>
                <a:ea typeface="Century Gothic" charset="0"/>
                <a:cs typeface="Century Gothic" charset="0"/>
              </a:rPr>
              <a:t>4 120 osób </a:t>
            </a:r>
            <a:r>
              <a:rPr lang="pl-PL" altLang="pl-PL" sz="1600" dirty="0">
                <a:solidFill>
                  <a:schemeClr val="tx1"/>
                </a:solidFill>
                <a:latin typeface="Century Gothic" charset="0"/>
                <a:ea typeface="Century Gothic" charset="0"/>
                <a:cs typeface="Century Gothic" charset="0"/>
              </a:rPr>
              <a:t>pracujących (łącznie </a:t>
            </a:r>
            <a:r>
              <a:rPr lang="pl-PL" altLang="pl-PL" sz="1600" dirty="0" smtClean="0">
                <a:solidFill>
                  <a:schemeClr val="tx1"/>
                </a:solidFill>
                <a:latin typeface="Century Gothic" charset="0"/>
                <a:ea typeface="Century Gothic" charset="0"/>
                <a:cs typeface="Century Gothic" charset="0"/>
              </a:rPr>
              <a:t/>
            </a:r>
            <a:br>
              <a:rPr lang="pl-PL" altLang="pl-PL" sz="1600" dirty="0" smtClean="0">
                <a:solidFill>
                  <a:schemeClr val="tx1"/>
                </a:solidFill>
                <a:latin typeface="Century Gothic" charset="0"/>
                <a:ea typeface="Century Gothic" charset="0"/>
                <a:cs typeface="Century Gothic" charset="0"/>
              </a:rPr>
            </a:br>
            <a:r>
              <a:rPr lang="pl-PL" altLang="pl-PL" sz="1600" dirty="0" smtClean="0">
                <a:solidFill>
                  <a:schemeClr val="tx1"/>
                </a:solidFill>
                <a:latin typeface="Century Gothic" charset="0"/>
                <a:ea typeface="Century Gothic" charset="0"/>
                <a:cs typeface="Century Gothic" charset="0"/>
              </a:rPr>
              <a:t>z </a:t>
            </a:r>
            <a:r>
              <a:rPr lang="pl-PL" altLang="pl-PL" sz="1600" dirty="0">
                <a:solidFill>
                  <a:schemeClr val="tx1"/>
                </a:solidFill>
                <a:latin typeface="Century Gothic" charset="0"/>
                <a:ea typeface="Century Gothic" charset="0"/>
                <a:cs typeface="Century Gothic" charset="0"/>
              </a:rPr>
              <a:t>pracującymi na własny rachunek), w tym 486 osób pracujących </a:t>
            </a:r>
            <a:r>
              <a:rPr lang="pl-PL" altLang="pl-PL" sz="1600" dirty="0" smtClean="0">
                <a:solidFill>
                  <a:schemeClr val="tx1"/>
                </a:solidFill>
                <a:latin typeface="Century Gothic" charset="0"/>
                <a:ea typeface="Century Gothic" charset="0"/>
                <a:cs typeface="Century Gothic" charset="0"/>
              </a:rPr>
              <a:t/>
            </a:r>
            <a:br>
              <a:rPr lang="pl-PL" altLang="pl-PL" sz="1600" dirty="0" smtClean="0">
                <a:solidFill>
                  <a:schemeClr val="tx1"/>
                </a:solidFill>
                <a:latin typeface="Century Gothic" charset="0"/>
                <a:ea typeface="Century Gothic" charset="0"/>
                <a:cs typeface="Century Gothic" charset="0"/>
              </a:rPr>
            </a:br>
            <a:r>
              <a:rPr lang="pl-PL" altLang="pl-PL" sz="1600" dirty="0" smtClean="0">
                <a:solidFill>
                  <a:schemeClr val="tx1"/>
                </a:solidFill>
                <a:latin typeface="Century Gothic" charset="0"/>
                <a:ea typeface="Century Gothic" charset="0"/>
                <a:cs typeface="Century Gothic" charset="0"/>
              </a:rPr>
              <a:t>w </a:t>
            </a:r>
            <a:r>
              <a:rPr lang="pl-PL" altLang="pl-PL" sz="1600" dirty="0">
                <a:solidFill>
                  <a:schemeClr val="tx1"/>
                </a:solidFill>
                <a:latin typeface="Century Gothic" charset="0"/>
                <a:ea typeface="Century Gothic" charset="0"/>
                <a:cs typeface="Century Gothic" charset="0"/>
              </a:rPr>
              <a:t>wieku 50 </a:t>
            </a:r>
            <a:r>
              <a:rPr lang="pl-PL" altLang="pl-PL" sz="1600" dirty="0" smtClean="0">
                <a:solidFill>
                  <a:schemeClr val="tx1"/>
                </a:solidFill>
                <a:latin typeface="Century Gothic" charset="0"/>
                <a:ea typeface="Century Gothic" charset="0"/>
                <a:cs typeface="Century Gothic" charset="0"/>
              </a:rPr>
              <a:t>lat i </a:t>
            </a:r>
            <a:r>
              <a:rPr lang="pl-PL" altLang="pl-PL" sz="1600" dirty="0">
                <a:solidFill>
                  <a:schemeClr val="tx1"/>
                </a:solidFill>
                <a:latin typeface="Century Gothic" charset="0"/>
                <a:ea typeface="Century Gothic" charset="0"/>
                <a:cs typeface="Century Gothic" charset="0"/>
              </a:rPr>
              <a:t>więcej (łącznie z pracującymi na własny rachunek) oraz </a:t>
            </a:r>
            <a:r>
              <a:rPr lang="pl-PL" altLang="pl-PL" sz="1600" dirty="0" smtClean="0">
                <a:solidFill>
                  <a:schemeClr val="tx1"/>
                </a:solidFill>
                <a:latin typeface="Century Gothic" charset="0"/>
                <a:ea typeface="Century Gothic" charset="0"/>
                <a:cs typeface="Century Gothic" charset="0"/>
              </a:rPr>
              <a:t/>
            </a:r>
            <a:br>
              <a:rPr lang="pl-PL" altLang="pl-PL" sz="1600" dirty="0" smtClean="0">
                <a:solidFill>
                  <a:schemeClr val="tx1"/>
                </a:solidFill>
                <a:latin typeface="Century Gothic" charset="0"/>
                <a:ea typeface="Century Gothic" charset="0"/>
                <a:cs typeface="Century Gothic" charset="0"/>
              </a:rPr>
            </a:br>
            <a:r>
              <a:rPr lang="pl-PL" altLang="pl-PL" sz="1600" dirty="0" smtClean="0">
                <a:solidFill>
                  <a:schemeClr val="tx1"/>
                </a:solidFill>
                <a:latin typeface="Century Gothic" charset="0"/>
                <a:ea typeface="Century Gothic" charset="0"/>
                <a:cs typeface="Century Gothic" charset="0"/>
              </a:rPr>
              <a:t>1 160 </a:t>
            </a:r>
            <a:r>
              <a:rPr lang="pl-PL" altLang="pl-PL" sz="1600" dirty="0">
                <a:solidFill>
                  <a:schemeClr val="tx1"/>
                </a:solidFill>
                <a:latin typeface="Century Gothic" charset="0"/>
                <a:ea typeface="Century Gothic" charset="0"/>
                <a:cs typeface="Century Gothic" charset="0"/>
              </a:rPr>
              <a:t>osób pracujących </a:t>
            </a:r>
            <a:r>
              <a:rPr lang="pl-PL" altLang="pl-PL" sz="1600" dirty="0" smtClean="0">
                <a:solidFill>
                  <a:schemeClr val="tx1"/>
                </a:solidFill>
                <a:latin typeface="Century Gothic" charset="0"/>
                <a:ea typeface="Century Gothic" charset="0"/>
                <a:cs typeface="Century Gothic" charset="0"/>
              </a:rPr>
              <a:t>o </a:t>
            </a:r>
            <a:r>
              <a:rPr lang="pl-PL" altLang="pl-PL" sz="1600" dirty="0">
                <a:solidFill>
                  <a:schemeClr val="tx1"/>
                </a:solidFill>
                <a:latin typeface="Century Gothic" charset="0"/>
                <a:ea typeface="Century Gothic" charset="0"/>
                <a:cs typeface="Century Gothic" charset="0"/>
              </a:rPr>
              <a:t>niskich </a:t>
            </a:r>
            <a:r>
              <a:rPr lang="pl-PL" altLang="pl-PL" sz="1600" dirty="0" smtClean="0">
                <a:solidFill>
                  <a:schemeClr val="tx1"/>
                </a:solidFill>
                <a:latin typeface="Century Gothic" charset="0"/>
                <a:ea typeface="Century Gothic" charset="0"/>
                <a:cs typeface="Century Gothic" charset="0"/>
              </a:rPr>
              <a:t>kwalifikacjach. Wsparciem </a:t>
            </a:r>
            <a:r>
              <a:rPr lang="pl-PL" altLang="pl-PL" sz="1600" dirty="0">
                <a:solidFill>
                  <a:schemeClr val="tx1"/>
                </a:solidFill>
                <a:latin typeface="Century Gothic" charset="0"/>
                <a:ea typeface="Century Gothic" charset="0"/>
                <a:cs typeface="Century Gothic" charset="0"/>
              </a:rPr>
              <a:t>zostanie objętych co najmniej </a:t>
            </a:r>
            <a:r>
              <a:rPr lang="pl-PL" altLang="pl-PL" sz="1600" b="1" dirty="0">
                <a:solidFill>
                  <a:schemeClr val="tx1"/>
                </a:solidFill>
                <a:latin typeface="Century Gothic" charset="0"/>
                <a:ea typeface="Century Gothic" charset="0"/>
                <a:cs typeface="Century Gothic" charset="0"/>
              </a:rPr>
              <a:t>1 402 MMŚP</a:t>
            </a:r>
            <a:r>
              <a:rPr lang="pl-PL" altLang="pl-PL" sz="1600" dirty="0">
                <a:solidFill>
                  <a:schemeClr val="tx1"/>
                </a:solidFill>
                <a:latin typeface="Century Gothic" charset="0"/>
                <a:ea typeface="Century Gothic" charset="0"/>
                <a:cs typeface="Century Gothic" charset="0"/>
              </a:rPr>
              <a:t>.</a:t>
            </a:r>
          </a:p>
          <a:p>
            <a:pPr algn="just"/>
            <a:endParaRPr lang="pl-PL" altLang="pl-PL" sz="1600" dirty="0">
              <a:solidFill>
                <a:schemeClr val="tx1"/>
              </a:solidFill>
              <a:latin typeface="Century Gothic" charset="0"/>
              <a:ea typeface="Century Gothic" charset="0"/>
              <a:cs typeface="Century Gothic" charset="0"/>
            </a:endParaRPr>
          </a:p>
        </p:txBody>
      </p:sp>
      <p:sp>
        <p:nvSpPr>
          <p:cNvPr id="9" name="Symbol zastępczy tekstu 2"/>
          <p:cNvSpPr txBox="1">
            <a:spLocks/>
          </p:cNvSpPr>
          <p:nvPr/>
        </p:nvSpPr>
        <p:spPr>
          <a:xfrm>
            <a:off x="222248" y="3278777"/>
            <a:ext cx="8660493" cy="3188698"/>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just" fontAlgn="auto">
              <a:spcAft>
                <a:spcPts val="0"/>
              </a:spcAft>
            </a:pPr>
            <a:r>
              <a:rPr lang="pl-PL" altLang="pl-PL" sz="1600" b="1" u="sng" dirty="0" smtClean="0">
                <a:solidFill>
                  <a:schemeClr val="tx1"/>
                </a:solidFill>
                <a:latin typeface="Century Gothic" charset="0"/>
                <a:ea typeface="Century Gothic" charset="0"/>
                <a:cs typeface="Century Gothic" charset="0"/>
              </a:rPr>
              <a:t>Działania podjęte w projekcie:</a:t>
            </a:r>
          </a:p>
          <a:p>
            <a:pPr algn="just" fontAlgn="auto">
              <a:spcAft>
                <a:spcPts val="0"/>
              </a:spcAft>
              <a:buFontTx/>
              <a:buChar char="-"/>
            </a:pPr>
            <a:r>
              <a:rPr lang="pl-PL" altLang="pl-PL" sz="1600" dirty="0" smtClean="0">
                <a:solidFill>
                  <a:schemeClr val="tx1"/>
                </a:solidFill>
                <a:latin typeface="Century Gothic" charset="0"/>
                <a:ea typeface="Century Gothic" charset="0"/>
                <a:cs typeface="Century Gothic" charset="0"/>
              </a:rPr>
              <a:t> doradztwo w zakresie określenia potrzeb rozwojowych przedsiębiorstw </a:t>
            </a:r>
            <a:br>
              <a:rPr lang="pl-PL" altLang="pl-PL" sz="1600" dirty="0" smtClean="0">
                <a:solidFill>
                  <a:schemeClr val="tx1"/>
                </a:solidFill>
                <a:latin typeface="Century Gothic" charset="0"/>
                <a:ea typeface="Century Gothic" charset="0"/>
                <a:cs typeface="Century Gothic" charset="0"/>
              </a:rPr>
            </a:br>
            <a:r>
              <a:rPr lang="pl-PL" altLang="pl-PL" sz="1600" dirty="0" smtClean="0">
                <a:solidFill>
                  <a:schemeClr val="tx1"/>
                </a:solidFill>
                <a:latin typeface="Century Gothic" charset="0"/>
                <a:ea typeface="Century Gothic" charset="0"/>
                <a:cs typeface="Century Gothic" charset="0"/>
              </a:rPr>
              <a:t>w oparciu o Bazę Usług Rozwojowych (nabycie lub potwierdzenie kwalifikacji, usprawnienia procesów lub obszarów działania, częściowa lub całkowita zmiana profilu działalności gospodarczej);</a:t>
            </a:r>
          </a:p>
          <a:p>
            <a:pPr algn="just" fontAlgn="auto">
              <a:spcAft>
                <a:spcPts val="0"/>
              </a:spcAft>
              <a:buFontTx/>
              <a:buChar char="-"/>
            </a:pPr>
            <a:r>
              <a:rPr lang="pl-PL" altLang="pl-PL" sz="1600" dirty="0" smtClean="0">
                <a:solidFill>
                  <a:schemeClr val="tx1"/>
                </a:solidFill>
                <a:latin typeface="Century Gothic" charset="0"/>
                <a:ea typeface="Century Gothic" charset="0"/>
                <a:cs typeface="Century Gothic" charset="0"/>
              </a:rPr>
              <a:t> dofinansowanie usługi rozwojowej dla MMŚP.</a:t>
            </a:r>
          </a:p>
          <a:p>
            <a:pPr algn="just" fontAlgn="auto">
              <a:spcAft>
                <a:spcPts val="0"/>
              </a:spcAft>
            </a:pPr>
            <a:endParaRPr lang="pl-PL" altLang="pl-PL" sz="1600" dirty="0" smtClean="0">
              <a:solidFill>
                <a:schemeClr val="tx1"/>
              </a:solidFill>
              <a:latin typeface="Century Gothic" charset="0"/>
              <a:ea typeface="Century Gothic" charset="0"/>
              <a:cs typeface="Century Gothic" charset="0"/>
            </a:endParaRPr>
          </a:p>
          <a:p>
            <a:pPr algn="just" fontAlgn="auto">
              <a:spcAft>
                <a:spcPts val="0"/>
              </a:spcAft>
            </a:pPr>
            <a:r>
              <a:rPr lang="pl-PL" altLang="pl-PL" sz="1600" b="1" dirty="0" smtClean="0">
                <a:solidFill>
                  <a:schemeClr val="tx1"/>
                </a:solidFill>
                <a:latin typeface="Century Gothic" charset="0"/>
                <a:ea typeface="Century Gothic" charset="0"/>
                <a:cs typeface="Century Gothic" charset="0"/>
              </a:rPr>
              <a:t>Baza Usług Rozwojowych </a:t>
            </a:r>
            <a:r>
              <a:rPr lang="pl-PL" altLang="pl-PL" sz="1600" dirty="0" smtClean="0">
                <a:solidFill>
                  <a:schemeClr val="tx1"/>
                </a:solidFill>
                <a:latin typeface="Century Gothic" charset="0"/>
                <a:ea typeface="Century Gothic" charset="0"/>
                <a:cs typeface="Century Gothic" charset="0"/>
              </a:rPr>
              <a:t>– portal wymiany informacji między dostawcami usług rozwojowych i przedsiębiorcami, zawierający pełen zakres ofert - od pojedynczych trenerów po największych dostawców.</a:t>
            </a:r>
            <a:endParaRPr lang="pl-PL" altLang="pl-PL" sz="1600" dirty="0">
              <a:solidFill>
                <a:schemeClr val="tx1"/>
              </a:solidFill>
              <a:latin typeface="Century Gothic" charset="0"/>
              <a:ea typeface="Century Gothic" charset="0"/>
              <a:cs typeface="Century Gothic" charset="0"/>
            </a:endParaRPr>
          </a:p>
        </p:txBody>
      </p:sp>
      <p:sp>
        <p:nvSpPr>
          <p:cNvPr id="8" name="Prostokąt 7"/>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10358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asek dol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inspirujemy do dzialan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asek gor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875" y="-17463"/>
            <a:ext cx="91805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logo bi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1" name="Symbol zastępczy tekstu 2"/>
          <p:cNvSpPr>
            <a:spLocks noGrp="1"/>
          </p:cNvSpPr>
          <p:nvPr>
            <p:ph type="body" idx="1"/>
          </p:nvPr>
        </p:nvSpPr>
        <p:spPr>
          <a:xfrm>
            <a:off x="685800" y="1593850"/>
            <a:ext cx="7772400" cy="3575050"/>
          </a:xfrm>
        </p:spPr>
        <p:txBody>
          <a:bodyPr anchor="ctr">
            <a:normAutofit/>
          </a:bodyPr>
          <a:lstStyle/>
          <a:p>
            <a:pPr algn="just"/>
            <a:r>
              <a:rPr lang="pl-PL" altLang="pl-PL" sz="1600" b="1" u="sng" dirty="0">
                <a:solidFill>
                  <a:schemeClr val="tx1"/>
                </a:solidFill>
                <a:latin typeface="Century Gothic" charset="0"/>
                <a:ea typeface="Century Gothic" charset="0"/>
                <a:cs typeface="Century Gothic" charset="0"/>
              </a:rPr>
              <a:t>Limity obowiązujące w finansowaniu BUR:</a:t>
            </a:r>
          </a:p>
          <a:p>
            <a:pPr algn="just"/>
            <a:endParaRPr lang="pl-PL" altLang="pl-PL" sz="1600" dirty="0">
              <a:solidFill>
                <a:schemeClr val="tx1"/>
              </a:solidFill>
              <a:latin typeface="Century Gothic" charset="0"/>
              <a:ea typeface="Century Gothic" charset="0"/>
              <a:cs typeface="Century Gothic" charset="0"/>
            </a:endParaRPr>
          </a:p>
          <a:p>
            <a:pPr algn="just">
              <a:buFont typeface="Arial" charset="0"/>
              <a:buChar char="•"/>
            </a:pPr>
            <a:r>
              <a:rPr lang="pl-PL" altLang="pl-PL" sz="1600" dirty="0">
                <a:solidFill>
                  <a:schemeClr val="tx1"/>
                </a:solidFill>
                <a:latin typeface="Century Gothic" charset="0"/>
                <a:ea typeface="Century Gothic" charset="0"/>
                <a:cs typeface="Century Gothic" charset="0"/>
              </a:rPr>
              <a:t> poziom </a:t>
            </a:r>
            <a:r>
              <a:rPr lang="pl-PL" altLang="pl-PL" sz="1600" u="sng" dirty="0" smtClean="0">
                <a:solidFill>
                  <a:schemeClr val="tx1"/>
                </a:solidFill>
                <a:latin typeface="Century Gothic" charset="0"/>
                <a:ea typeface="Century Gothic" charset="0"/>
                <a:cs typeface="Century Gothic" charset="0"/>
              </a:rPr>
              <a:t>dofinansowania pojedynczej usługi</a:t>
            </a:r>
            <a:r>
              <a:rPr lang="pl-PL" altLang="pl-PL" sz="1600" dirty="0" smtClean="0">
                <a:solidFill>
                  <a:schemeClr val="tx1"/>
                </a:solidFill>
                <a:latin typeface="Century Gothic" charset="0"/>
                <a:ea typeface="Century Gothic" charset="0"/>
                <a:cs typeface="Century Gothic" charset="0"/>
              </a:rPr>
              <a:t> </a:t>
            </a:r>
            <a:r>
              <a:rPr lang="pl-PL" altLang="pl-PL" sz="1600" dirty="0">
                <a:solidFill>
                  <a:schemeClr val="tx1"/>
                </a:solidFill>
                <a:latin typeface="Century Gothic" charset="0"/>
                <a:ea typeface="Century Gothic" charset="0"/>
                <a:cs typeface="Century Gothic" charset="0"/>
              </a:rPr>
              <a:t>rozwojowej dla jednego przedsiębiorcy lub pracownika do kwoty </a:t>
            </a:r>
            <a:r>
              <a:rPr lang="pl-PL" altLang="pl-PL" sz="1600" u="sng" dirty="0">
                <a:solidFill>
                  <a:schemeClr val="tx1"/>
                </a:solidFill>
                <a:latin typeface="Century Gothic" charset="0"/>
                <a:ea typeface="Century Gothic" charset="0"/>
                <a:cs typeface="Century Gothic" charset="0"/>
              </a:rPr>
              <a:t>5 000 PLN</a:t>
            </a:r>
            <a:r>
              <a:rPr lang="pl-PL" altLang="pl-PL" sz="1600" dirty="0">
                <a:solidFill>
                  <a:schemeClr val="tx1"/>
                </a:solidFill>
                <a:latin typeface="Century Gothic" charset="0"/>
                <a:ea typeface="Century Gothic" charset="0"/>
                <a:cs typeface="Century Gothic" charset="0"/>
              </a:rPr>
              <a:t>,</a:t>
            </a:r>
            <a:endParaRPr lang="pl-PL" altLang="pl-PL" sz="1600" u="sng" dirty="0">
              <a:solidFill>
                <a:schemeClr val="tx1"/>
              </a:solidFill>
              <a:latin typeface="Century Gothic" charset="0"/>
              <a:ea typeface="Century Gothic" charset="0"/>
              <a:cs typeface="Century Gothic" charset="0"/>
            </a:endParaRPr>
          </a:p>
          <a:p>
            <a:pPr algn="just"/>
            <a:endParaRPr lang="pl-PL" altLang="pl-PL" sz="1600" dirty="0">
              <a:solidFill>
                <a:schemeClr val="tx1"/>
              </a:solidFill>
              <a:latin typeface="Century Gothic" charset="0"/>
              <a:ea typeface="Century Gothic" charset="0"/>
              <a:cs typeface="Century Gothic" charset="0"/>
            </a:endParaRPr>
          </a:p>
          <a:p>
            <a:pPr algn="just">
              <a:buFont typeface="Arial" charset="0"/>
              <a:buChar char="•"/>
            </a:pPr>
            <a:r>
              <a:rPr lang="pl-PL" altLang="pl-PL" sz="1600" dirty="0">
                <a:solidFill>
                  <a:schemeClr val="tx1"/>
                </a:solidFill>
                <a:latin typeface="Century Gothic" charset="0"/>
                <a:ea typeface="Century Gothic" charset="0"/>
                <a:cs typeface="Century Gothic" charset="0"/>
              </a:rPr>
              <a:t> przedsiębiorstwo może skorzystać </a:t>
            </a:r>
            <a:r>
              <a:rPr lang="pl-PL" altLang="pl-PL" sz="1600" u="sng" dirty="0">
                <a:solidFill>
                  <a:schemeClr val="tx1"/>
                </a:solidFill>
                <a:latin typeface="Century Gothic" charset="0"/>
                <a:ea typeface="Century Gothic" charset="0"/>
                <a:cs typeface="Century Gothic" charset="0"/>
              </a:rPr>
              <a:t>tylko raz ze wsparcia</a:t>
            </a:r>
            <a:r>
              <a:rPr lang="pl-PL" altLang="pl-PL" sz="1600" dirty="0">
                <a:solidFill>
                  <a:schemeClr val="tx1"/>
                </a:solidFill>
                <a:latin typeface="Century Gothic" charset="0"/>
                <a:ea typeface="Century Gothic" charset="0"/>
                <a:cs typeface="Century Gothic" charset="0"/>
              </a:rPr>
              <a:t> w ramach projektu (jedno przedsiębiorstwo może zrealizować jedną umowę o udzielenie wsparcia),</a:t>
            </a:r>
          </a:p>
          <a:p>
            <a:pPr algn="just"/>
            <a:endParaRPr lang="pl-PL" altLang="pl-PL" sz="1600" dirty="0">
              <a:solidFill>
                <a:schemeClr val="tx1"/>
              </a:solidFill>
              <a:latin typeface="Century Gothic" charset="0"/>
              <a:ea typeface="Century Gothic" charset="0"/>
              <a:cs typeface="Century Gothic" charset="0"/>
            </a:endParaRPr>
          </a:p>
          <a:p>
            <a:pPr algn="just">
              <a:buFont typeface="Arial" charset="0"/>
              <a:buChar char="•"/>
            </a:pPr>
            <a:r>
              <a:rPr lang="pl-PL" altLang="pl-PL" sz="1600" u="sng" dirty="0">
                <a:solidFill>
                  <a:schemeClr val="tx1"/>
                </a:solidFill>
                <a:latin typeface="Century Gothic" charset="0"/>
                <a:ea typeface="Century Gothic" charset="0"/>
                <a:cs typeface="Century Gothic" charset="0"/>
              </a:rPr>
              <a:t> średnia wartość dofinansowania</a:t>
            </a:r>
            <a:r>
              <a:rPr lang="pl-PL" altLang="pl-PL" sz="1600" dirty="0">
                <a:solidFill>
                  <a:schemeClr val="tx1"/>
                </a:solidFill>
                <a:latin typeface="Century Gothic" charset="0"/>
                <a:ea typeface="Century Gothic" charset="0"/>
                <a:cs typeface="Century Gothic" charset="0"/>
              </a:rPr>
              <a:t> w okresie realizacji projektu </a:t>
            </a:r>
            <a:r>
              <a:rPr lang="pl-PL" altLang="pl-PL" sz="1600" u="sng" dirty="0">
                <a:solidFill>
                  <a:schemeClr val="tx1"/>
                </a:solidFill>
                <a:latin typeface="Century Gothic" charset="0"/>
                <a:ea typeface="Century Gothic" charset="0"/>
                <a:cs typeface="Century Gothic" charset="0"/>
              </a:rPr>
              <a:t>dla </a:t>
            </a:r>
            <a:r>
              <a:rPr lang="pl-PL" altLang="pl-PL" sz="1600" u="sng" dirty="0" smtClean="0">
                <a:solidFill>
                  <a:schemeClr val="tx1"/>
                </a:solidFill>
                <a:latin typeface="Century Gothic" charset="0"/>
                <a:ea typeface="Century Gothic" charset="0"/>
                <a:cs typeface="Century Gothic" charset="0"/>
              </a:rPr>
              <a:t>jednej umowy</a:t>
            </a:r>
            <a:r>
              <a:rPr lang="pl-PL" altLang="pl-PL" sz="1600" dirty="0" smtClean="0">
                <a:solidFill>
                  <a:schemeClr val="tx1"/>
                </a:solidFill>
                <a:latin typeface="Century Gothic" charset="0"/>
                <a:ea typeface="Century Gothic" charset="0"/>
                <a:cs typeface="Century Gothic" charset="0"/>
              </a:rPr>
              <a:t> o </a:t>
            </a:r>
            <a:r>
              <a:rPr lang="pl-PL" altLang="pl-PL" sz="1600" dirty="0">
                <a:solidFill>
                  <a:schemeClr val="tx1"/>
                </a:solidFill>
                <a:latin typeface="Century Gothic" charset="0"/>
                <a:ea typeface="Century Gothic" charset="0"/>
                <a:cs typeface="Century Gothic" charset="0"/>
              </a:rPr>
              <a:t>udzielenie wsparcia do kwoty </a:t>
            </a:r>
            <a:r>
              <a:rPr lang="pl-PL" altLang="pl-PL" sz="1600" u="sng" dirty="0">
                <a:solidFill>
                  <a:schemeClr val="tx1"/>
                </a:solidFill>
                <a:latin typeface="Century Gothic" charset="0"/>
                <a:ea typeface="Century Gothic" charset="0"/>
                <a:cs typeface="Century Gothic" charset="0"/>
              </a:rPr>
              <a:t>25 000 PLN</a:t>
            </a:r>
            <a:r>
              <a:rPr lang="pl-PL" altLang="pl-PL" sz="1600" dirty="0">
                <a:solidFill>
                  <a:schemeClr val="tx1"/>
                </a:solidFill>
                <a:latin typeface="Century Gothic" charset="0"/>
                <a:ea typeface="Century Gothic" charset="0"/>
                <a:cs typeface="Century Gothic" charset="0"/>
              </a:rPr>
              <a:t>.</a:t>
            </a:r>
            <a:endParaRPr lang="pl-PL" altLang="pl-PL" sz="1600" u="sng" dirty="0">
              <a:solidFill>
                <a:schemeClr val="tx1"/>
              </a:solidFill>
              <a:latin typeface="Century Gothic" charset="0"/>
              <a:ea typeface="Century Gothic" charset="0"/>
              <a:cs typeface="Century Gothic" charset="0"/>
            </a:endParaRPr>
          </a:p>
        </p:txBody>
      </p:sp>
      <p:sp>
        <p:nvSpPr>
          <p:cNvPr id="7" name="Prostokąt 6"/>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30755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asek dol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inspirujemy do dzialan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asek gor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875" y="-17463"/>
            <a:ext cx="91805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logo bi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Symbol zastępczy tekstu 2"/>
          <p:cNvSpPr>
            <a:spLocks noGrp="1"/>
          </p:cNvSpPr>
          <p:nvPr>
            <p:ph type="body" idx="1"/>
          </p:nvPr>
        </p:nvSpPr>
        <p:spPr>
          <a:xfrm>
            <a:off x="771525" y="1671459"/>
            <a:ext cx="7772400" cy="3968750"/>
          </a:xfrm>
        </p:spPr>
        <p:txBody>
          <a:bodyPr anchor="ctr">
            <a:noAutofit/>
          </a:bodyPr>
          <a:lstStyle/>
          <a:p>
            <a:pPr algn="just"/>
            <a:endParaRPr lang="pl-PL" altLang="pl-PL" sz="1600" u="sng" dirty="0">
              <a:solidFill>
                <a:schemeClr val="tx1"/>
              </a:solidFill>
              <a:latin typeface="Century Gothic" charset="0"/>
              <a:ea typeface="Century Gothic" charset="0"/>
              <a:cs typeface="Century Gothic" charset="0"/>
            </a:endParaRPr>
          </a:p>
          <a:p>
            <a:pPr algn="ctr"/>
            <a:r>
              <a:rPr lang="pl-PL" altLang="pl-PL" sz="1600" u="sng" dirty="0">
                <a:solidFill>
                  <a:schemeClr val="tx1"/>
                </a:solidFill>
                <a:latin typeface="Century Gothic" charset="0"/>
                <a:ea typeface="Century Gothic" charset="0"/>
                <a:cs typeface="Century Gothic" charset="0"/>
              </a:rPr>
              <a:t>Wartość dofinansowania:</a:t>
            </a:r>
          </a:p>
          <a:p>
            <a:pPr algn="ctr"/>
            <a:endParaRPr lang="pl-PL" altLang="pl-PL" sz="1600" u="sng" dirty="0">
              <a:solidFill>
                <a:schemeClr val="tx1"/>
              </a:solidFill>
              <a:latin typeface="Century Gothic" charset="0"/>
              <a:ea typeface="Century Gothic" charset="0"/>
              <a:cs typeface="Century Gothic" charset="0"/>
            </a:endParaRPr>
          </a:p>
          <a:p>
            <a:pPr algn="ctr"/>
            <a:r>
              <a:rPr lang="pl-PL" altLang="pl-PL" sz="1600" b="1" dirty="0">
                <a:solidFill>
                  <a:schemeClr val="tx1"/>
                </a:solidFill>
                <a:latin typeface="Century Gothic" charset="0"/>
                <a:ea typeface="Century Gothic" charset="0"/>
                <a:cs typeface="Century Gothic" charset="0"/>
              </a:rPr>
              <a:t>50%:</a:t>
            </a:r>
          </a:p>
          <a:p>
            <a:pPr algn="just">
              <a:buFont typeface="Wingdings" charset="2"/>
              <a:buChar char="Ø"/>
            </a:pPr>
            <a:r>
              <a:rPr lang="pl-PL" altLang="pl-PL" sz="1600" dirty="0">
                <a:solidFill>
                  <a:schemeClr val="tx1"/>
                </a:solidFill>
                <a:latin typeface="Century Gothic" charset="0"/>
                <a:ea typeface="Century Gothic" charset="0"/>
                <a:cs typeface="Century Gothic" charset="0"/>
              </a:rPr>
              <a:t> podstawowa wartość dofinansowania usług </a:t>
            </a:r>
            <a:r>
              <a:rPr lang="pl-PL" altLang="pl-PL" sz="1600" dirty="0" smtClean="0">
                <a:solidFill>
                  <a:schemeClr val="tx1"/>
                </a:solidFill>
                <a:latin typeface="Century Gothic" charset="0"/>
                <a:ea typeface="Century Gothic" charset="0"/>
                <a:cs typeface="Century Gothic" charset="0"/>
              </a:rPr>
              <a:t>rozwojowych</a:t>
            </a:r>
          </a:p>
          <a:p>
            <a:pPr algn="just">
              <a:buFont typeface="Wingdings" charset="2"/>
              <a:buChar char="Ø"/>
            </a:pPr>
            <a:endParaRPr lang="pl-PL" altLang="pl-PL" sz="1600" dirty="0">
              <a:solidFill>
                <a:schemeClr val="tx1"/>
              </a:solidFill>
              <a:latin typeface="Century Gothic" charset="0"/>
              <a:ea typeface="Century Gothic" charset="0"/>
              <a:cs typeface="Century Gothic" charset="0"/>
            </a:endParaRPr>
          </a:p>
          <a:p>
            <a:pPr algn="ctr"/>
            <a:r>
              <a:rPr lang="pl-PL" altLang="pl-PL" sz="1600" b="1" dirty="0">
                <a:solidFill>
                  <a:schemeClr val="tx1"/>
                </a:solidFill>
                <a:latin typeface="Century Gothic" charset="0"/>
                <a:ea typeface="Century Gothic" charset="0"/>
                <a:cs typeface="Century Gothic" charset="0"/>
              </a:rPr>
              <a:t>60% gdy:</a:t>
            </a:r>
          </a:p>
          <a:p>
            <a:pPr algn="just">
              <a:buFont typeface="Wingdings" charset="2"/>
              <a:buChar char="Ø"/>
            </a:pPr>
            <a:r>
              <a:rPr lang="pl-PL" altLang="pl-PL" sz="1600" dirty="0">
                <a:solidFill>
                  <a:schemeClr val="tx1"/>
                </a:solidFill>
                <a:latin typeface="Century Gothic" charset="0"/>
                <a:ea typeface="Century Gothic" charset="0"/>
                <a:cs typeface="Century Gothic" charset="0"/>
              </a:rPr>
              <a:t> prowadzi działalność w sektorze określonym jako biały lub zielony sektor zgodnie </a:t>
            </a:r>
            <a:r>
              <a:rPr lang="pl-PL" altLang="pl-PL" sz="1600" dirty="0" smtClean="0">
                <a:solidFill>
                  <a:schemeClr val="tx1"/>
                </a:solidFill>
                <a:latin typeface="Century Gothic" charset="0"/>
                <a:ea typeface="Century Gothic" charset="0"/>
                <a:cs typeface="Century Gothic" charset="0"/>
              </a:rPr>
              <a:t>z </a:t>
            </a:r>
            <a:r>
              <a:rPr lang="pl-PL" altLang="pl-PL" sz="1600" dirty="0">
                <a:solidFill>
                  <a:schemeClr val="tx1"/>
                </a:solidFill>
                <a:latin typeface="Century Gothic" charset="0"/>
                <a:ea typeface="Century Gothic" charset="0"/>
                <a:cs typeface="Century Gothic" charset="0"/>
              </a:rPr>
              <a:t>wynikami badania „Analiza zapotrzebowania na wsparcie </a:t>
            </a:r>
            <a:r>
              <a:rPr lang="pl-PL" altLang="pl-PL" sz="1600" dirty="0" smtClean="0">
                <a:solidFill>
                  <a:schemeClr val="tx1"/>
                </a:solidFill>
                <a:latin typeface="Century Gothic" charset="0"/>
                <a:ea typeface="Century Gothic" charset="0"/>
                <a:cs typeface="Century Gothic" charset="0"/>
              </a:rPr>
              <a:t/>
            </a:r>
            <a:br>
              <a:rPr lang="pl-PL" altLang="pl-PL" sz="1600" dirty="0" smtClean="0">
                <a:solidFill>
                  <a:schemeClr val="tx1"/>
                </a:solidFill>
                <a:latin typeface="Century Gothic" charset="0"/>
                <a:ea typeface="Century Gothic" charset="0"/>
                <a:cs typeface="Century Gothic" charset="0"/>
              </a:rPr>
            </a:br>
            <a:r>
              <a:rPr lang="pl-PL" altLang="pl-PL" sz="1600" dirty="0" smtClean="0">
                <a:solidFill>
                  <a:schemeClr val="tx1"/>
                </a:solidFill>
                <a:latin typeface="Century Gothic" charset="0"/>
                <a:ea typeface="Century Gothic" charset="0"/>
                <a:cs typeface="Century Gothic" charset="0"/>
              </a:rPr>
              <a:t>w </a:t>
            </a:r>
            <a:r>
              <a:rPr lang="pl-PL" altLang="pl-PL" sz="1600" dirty="0">
                <a:solidFill>
                  <a:schemeClr val="tx1"/>
                </a:solidFill>
                <a:latin typeface="Century Gothic" charset="0"/>
                <a:ea typeface="Century Gothic" charset="0"/>
                <a:cs typeface="Century Gothic" charset="0"/>
              </a:rPr>
              <a:t>zakresie tworzenia białych i zielonych miejsc pracy w województwie dolnośląskim</a:t>
            </a:r>
            <a:r>
              <a:rPr lang="pl-PL" altLang="pl-PL" sz="1600" dirty="0" smtClean="0">
                <a:solidFill>
                  <a:schemeClr val="tx1"/>
                </a:solidFill>
                <a:latin typeface="Century Gothic" charset="0"/>
                <a:ea typeface="Century Gothic" charset="0"/>
                <a:cs typeface="Century Gothic" charset="0"/>
              </a:rPr>
              <a:t>”</a:t>
            </a:r>
          </a:p>
          <a:p>
            <a:pPr algn="just">
              <a:buFont typeface="Wingdings" charset="2"/>
              <a:buChar char="Ø"/>
            </a:pPr>
            <a:endParaRPr lang="pl-PL" altLang="pl-PL" sz="1600" dirty="0">
              <a:solidFill>
                <a:schemeClr val="tx1"/>
              </a:solidFill>
              <a:latin typeface="Century Gothic" charset="0"/>
              <a:ea typeface="Century Gothic" charset="0"/>
              <a:cs typeface="Century Gothic" charset="0"/>
            </a:endParaRPr>
          </a:p>
          <a:p>
            <a:pPr algn="ctr"/>
            <a:r>
              <a:rPr lang="pl-PL" altLang="pl-PL" sz="1600" b="1" dirty="0">
                <a:solidFill>
                  <a:schemeClr val="tx1"/>
                </a:solidFill>
                <a:latin typeface="Century Gothic" charset="0"/>
                <a:ea typeface="Century Gothic" charset="0"/>
                <a:cs typeface="Century Gothic" charset="0"/>
              </a:rPr>
              <a:t>70% gdy:</a:t>
            </a:r>
          </a:p>
          <a:p>
            <a:pPr algn="just">
              <a:buFont typeface="Wingdings" charset="2"/>
              <a:buChar char="Ø"/>
            </a:pPr>
            <a:r>
              <a:rPr lang="pl-PL" altLang="pl-PL" sz="1600" dirty="0">
                <a:solidFill>
                  <a:schemeClr val="tx1"/>
                </a:solidFill>
                <a:latin typeface="Century Gothic" charset="0"/>
                <a:ea typeface="Century Gothic" charset="0"/>
                <a:cs typeface="Century Gothic" charset="0"/>
              </a:rPr>
              <a:t> prowadzi działalność przyczyniającą się do rozwoju inteligentnych specjalizacji województwa wskazanych w załączniku do </a:t>
            </a:r>
            <a:r>
              <a:rPr lang="pl-PL" altLang="pl-PL" sz="1600" i="1" dirty="0">
                <a:solidFill>
                  <a:schemeClr val="tx1"/>
                </a:solidFill>
                <a:latin typeface="Century Gothic" charset="0"/>
                <a:ea typeface="Century Gothic" charset="0"/>
                <a:cs typeface="Century Gothic" charset="0"/>
              </a:rPr>
              <a:t>Regionalnej Strategii Innowacji dla Województwa Dolnośląskiego na lata 2011-2020</a:t>
            </a:r>
          </a:p>
          <a:p>
            <a:pPr algn="just">
              <a:buFont typeface="Wingdings" charset="2"/>
              <a:buChar char="Ø"/>
            </a:pPr>
            <a:r>
              <a:rPr lang="pl-PL" altLang="pl-PL" sz="1600" dirty="0">
                <a:solidFill>
                  <a:schemeClr val="tx1"/>
                </a:solidFill>
                <a:latin typeface="Century Gothic" charset="0"/>
                <a:ea typeface="Century Gothic" charset="0"/>
                <a:cs typeface="Century Gothic" charset="0"/>
              </a:rPr>
              <a:t> jest mikro lub małym przedsiębiorstwem</a:t>
            </a:r>
          </a:p>
          <a:p>
            <a:pPr algn="just">
              <a:buFont typeface="Wingdings" charset="2"/>
              <a:buChar char="Ø"/>
            </a:pPr>
            <a:r>
              <a:rPr lang="pl-PL" altLang="pl-PL" sz="1600" dirty="0">
                <a:solidFill>
                  <a:schemeClr val="tx1"/>
                </a:solidFill>
                <a:latin typeface="Century Gothic" charset="0"/>
                <a:ea typeface="Century Gothic" charset="0"/>
                <a:cs typeface="Century Gothic" charset="0"/>
              </a:rPr>
              <a:t> jest przedsiębiorstwem wysokiego wzrostu</a:t>
            </a:r>
          </a:p>
          <a:p>
            <a:pPr algn="just"/>
            <a:endParaRPr lang="pl-PL" altLang="pl-PL" sz="1600" dirty="0">
              <a:solidFill>
                <a:schemeClr val="tx1"/>
              </a:solidFill>
              <a:latin typeface="Century Gothic" charset="0"/>
              <a:ea typeface="Century Gothic" charset="0"/>
              <a:cs typeface="Century Gothic" charset="0"/>
            </a:endParaRPr>
          </a:p>
        </p:txBody>
      </p:sp>
      <p:sp>
        <p:nvSpPr>
          <p:cNvPr id="7" name="Prostokąt 6"/>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54476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asek dol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inspirujemy do dzialan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asek gor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875" y="-17463"/>
            <a:ext cx="91805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logo bi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9" name="Symbol zastępczy tekstu 2"/>
          <p:cNvSpPr>
            <a:spLocks noGrp="1"/>
          </p:cNvSpPr>
          <p:nvPr>
            <p:ph type="body" idx="1"/>
          </p:nvPr>
        </p:nvSpPr>
        <p:spPr>
          <a:xfrm>
            <a:off x="685800" y="1449388"/>
            <a:ext cx="7772400" cy="3857625"/>
          </a:xfrm>
        </p:spPr>
        <p:txBody>
          <a:bodyPr anchor="ctr">
            <a:normAutofit/>
          </a:bodyPr>
          <a:lstStyle/>
          <a:p>
            <a:pPr algn="ctr"/>
            <a:r>
              <a:rPr lang="pl-PL" altLang="pl-PL" sz="1600" u="sng" dirty="0">
                <a:solidFill>
                  <a:schemeClr val="tx1"/>
                </a:solidFill>
                <a:latin typeface="Century Gothic" charset="0"/>
                <a:ea typeface="Century Gothic" charset="0"/>
                <a:cs typeface="Century Gothic" charset="0"/>
              </a:rPr>
              <a:t>Wartość dofinansowania:</a:t>
            </a:r>
          </a:p>
          <a:p>
            <a:pPr algn="ctr"/>
            <a:endParaRPr lang="pl-PL" altLang="pl-PL" sz="1600" u="sng" dirty="0">
              <a:solidFill>
                <a:schemeClr val="tx1"/>
              </a:solidFill>
              <a:latin typeface="Century Gothic" charset="0"/>
              <a:ea typeface="Century Gothic" charset="0"/>
              <a:cs typeface="Century Gothic" charset="0"/>
            </a:endParaRPr>
          </a:p>
          <a:p>
            <a:pPr algn="ctr"/>
            <a:r>
              <a:rPr lang="pl-PL" altLang="pl-PL" sz="1600" b="1" dirty="0">
                <a:solidFill>
                  <a:schemeClr val="tx1"/>
                </a:solidFill>
                <a:latin typeface="Century Gothic" charset="0"/>
                <a:ea typeface="Century Gothic" charset="0"/>
                <a:cs typeface="Century Gothic" charset="0"/>
              </a:rPr>
              <a:t>80% gdy:</a:t>
            </a:r>
          </a:p>
          <a:p>
            <a:pPr algn="just">
              <a:buFont typeface="Wingdings" charset="2"/>
              <a:buChar char="Ø"/>
            </a:pPr>
            <a:r>
              <a:rPr lang="pl-PL" altLang="pl-PL" sz="1600" dirty="0">
                <a:solidFill>
                  <a:schemeClr val="tx1"/>
                </a:solidFill>
                <a:latin typeface="Century Gothic" charset="0"/>
                <a:ea typeface="Century Gothic" charset="0"/>
                <a:cs typeface="Century Gothic" charset="0"/>
              </a:rPr>
              <a:t> uczestnikami usług rozwojowych będą co najmniej 50% osoby </a:t>
            </a:r>
            <a:br>
              <a:rPr lang="pl-PL" altLang="pl-PL" sz="1600" dirty="0">
                <a:solidFill>
                  <a:schemeClr val="tx1"/>
                </a:solidFill>
                <a:latin typeface="Century Gothic" charset="0"/>
                <a:ea typeface="Century Gothic" charset="0"/>
                <a:cs typeface="Century Gothic" charset="0"/>
              </a:rPr>
            </a:br>
            <a:r>
              <a:rPr lang="pl-PL" altLang="pl-PL" sz="1600" dirty="0">
                <a:solidFill>
                  <a:schemeClr val="tx1"/>
                </a:solidFill>
                <a:latin typeface="Century Gothic" charset="0"/>
                <a:ea typeface="Century Gothic" charset="0"/>
                <a:cs typeface="Century Gothic" charset="0"/>
              </a:rPr>
              <a:t>z niepełnosprawnościami</a:t>
            </a:r>
          </a:p>
          <a:p>
            <a:pPr algn="just">
              <a:buFont typeface="Wingdings" charset="2"/>
              <a:buChar char="Ø"/>
            </a:pPr>
            <a:r>
              <a:rPr lang="pl-PL" altLang="pl-PL" sz="1600" dirty="0">
                <a:solidFill>
                  <a:schemeClr val="tx1"/>
                </a:solidFill>
                <a:latin typeface="Century Gothic" charset="0"/>
                <a:ea typeface="Century Gothic" charset="0"/>
                <a:cs typeface="Century Gothic" charset="0"/>
              </a:rPr>
              <a:t> uczestnikami będą osoby powyżej 50 roku życia oraz/lub osoby o niskich kwalifikacjach</a:t>
            </a:r>
          </a:p>
          <a:p>
            <a:pPr algn="just">
              <a:buFont typeface="Wingdings" charset="2"/>
              <a:buChar char="Ø"/>
            </a:pPr>
            <a:r>
              <a:rPr lang="pl-PL" altLang="pl-PL" sz="1600" dirty="0">
                <a:solidFill>
                  <a:schemeClr val="tx1"/>
                </a:solidFill>
                <a:latin typeface="Century Gothic" charset="0"/>
                <a:ea typeface="Century Gothic" charset="0"/>
                <a:cs typeface="Century Gothic" charset="0"/>
              </a:rPr>
              <a:t> usługa rozwojowa kończy się nabyciem i/lub potwierdzeniem kwalifikacji zarejestrowanych w Zintegrowanym Rejestrze Kwalifikacji</a:t>
            </a:r>
          </a:p>
        </p:txBody>
      </p:sp>
      <p:sp>
        <p:nvSpPr>
          <p:cNvPr id="8" name="Prostokąt 7"/>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560310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5931282" y="4753569"/>
            <a:ext cx="2953610" cy="1132794"/>
          </a:xfrm>
          <a:effectLst>
            <a:outerShdw blurRad="50800" dist="50800" dir="5400000" algn="ctr" rotWithShape="0">
              <a:srgbClr val="000000">
                <a:alpha val="19000"/>
              </a:srgbClr>
            </a:outerShdw>
          </a:effectLst>
        </p:spPr>
        <p:txBody>
          <a:bodyPr>
            <a:noAutofit/>
          </a:bodyPr>
          <a:lstStyle/>
          <a:p>
            <a:r>
              <a:rPr lang="pl-PL" sz="2400" dirty="0" smtClean="0">
                <a:solidFill>
                  <a:schemeClr val="accent2">
                    <a:lumMod val="50000"/>
                  </a:schemeClr>
                </a:solidFill>
                <a:latin typeface="Century Gothic" charset="0"/>
                <a:ea typeface="Century Gothic" charset="0"/>
                <a:cs typeface="Century Gothic" charset="0"/>
              </a:rPr>
              <a:t>BEZROBOCIE MALEJE, TRUDNIEJ O PRACOWNIKA</a:t>
            </a:r>
            <a:endParaRPr lang="pl-PL" sz="2400" dirty="0">
              <a:solidFill>
                <a:schemeClr val="accent2">
                  <a:lumMod val="50000"/>
                </a:schemeClr>
              </a:solidFill>
              <a:latin typeface="Century Gothic" charset="0"/>
              <a:ea typeface="Century Gothic" charset="0"/>
              <a:cs typeface="Century Gothic" charset="0"/>
            </a:endParaRPr>
          </a:p>
        </p:txBody>
      </p:sp>
      <p:sp>
        <p:nvSpPr>
          <p:cNvPr id="7" name="Prostokąt 6"/>
          <p:cNvSpPr/>
          <p:nvPr/>
        </p:nvSpPr>
        <p:spPr>
          <a:xfrm>
            <a:off x="150831" y="6467856"/>
            <a:ext cx="5514676" cy="390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a:blip r:embed="rId3"/>
          <a:stretch>
            <a:fillRect/>
          </a:stretch>
        </p:blipFill>
        <p:spPr>
          <a:xfrm>
            <a:off x="144164" y="4239642"/>
            <a:ext cx="5521343" cy="2304425"/>
          </a:xfrm>
          <a:prstGeom prst="rect">
            <a:avLst/>
          </a:prstGeom>
        </p:spPr>
      </p:pic>
      <p:sp>
        <p:nvSpPr>
          <p:cNvPr id="8" name="PoleTekstowe 7"/>
          <p:cNvSpPr txBox="1"/>
          <p:nvPr/>
        </p:nvSpPr>
        <p:spPr>
          <a:xfrm>
            <a:off x="-1377696" y="6205728"/>
            <a:ext cx="184731" cy="369332"/>
          </a:xfrm>
          <a:prstGeom prst="rect">
            <a:avLst/>
          </a:prstGeom>
          <a:noFill/>
        </p:spPr>
        <p:txBody>
          <a:bodyPr wrap="none" rtlCol="0">
            <a:spAutoFit/>
          </a:bodyPr>
          <a:lstStyle/>
          <a:p>
            <a:endParaRPr lang="pl-PL" dirty="0"/>
          </a:p>
        </p:txBody>
      </p:sp>
      <p:cxnSp>
        <p:nvCxnSpPr>
          <p:cNvPr id="26" name="Łącznik prosty 25"/>
          <p:cNvCxnSpPr/>
          <p:nvPr/>
        </p:nvCxnSpPr>
        <p:spPr>
          <a:xfrm flipV="1">
            <a:off x="144164" y="6544067"/>
            <a:ext cx="5521343" cy="313902"/>
          </a:xfrm>
          <a:prstGeom prst="line">
            <a:avLst/>
          </a:prstGeom>
        </p:spPr>
        <p:style>
          <a:lnRef idx="2">
            <a:schemeClr val="dk1"/>
          </a:lnRef>
          <a:fillRef idx="0">
            <a:schemeClr val="dk1"/>
          </a:fillRef>
          <a:effectRef idx="1">
            <a:schemeClr val="dk1"/>
          </a:effectRef>
          <a:fontRef idx="minor">
            <a:schemeClr val="tx1"/>
          </a:fontRef>
        </p:style>
      </p:cxnSp>
      <p:cxnSp>
        <p:nvCxnSpPr>
          <p:cNvPr id="30" name="Łącznik prosty 29"/>
          <p:cNvCxnSpPr/>
          <p:nvPr/>
        </p:nvCxnSpPr>
        <p:spPr>
          <a:xfrm flipV="1">
            <a:off x="5668533" y="4232658"/>
            <a:ext cx="3641" cy="2311410"/>
          </a:xfrm>
          <a:prstGeom prst="line">
            <a:avLst/>
          </a:prstGeom>
        </p:spPr>
        <p:style>
          <a:lnRef idx="2">
            <a:schemeClr val="dk1"/>
          </a:lnRef>
          <a:fillRef idx="0">
            <a:schemeClr val="dk1"/>
          </a:fillRef>
          <a:effectRef idx="1">
            <a:schemeClr val="dk1"/>
          </a:effectRef>
          <a:fontRef idx="minor">
            <a:schemeClr val="tx1"/>
          </a:fontRef>
        </p:style>
      </p:cxnSp>
      <p:cxnSp>
        <p:nvCxnSpPr>
          <p:cNvPr id="33" name="Łącznik prosty 32"/>
          <p:cNvCxnSpPr/>
          <p:nvPr/>
        </p:nvCxnSpPr>
        <p:spPr>
          <a:xfrm flipH="1" flipV="1">
            <a:off x="129538" y="4188390"/>
            <a:ext cx="15044" cy="2710885"/>
          </a:xfrm>
          <a:prstGeom prst="line">
            <a:avLst/>
          </a:prstGeom>
        </p:spPr>
        <p:style>
          <a:lnRef idx="2">
            <a:schemeClr val="dk1"/>
          </a:lnRef>
          <a:fillRef idx="0">
            <a:schemeClr val="dk1"/>
          </a:fillRef>
          <a:effectRef idx="1">
            <a:schemeClr val="dk1"/>
          </a:effectRef>
          <a:fontRef idx="minor">
            <a:schemeClr val="tx1"/>
          </a:fontRef>
        </p:style>
      </p:cxnSp>
      <p:cxnSp>
        <p:nvCxnSpPr>
          <p:cNvPr id="35" name="Łącznik prosty 34"/>
          <p:cNvCxnSpPr/>
          <p:nvPr/>
        </p:nvCxnSpPr>
        <p:spPr>
          <a:xfrm>
            <a:off x="144164" y="4198336"/>
            <a:ext cx="2950119" cy="17816"/>
          </a:xfrm>
          <a:prstGeom prst="line">
            <a:avLst/>
          </a:prstGeom>
        </p:spPr>
        <p:style>
          <a:lnRef idx="2">
            <a:schemeClr val="dk1"/>
          </a:lnRef>
          <a:fillRef idx="0">
            <a:schemeClr val="dk1"/>
          </a:fillRef>
          <a:effectRef idx="1">
            <a:schemeClr val="dk1"/>
          </a:effectRef>
          <a:fontRef idx="minor">
            <a:schemeClr val="tx1"/>
          </a:fontRef>
        </p:style>
      </p:cxnSp>
      <p:pic>
        <p:nvPicPr>
          <p:cNvPr id="20" name="Obraz 19"/>
          <p:cNvPicPr>
            <a:picLocks noChangeAspect="1"/>
          </p:cNvPicPr>
          <p:nvPr/>
        </p:nvPicPr>
        <p:blipFill>
          <a:blip r:embed="rId4"/>
          <a:stretch>
            <a:fillRect/>
          </a:stretch>
        </p:blipFill>
        <p:spPr>
          <a:xfrm>
            <a:off x="3094282" y="816652"/>
            <a:ext cx="5900343" cy="3413330"/>
          </a:xfrm>
          <a:prstGeom prst="rect">
            <a:avLst/>
          </a:prstGeom>
        </p:spPr>
      </p:pic>
      <p:pic>
        <p:nvPicPr>
          <p:cNvPr id="2" name="Obraz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10076" y="619968"/>
            <a:ext cx="3748691" cy="335249"/>
          </a:xfrm>
          <a:prstGeom prst="rect">
            <a:avLst/>
          </a:prstGeom>
        </p:spPr>
      </p:pic>
      <p:cxnSp>
        <p:nvCxnSpPr>
          <p:cNvPr id="4" name="Łącznik prosty 3"/>
          <p:cNvCxnSpPr/>
          <p:nvPr/>
        </p:nvCxnSpPr>
        <p:spPr>
          <a:xfrm flipV="1">
            <a:off x="3094283" y="635893"/>
            <a:ext cx="5890915" cy="353989"/>
          </a:xfrm>
          <a:prstGeom prst="line">
            <a:avLst/>
          </a:prstGeom>
        </p:spPr>
        <p:style>
          <a:lnRef idx="2">
            <a:schemeClr val="dk1"/>
          </a:lnRef>
          <a:fillRef idx="0">
            <a:schemeClr val="dk1"/>
          </a:fillRef>
          <a:effectRef idx="1">
            <a:schemeClr val="dk1"/>
          </a:effectRef>
          <a:fontRef idx="minor">
            <a:schemeClr val="tx1"/>
          </a:fontRef>
        </p:style>
      </p:cxnSp>
      <p:cxnSp>
        <p:nvCxnSpPr>
          <p:cNvPr id="17" name="Łącznik prosty 16"/>
          <p:cNvCxnSpPr/>
          <p:nvPr/>
        </p:nvCxnSpPr>
        <p:spPr>
          <a:xfrm flipV="1">
            <a:off x="8976696" y="626466"/>
            <a:ext cx="0" cy="341372"/>
          </a:xfrm>
          <a:prstGeom prst="line">
            <a:avLst/>
          </a:prstGeom>
        </p:spPr>
        <p:style>
          <a:lnRef idx="2">
            <a:schemeClr val="dk1"/>
          </a:lnRef>
          <a:fillRef idx="0">
            <a:schemeClr val="dk1"/>
          </a:fillRef>
          <a:effectRef idx="1">
            <a:schemeClr val="dk1"/>
          </a:effectRef>
          <a:fontRef idx="minor">
            <a:schemeClr val="tx1"/>
          </a:fontRef>
        </p:style>
      </p:cxnSp>
      <p:pic>
        <p:nvPicPr>
          <p:cNvPr id="31" name="pasek gorn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logo bial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asek dolny"/>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inspirujemy do dzialania"/>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Obraz 17"/>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68423" y="1252549"/>
            <a:ext cx="2702019" cy="2751126"/>
          </a:xfrm>
          <a:prstGeom prst="rect">
            <a:avLst/>
          </a:prstGeom>
        </p:spPr>
      </p:pic>
    </p:spTree>
    <p:extLst>
      <p:ext uri="{BB962C8B-B14F-4D97-AF65-F5344CB8AC3E}">
        <p14:creationId xmlns:p14="http://schemas.microsoft.com/office/powerpoint/2010/main" val="10217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Symbol zastępczy tekstu 2"/>
          <p:cNvSpPr>
            <a:spLocks noGrp="1"/>
          </p:cNvSpPr>
          <p:nvPr>
            <p:ph type="body" idx="1"/>
          </p:nvPr>
        </p:nvSpPr>
        <p:spPr>
          <a:xfrm>
            <a:off x="111125" y="1483519"/>
            <a:ext cx="8921750" cy="4540250"/>
          </a:xfrm>
        </p:spPr>
        <p:txBody>
          <a:bodyPr anchor="ctr">
            <a:noAutofit/>
          </a:bodyPr>
          <a:lstStyle/>
          <a:p>
            <a:pPr algn="just"/>
            <a:endParaRPr lang="pl-PL" sz="1600" b="1" dirty="0" smtClean="0">
              <a:solidFill>
                <a:schemeClr val="tx1"/>
              </a:solidFill>
              <a:latin typeface="Century Gothic" charset="0"/>
              <a:ea typeface="Century Gothic" charset="0"/>
              <a:cs typeface="Century Gothic" charset="0"/>
            </a:endParaRPr>
          </a:p>
          <a:p>
            <a:pPr algn="just"/>
            <a:r>
              <a:rPr lang="pl-PL" sz="1600" b="1" dirty="0" smtClean="0">
                <a:solidFill>
                  <a:schemeClr val="tx1"/>
                </a:solidFill>
                <a:latin typeface="Century Gothic" charset="0"/>
                <a:ea typeface="Century Gothic" charset="0"/>
                <a:cs typeface="Century Gothic" charset="0"/>
              </a:rPr>
              <a:t>REGIONALNY </a:t>
            </a:r>
            <a:r>
              <a:rPr lang="pl-PL" sz="1600" b="1" dirty="0">
                <a:solidFill>
                  <a:schemeClr val="tx1"/>
                </a:solidFill>
                <a:latin typeface="Century Gothic" charset="0"/>
                <a:ea typeface="Century Gothic" charset="0"/>
                <a:cs typeface="Century Gothic" charset="0"/>
              </a:rPr>
              <a:t>PROGRAM OPERACYJNY WD </a:t>
            </a:r>
            <a:r>
              <a:rPr lang="pl-PL" sz="1600" b="1" dirty="0" smtClean="0">
                <a:solidFill>
                  <a:schemeClr val="tx1"/>
                </a:solidFill>
                <a:latin typeface="Century Gothic" charset="0"/>
                <a:ea typeface="Century Gothic" charset="0"/>
                <a:cs typeface="Century Gothic" charset="0"/>
              </a:rPr>
              <a:t>2014-2020</a:t>
            </a:r>
            <a:endParaRPr lang="pl-PL" sz="1600" b="1" dirty="0">
              <a:solidFill>
                <a:schemeClr val="tx1"/>
              </a:solidFill>
              <a:latin typeface="Century Gothic" charset="0"/>
              <a:ea typeface="Century Gothic" charset="0"/>
              <a:cs typeface="Century Gothic" charset="0"/>
            </a:endParaRPr>
          </a:p>
          <a:p>
            <a:pPr algn="just"/>
            <a:endParaRPr lang="pl-PL" sz="1600" b="1" dirty="0">
              <a:solidFill>
                <a:schemeClr val="tx1"/>
              </a:solidFill>
              <a:latin typeface="Century Gothic" charset="0"/>
              <a:ea typeface="Century Gothic" charset="0"/>
              <a:cs typeface="Century Gothic" charset="0"/>
            </a:endParaRPr>
          </a:p>
          <a:p>
            <a:pPr marL="342900" indent="-342900" algn="just">
              <a:buFont typeface="Wingdings" charset="2"/>
              <a:buChar char="v"/>
            </a:pPr>
            <a:r>
              <a:rPr lang="pl-PL" sz="1600" b="1" dirty="0">
                <a:solidFill>
                  <a:schemeClr val="tx1"/>
                </a:solidFill>
                <a:latin typeface="Century Gothic" charset="0"/>
                <a:ea typeface="Century Gothic" charset="0"/>
                <a:cs typeface="Century Gothic" charset="0"/>
              </a:rPr>
              <a:t>Działanie </a:t>
            </a:r>
            <a:r>
              <a:rPr lang="pl-PL" sz="1600" b="1" dirty="0" smtClean="0">
                <a:solidFill>
                  <a:schemeClr val="tx1"/>
                </a:solidFill>
                <a:latin typeface="Century Gothic" charset="0"/>
                <a:ea typeface="Century Gothic" charset="0"/>
                <a:cs typeface="Century Gothic" charset="0"/>
              </a:rPr>
              <a:t>9.4 </a:t>
            </a:r>
            <a:r>
              <a:rPr lang="pl-PL" sz="1600" dirty="0" smtClean="0">
                <a:solidFill>
                  <a:schemeClr val="tx1"/>
                </a:solidFill>
                <a:latin typeface="Century Gothic" charset="0"/>
                <a:ea typeface="Century Gothic" charset="0"/>
                <a:cs typeface="Century Gothic" charset="0"/>
              </a:rPr>
              <a:t>– </a:t>
            </a:r>
            <a:r>
              <a:rPr lang="pl-PL" sz="1600" dirty="0">
                <a:solidFill>
                  <a:schemeClr val="tx1"/>
                </a:solidFill>
                <a:latin typeface="Century Gothic" charset="0"/>
                <a:ea typeface="Century Gothic" charset="0"/>
                <a:cs typeface="Century Gothic" charset="0"/>
              </a:rPr>
              <a:t>Wspieranie gospodarki </a:t>
            </a:r>
            <a:r>
              <a:rPr lang="pl-PL" sz="1600" dirty="0" smtClean="0">
                <a:solidFill>
                  <a:schemeClr val="tx1"/>
                </a:solidFill>
                <a:latin typeface="Century Gothic" charset="0"/>
                <a:ea typeface="Century Gothic" charset="0"/>
                <a:cs typeface="Century Gothic" charset="0"/>
              </a:rPr>
              <a:t>społecznej</a:t>
            </a:r>
            <a:endParaRPr lang="pl-PL" altLang="pl-PL" sz="1600" b="1" u="sng" dirty="0">
              <a:solidFill>
                <a:schemeClr val="tx1"/>
              </a:solidFill>
              <a:latin typeface="Century Gothic" charset="0"/>
              <a:ea typeface="Century Gothic" charset="0"/>
              <a:cs typeface="Century Gothic" charset="0"/>
            </a:endParaRPr>
          </a:p>
          <a:p>
            <a:pPr algn="just"/>
            <a:endParaRPr lang="pl-PL" altLang="pl-PL" sz="1600" b="1" u="sng" dirty="0" smtClean="0">
              <a:solidFill>
                <a:schemeClr val="tx1"/>
              </a:solidFill>
              <a:latin typeface="Century Gothic" charset="0"/>
              <a:ea typeface="Century Gothic" charset="0"/>
              <a:cs typeface="Century Gothic" charset="0"/>
            </a:endParaRPr>
          </a:p>
          <a:p>
            <a:pPr algn="just"/>
            <a:r>
              <a:rPr lang="pl-PL" altLang="pl-PL" sz="1600" b="1" u="sng" dirty="0" smtClean="0">
                <a:solidFill>
                  <a:schemeClr val="tx1"/>
                </a:solidFill>
                <a:latin typeface="Century Gothic" charset="0"/>
                <a:ea typeface="Century Gothic" charset="0"/>
                <a:cs typeface="Century Gothic" charset="0"/>
              </a:rPr>
              <a:t>Kierunki wsparcia:</a:t>
            </a:r>
          </a:p>
          <a:p>
            <a:pPr marL="342900" indent="-342900" algn="just">
              <a:buFont typeface="Wingdings" charset="2"/>
              <a:buChar char="v"/>
            </a:pPr>
            <a:r>
              <a:rPr lang="pl-PL" altLang="pl-PL" sz="1600" dirty="0" smtClean="0">
                <a:solidFill>
                  <a:schemeClr val="tx1"/>
                </a:solidFill>
                <a:latin typeface="Century Gothic" charset="0"/>
                <a:ea typeface="Century Gothic" charset="0"/>
                <a:cs typeface="Century Gothic" charset="0"/>
              </a:rPr>
              <a:t>współpraca </a:t>
            </a:r>
            <a:r>
              <a:rPr lang="pl-PL" altLang="pl-PL" sz="1600" dirty="0">
                <a:solidFill>
                  <a:schemeClr val="tx1"/>
                </a:solidFill>
                <a:latin typeface="Century Gothic" charset="0"/>
                <a:ea typeface="Century Gothic" charset="0"/>
                <a:cs typeface="Century Gothic" charset="0"/>
              </a:rPr>
              <a:t>z podmiotami zewnętrznymi takimi jak organizacje pozarządowe, jednostki samorządu terytorialnego (JST), przedstawiciele sektora nauki oraz przedsiębiorcy, dotycząca rozwoju ekonomii społecznej, m.in. poprzez promowanie społecznie odpowiedzialnych zamówień publicznych</a:t>
            </a:r>
            <a:r>
              <a:rPr lang="pl-PL" altLang="pl-PL" sz="1600" dirty="0" smtClean="0">
                <a:solidFill>
                  <a:schemeClr val="tx1"/>
                </a:solidFill>
                <a:latin typeface="Century Gothic" charset="0"/>
                <a:ea typeface="Century Gothic" charset="0"/>
                <a:cs typeface="Century Gothic" charset="0"/>
              </a:rPr>
              <a:t>.</a:t>
            </a:r>
          </a:p>
          <a:p>
            <a:pPr algn="just"/>
            <a:endParaRPr lang="pl-PL" altLang="pl-PL" sz="1600" b="1" u="sng" dirty="0" smtClean="0">
              <a:solidFill>
                <a:schemeClr val="tx1"/>
              </a:solidFill>
              <a:latin typeface="Century Gothic" charset="0"/>
              <a:ea typeface="Century Gothic" charset="0"/>
              <a:cs typeface="Century Gothic" charset="0"/>
            </a:endParaRPr>
          </a:p>
          <a:p>
            <a:pPr algn="just"/>
            <a:r>
              <a:rPr lang="pl-PL" altLang="pl-PL" sz="1600" b="1" u="sng" dirty="0" smtClean="0">
                <a:solidFill>
                  <a:schemeClr val="tx1"/>
                </a:solidFill>
                <a:latin typeface="Century Gothic" charset="0"/>
                <a:ea typeface="Century Gothic" charset="0"/>
                <a:cs typeface="Century Gothic" charset="0"/>
              </a:rPr>
              <a:t>Główne grupy docelowe m.in:</a:t>
            </a:r>
          </a:p>
          <a:p>
            <a:pPr marL="342900" indent="-342900" algn="just">
              <a:buFont typeface="Wingdings" charset="2"/>
              <a:buChar char="v"/>
            </a:pPr>
            <a:r>
              <a:rPr lang="pl-PL" altLang="pl-PL" sz="1600" b="1" dirty="0" smtClean="0">
                <a:solidFill>
                  <a:schemeClr val="tx1"/>
                </a:solidFill>
                <a:latin typeface="Century Gothic" charset="0"/>
                <a:ea typeface="Century Gothic" charset="0"/>
                <a:cs typeface="Century Gothic" charset="0"/>
              </a:rPr>
              <a:t>przedsiębiorstwa społeczne;</a:t>
            </a:r>
          </a:p>
          <a:p>
            <a:pPr marL="342900" indent="-342900" algn="just">
              <a:buFont typeface="Wingdings" charset="2"/>
              <a:buChar char="v"/>
            </a:pPr>
            <a:r>
              <a:rPr lang="pl-PL" altLang="pl-PL" sz="1600" b="1" dirty="0" smtClean="0">
                <a:solidFill>
                  <a:schemeClr val="tx1"/>
                </a:solidFill>
                <a:latin typeface="Century Gothic" charset="0"/>
                <a:ea typeface="Century Gothic" charset="0"/>
                <a:cs typeface="Century Gothic" charset="0"/>
              </a:rPr>
              <a:t>przedstawiciele nauki i biznesu;</a:t>
            </a:r>
          </a:p>
        </p:txBody>
      </p:sp>
      <p:pic>
        <p:nvPicPr>
          <p:cNvPr id="7" name="pasek gor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logo bia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asek dol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nspirujemy do dzialani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rostokąt 10"/>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32704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Symbol zastępczy tekstu 2"/>
          <p:cNvSpPr>
            <a:spLocks noGrp="1"/>
          </p:cNvSpPr>
          <p:nvPr>
            <p:ph type="body" idx="1"/>
          </p:nvPr>
        </p:nvSpPr>
        <p:spPr>
          <a:xfrm>
            <a:off x="222250" y="1606145"/>
            <a:ext cx="8921750" cy="4540250"/>
          </a:xfrm>
        </p:spPr>
        <p:txBody>
          <a:bodyPr anchor="ctr">
            <a:noAutofit/>
          </a:bodyPr>
          <a:lstStyle/>
          <a:p>
            <a:pPr marL="342900" indent="-342900" algn="just">
              <a:buFont typeface="Wingdings" charset="2"/>
              <a:buChar char="v"/>
            </a:pPr>
            <a:r>
              <a:rPr lang="pl-PL" sz="1600" b="1" dirty="0" smtClean="0">
                <a:solidFill>
                  <a:schemeClr val="tx1"/>
                </a:solidFill>
                <a:latin typeface="Century Gothic" charset="0"/>
                <a:ea typeface="Century Gothic" charset="0"/>
                <a:cs typeface="Century Gothic" charset="0"/>
              </a:rPr>
              <a:t>Działanie 9.4 </a:t>
            </a:r>
            <a:r>
              <a:rPr lang="pl-PL" sz="1600" dirty="0" smtClean="0">
                <a:solidFill>
                  <a:schemeClr val="tx1"/>
                </a:solidFill>
                <a:latin typeface="Century Gothic" charset="0"/>
                <a:ea typeface="Century Gothic" charset="0"/>
                <a:cs typeface="Century Gothic" charset="0"/>
              </a:rPr>
              <a:t>– </a:t>
            </a:r>
            <a:r>
              <a:rPr lang="pl-PL" sz="1600" dirty="0">
                <a:solidFill>
                  <a:schemeClr val="tx1"/>
                </a:solidFill>
                <a:latin typeface="Century Gothic" charset="0"/>
                <a:ea typeface="Century Gothic" charset="0"/>
                <a:cs typeface="Century Gothic" charset="0"/>
              </a:rPr>
              <a:t>Wspieranie gospodarki </a:t>
            </a:r>
            <a:r>
              <a:rPr lang="pl-PL" sz="1600" dirty="0" smtClean="0">
                <a:solidFill>
                  <a:schemeClr val="tx1"/>
                </a:solidFill>
                <a:latin typeface="Century Gothic" charset="0"/>
                <a:ea typeface="Century Gothic" charset="0"/>
                <a:cs typeface="Century Gothic" charset="0"/>
              </a:rPr>
              <a:t>społecznej</a:t>
            </a:r>
          </a:p>
          <a:p>
            <a:pPr marL="342900" indent="-342900" algn="just">
              <a:buFont typeface="Wingdings" charset="2"/>
              <a:buChar char="v"/>
            </a:pPr>
            <a:endParaRPr lang="pl-PL" altLang="pl-PL" sz="1600" b="1" u="sng" dirty="0">
              <a:solidFill>
                <a:schemeClr val="tx1"/>
              </a:solidFill>
              <a:latin typeface="Century Gothic" charset="0"/>
              <a:ea typeface="Century Gothic" charset="0"/>
              <a:cs typeface="Century Gothic" charset="0"/>
            </a:endParaRPr>
          </a:p>
          <a:p>
            <a:pPr algn="just"/>
            <a:r>
              <a:rPr lang="pl-PL" altLang="pl-PL" sz="1600" b="1" u="sng" dirty="0" smtClean="0">
                <a:solidFill>
                  <a:schemeClr val="tx1"/>
                </a:solidFill>
                <a:latin typeface="Century Gothic" charset="0"/>
                <a:ea typeface="Century Gothic" charset="0"/>
                <a:cs typeface="Century Gothic" charset="0"/>
              </a:rPr>
              <a:t>Wsparcie:</a:t>
            </a:r>
          </a:p>
          <a:p>
            <a:pPr algn="just"/>
            <a:endParaRPr lang="pl-PL" altLang="pl-PL" sz="1600" b="1" u="sng" dirty="0" smtClean="0">
              <a:solidFill>
                <a:schemeClr val="tx1"/>
              </a:solidFill>
              <a:latin typeface="Century Gothic" charset="0"/>
              <a:ea typeface="Century Gothic" charset="0"/>
              <a:cs typeface="Century Gothic" charset="0"/>
            </a:endParaRPr>
          </a:p>
          <a:p>
            <a:pPr marL="342900" indent="-342900" algn="just">
              <a:buFont typeface="Wingdings" charset="2"/>
              <a:buChar char="v"/>
            </a:pPr>
            <a:r>
              <a:rPr lang="pl-PL" altLang="pl-PL" sz="1600" dirty="0" smtClean="0">
                <a:solidFill>
                  <a:schemeClr val="tx1"/>
                </a:solidFill>
                <a:latin typeface="Century Gothic" charset="0"/>
                <a:ea typeface="Century Gothic" charset="0"/>
                <a:cs typeface="Century Gothic" charset="0"/>
              </a:rPr>
              <a:t>doradztwo;</a:t>
            </a:r>
          </a:p>
          <a:p>
            <a:pPr marL="342900" indent="-342900" algn="just">
              <a:buFont typeface="Wingdings" charset="2"/>
              <a:buChar char="v"/>
            </a:pPr>
            <a:r>
              <a:rPr lang="pl-PL" altLang="pl-PL" sz="1600" dirty="0" smtClean="0">
                <a:solidFill>
                  <a:schemeClr val="tx1"/>
                </a:solidFill>
                <a:latin typeface="Century Gothic" charset="0"/>
                <a:ea typeface="Century Gothic" charset="0"/>
                <a:cs typeface="Century Gothic" charset="0"/>
              </a:rPr>
              <a:t>mentoring;</a:t>
            </a:r>
          </a:p>
          <a:p>
            <a:pPr marL="342900" indent="-342900" algn="just">
              <a:buFont typeface="Wingdings" charset="2"/>
              <a:buChar char="v"/>
            </a:pPr>
            <a:r>
              <a:rPr lang="pl-PL" altLang="pl-PL" sz="1600" dirty="0" err="1" smtClean="0">
                <a:solidFill>
                  <a:schemeClr val="tx1"/>
                </a:solidFill>
                <a:latin typeface="Century Gothic" charset="0"/>
                <a:ea typeface="Century Gothic" charset="0"/>
                <a:cs typeface="Century Gothic" charset="0"/>
              </a:rPr>
              <a:t>tutoring</a:t>
            </a:r>
            <a:r>
              <a:rPr lang="pl-PL" altLang="pl-PL" sz="1600" dirty="0" smtClean="0">
                <a:solidFill>
                  <a:schemeClr val="tx1"/>
                </a:solidFill>
                <a:latin typeface="Century Gothic" charset="0"/>
                <a:ea typeface="Century Gothic" charset="0"/>
                <a:cs typeface="Century Gothic" charset="0"/>
              </a:rPr>
              <a:t>;</a:t>
            </a:r>
          </a:p>
          <a:p>
            <a:pPr marL="342900" indent="-342900" algn="just">
              <a:buFont typeface="Wingdings" charset="2"/>
              <a:buChar char="v"/>
            </a:pPr>
            <a:r>
              <a:rPr lang="pl-PL" altLang="pl-PL" sz="1600" dirty="0" smtClean="0">
                <a:solidFill>
                  <a:schemeClr val="tx1"/>
                </a:solidFill>
                <a:latin typeface="Century Gothic" charset="0"/>
                <a:ea typeface="Century Gothic" charset="0"/>
                <a:cs typeface="Century Gothic" charset="0"/>
              </a:rPr>
              <a:t>coaching;</a:t>
            </a:r>
          </a:p>
          <a:p>
            <a:pPr marL="342900" indent="-342900" algn="just">
              <a:buFont typeface="Wingdings" charset="2"/>
              <a:buChar char="v"/>
            </a:pPr>
            <a:r>
              <a:rPr lang="pl-PL" altLang="pl-PL" sz="1600" dirty="0" smtClean="0">
                <a:solidFill>
                  <a:schemeClr val="tx1"/>
                </a:solidFill>
                <a:latin typeface="Century Gothic" charset="0"/>
                <a:ea typeface="Century Gothic" charset="0"/>
                <a:cs typeface="Century Gothic" charset="0"/>
              </a:rPr>
              <a:t>wizyty studyjne;</a:t>
            </a:r>
          </a:p>
          <a:p>
            <a:pPr marL="342900" indent="-342900" algn="just">
              <a:buFont typeface="Wingdings" charset="2"/>
              <a:buChar char="v"/>
            </a:pPr>
            <a:r>
              <a:rPr lang="pl-PL" altLang="pl-PL" sz="1600" dirty="0" smtClean="0">
                <a:solidFill>
                  <a:schemeClr val="tx1"/>
                </a:solidFill>
                <a:latin typeface="Century Gothic" charset="0"/>
                <a:ea typeface="Century Gothic" charset="0"/>
                <a:cs typeface="Century Gothic" charset="0"/>
              </a:rPr>
              <a:t>animacja;</a:t>
            </a:r>
          </a:p>
          <a:p>
            <a:pPr marL="342900" indent="-342900" algn="just">
              <a:buFont typeface="Wingdings" charset="2"/>
              <a:buChar char="v"/>
            </a:pPr>
            <a:r>
              <a:rPr lang="pl-PL" altLang="pl-PL" sz="1600" dirty="0" smtClean="0">
                <a:solidFill>
                  <a:schemeClr val="tx1"/>
                </a:solidFill>
                <a:latin typeface="Century Gothic" charset="0"/>
                <a:ea typeface="Century Gothic" charset="0"/>
                <a:cs typeface="Century Gothic" charset="0"/>
              </a:rPr>
              <a:t>szkolenia;</a:t>
            </a:r>
          </a:p>
          <a:p>
            <a:pPr marL="342900" indent="-342900" algn="just">
              <a:buFont typeface="Wingdings" charset="2"/>
              <a:buChar char="v"/>
            </a:pPr>
            <a:r>
              <a:rPr lang="pl-PL" altLang="pl-PL" sz="1600" dirty="0" smtClean="0">
                <a:solidFill>
                  <a:schemeClr val="tx1"/>
                </a:solidFill>
                <a:latin typeface="Century Gothic" charset="0"/>
                <a:ea typeface="Century Gothic" charset="0"/>
                <a:cs typeface="Century Gothic" charset="0"/>
              </a:rPr>
              <a:t>dotacje;</a:t>
            </a:r>
          </a:p>
          <a:p>
            <a:pPr marL="342900" indent="-342900" algn="just">
              <a:buFont typeface="Wingdings" charset="2"/>
              <a:buChar char="v"/>
            </a:pPr>
            <a:r>
              <a:rPr lang="pl-PL" altLang="pl-PL" sz="1600" dirty="0" smtClean="0">
                <a:solidFill>
                  <a:schemeClr val="tx1"/>
                </a:solidFill>
                <a:latin typeface="Century Gothic" charset="0"/>
                <a:ea typeface="Century Gothic" charset="0"/>
                <a:cs typeface="Century Gothic" charset="0"/>
              </a:rPr>
              <a:t>wsparcie pomostowe.</a:t>
            </a:r>
          </a:p>
          <a:p>
            <a:pPr marL="342900" indent="-342900" algn="just">
              <a:buFont typeface="Wingdings" charset="2"/>
              <a:buChar char="v"/>
            </a:pPr>
            <a:endParaRPr lang="pl-PL" altLang="pl-PL" sz="1600" dirty="0" smtClean="0">
              <a:solidFill>
                <a:schemeClr val="tx1"/>
              </a:solidFill>
              <a:latin typeface="Century Gothic" charset="0"/>
              <a:ea typeface="Century Gothic" charset="0"/>
              <a:cs typeface="Century Gothic" charset="0"/>
            </a:endParaRPr>
          </a:p>
          <a:p>
            <a:pPr marL="342900" indent="-342900" algn="just">
              <a:buFont typeface="Wingdings" charset="2"/>
              <a:buChar char="v"/>
            </a:pPr>
            <a:endParaRPr lang="pl-PL" altLang="pl-PL" sz="1600" dirty="0">
              <a:solidFill>
                <a:schemeClr val="tx1"/>
              </a:solidFill>
              <a:latin typeface="Century Gothic" charset="0"/>
              <a:ea typeface="Century Gothic" charset="0"/>
              <a:cs typeface="Century Gothic" charset="0"/>
            </a:endParaRPr>
          </a:p>
        </p:txBody>
      </p:sp>
      <p:pic>
        <p:nvPicPr>
          <p:cNvPr id="7" name="pasek dol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nspirujemy do dzialan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asek gor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logo bi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rostokąt 10"/>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82112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Symbol zastępczy tekstu 2"/>
          <p:cNvSpPr>
            <a:spLocks noGrp="1"/>
          </p:cNvSpPr>
          <p:nvPr>
            <p:ph type="body" idx="1"/>
          </p:nvPr>
        </p:nvSpPr>
        <p:spPr>
          <a:xfrm>
            <a:off x="222250" y="1606145"/>
            <a:ext cx="8921750" cy="4540250"/>
          </a:xfrm>
        </p:spPr>
        <p:txBody>
          <a:bodyPr anchor="ctr">
            <a:noAutofit/>
          </a:bodyPr>
          <a:lstStyle/>
          <a:p>
            <a:pPr marL="342900" indent="-342900" algn="just">
              <a:buFont typeface="Wingdings" charset="2"/>
              <a:buChar char="v"/>
            </a:pPr>
            <a:r>
              <a:rPr lang="pl-PL" sz="1600" b="1" dirty="0" smtClean="0">
                <a:solidFill>
                  <a:schemeClr val="tx1"/>
                </a:solidFill>
                <a:latin typeface="Century Gothic" charset="0"/>
                <a:ea typeface="Century Gothic" charset="0"/>
                <a:cs typeface="Century Gothic" charset="0"/>
              </a:rPr>
              <a:t>Działanie 9.4 </a:t>
            </a:r>
            <a:r>
              <a:rPr lang="pl-PL" sz="1600" dirty="0" smtClean="0">
                <a:solidFill>
                  <a:schemeClr val="tx1"/>
                </a:solidFill>
                <a:latin typeface="Century Gothic" charset="0"/>
                <a:ea typeface="Century Gothic" charset="0"/>
                <a:cs typeface="Century Gothic" charset="0"/>
              </a:rPr>
              <a:t>– </a:t>
            </a:r>
            <a:r>
              <a:rPr lang="pl-PL" sz="1600" dirty="0">
                <a:solidFill>
                  <a:schemeClr val="tx1"/>
                </a:solidFill>
                <a:latin typeface="Century Gothic" charset="0"/>
                <a:ea typeface="Century Gothic" charset="0"/>
                <a:cs typeface="Century Gothic" charset="0"/>
              </a:rPr>
              <a:t>Wspieranie gospodarki </a:t>
            </a:r>
            <a:r>
              <a:rPr lang="pl-PL" sz="1600" dirty="0" smtClean="0">
                <a:solidFill>
                  <a:schemeClr val="tx1"/>
                </a:solidFill>
                <a:latin typeface="Century Gothic" charset="0"/>
                <a:ea typeface="Century Gothic" charset="0"/>
                <a:cs typeface="Century Gothic" charset="0"/>
              </a:rPr>
              <a:t>społecznej – stan na 30.09.2017 r. – działania     4 Ośrodków Wsparcia Ekonomii Społecznej  w  subregionie wrocławskim, wałbrzyskim, jeleniogórskim oraz legnicko-głogowskim.</a:t>
            </a:r>
          </a:p>
          <a:p>
            <a:pPr marL="342900" indent="-342900" algn="just">
              <a:buFont typeface="Wingdings" charset="2"/>
              <a:buChar char="v"/>
            </a:pPr>
            <a:endParaRPr lang="pl-PL" sz="1600" dirty="0">
              <a:solidFill>
                <a:schemeClr val="tx1"/>
              </a:solidFill>
              <a:latin typeface="Century Gothic" charset="0"/>
              <a:ea typeface="Century Gothic" charset="0"/>
              <a:cs typeface="Century Gothic" charset="0"/>
            </a:endParaRPr>
          </a:p>
          <a:p>
            <a:pPr marL="285750" indent="-285750" algn="just">
              <a:buFont typeface="Arial" panose="020B0604020202020204" pitchFamily="34" charset="0"/>
              <a:buChar char="•"/>
            </a:pPr>
            <a:r>
              <a:rPr lang="pl-PL" sz="1600" dirty="0" smtClean="0">
                <a:solidFill>
                  <a:schemeClr val="tx1"/>
                </a:solidFill>
                <a:latin typeface="Century Gothic" charset="0"/>
                <a:ea typeface="Century Gothic" charset="0"/>
                <a:cs typeface="Century Gothic" charset="0"/>
              </a:rPr>
              <a:t>Liczba miejsc pracy utworzonych w przedsiębiorstwach społecznych  - </a:t>
            </a:r>
            <a:r>
              <a:rPr lang="pl-PL" sz="1600" b="1" dirty="0" smtClean="0">
                <a:solidFill>
                  <a:schemeClr val="tx1"/>
                </a:solidFill>
                <a:latin typeface="Century Gothic" charset="0"/>
                <a:ea typeface="Century Gothic" charset="0"/>
                <a:cs typeface="Century Gothic" charset="0"/>
              </a:rPr>
              <a:t>104 miejsca pracy;</a:t>
            </a:r>
          </a:p>
          <a:p>
            <a:pPr marL="285750" indent="-285750" algn="just">
              <a:buFont typeface="Arial" panose="020B0604020202020204" pitchFamily="34" charset="0"/>
              <a:buChar char="•"/>
            </a:pPr>
            <a:endParaRPr lang="pl-PL" sz="1600" dirty="0">
              <a:solidFill>
                <a:schemeClr val="tx1"/>
              </a:solidFill>
              <a:latin typeface="Century Gothic" charset="0"/>
              <a:ea typeface="Century Gothic" charset="0"/>
              <a:cs typeface="Century Gothic" charset="0"/>
            </a:endParaRPr>
          </a:p>
          <a:p>
            <a:pPr marL="285750" indent="-285750" algn="just">
              <a:buFont typeface="Arial" panose="020B0604020202020204" pitchFamily="34" charset="0"/>
              <a:buChar char="•"/>
            </a:pPr>
            <a:r>
              <a:rPr lang="pl-PL" sz="1600" dirty="0" smtClean="0">
                <a:solidFill>
                  <a:schemeClr val="tx1"/>
                </a:solidFill>
                <a:latin typeface="Century Gothic" charset="0"/>
                <a:ea typeface="Century Gothic" charset="0"/>
                <a:cs typeface="Century Gothic" charset="0"/>
              </a:rPr>
              <a:t>Liczba osób zagrożonych ubóstwem lub wykluczeniem społecznym objętych wsparciem – </a:t>
            </a:r>
            <a:r>
              <a:rPr lang="pl-PL" sz="1600" b="1" dirty="0" smtClean="0">
                <a:solidFill>
                  <a:schemeClr val="tx1"/>
                </a:solidFill>
                <a:latin typeface="Century Gothic" charset="0"/>
                <a:ea typeface="Century Gothic" charset="0"/>
                <a:cs typeface="Century Gothic" charset="0"/>
              </a:rPr>
              <a:t>704 osoby;</a:t>
            </a:r>
          </a:p>
          <a:p>
            <a:pPr marL="285750" indent="-285750" algn="just">
              <a:buFont typeface="Arial" panose="020B0604020202020204" pitchFamily="34" charset="0"/>
              <a:buChar char="•"/>
            </a:pPr>
            <a:endParaRPr lang="pl-PL" sz="1600" dirty="0">
              <a:solidFill>
                <a:schemeClr val="tx1"/>
              </a:solidFill>
              <a:latin typeface="Century Gothic" charset="0"/>
              <a:ea typeface="Century Gothic" charset="0"/>
              <a:cs typeface="Century Gothic" charset="0"/>
            </a:endParaRPr>
          </a:p>
          <a:p>
            <a:pPr marL="285750" indent="-285750" algn="just">
              <a:buFont typeface="Arial" panose="020B0604020202020204" pitchFamily="34" charset="0"/>
              <a:buChar char="•"/>
            </a:pPr>
            <a:r>
              <a:rPr lang="pl-PL" sz="1600" dirty="0" smtClean="0">
                <a:solidFill>
                  <a:schemeClr val="tx1"/>
                </a:solidFill>
                <a:latin typeface="Century Gothic" charset="0"/>
                <a:ea typeface="Century Gothic" charset="0"/>
                <a:cs typeface="Century Gothic" charset="0"/>
              </a:rPr>
              <a:t>Liczba podmiotów ekonomii społecznej objętej wsparciem – </a:t>
            </a:r>
            <a:r>
              <a:rPr lang="pl-PL" sz="1600" b="1" dirty="0" smtClean="0">
                <a:solidFill>
                  <a:schemeClr val="tx1"/>
                </a:solidFill>
                <a:latin typeface="Century Gothic" charset="0"/>
                <a:ea typeface="Century Gothic" charset="0"/>
                <a:cs typeface="Century Gothic" charset="0"/>
              </a:rPr>
              <a:t>256 podmiotów.</a:t>
            </a:r>
          </a:p>
        </p:txBody>
      </p:sp>
      <p:pic>
        <p:nvPicPr>
          <p:cNvPr id="7" name="pasek dol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nspirujemy do dzialan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asek gor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logo bi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rostokąt 10"/>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0755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a:spLocks noGrp="1"/>
          </p:cNvSpPr>
          <p:nvPr>
            <p:ph type="title"/>
          </p:nvPr>
        </p:nvSpPr>
        <p:spPr>
          <a:xfrm>
            <a:off x="250031" y="5333506"/>
            <a:ext cx="7525027" cy="793332"/>
          </a:xfrm>
        </p:spPr>
        <p:txBody>
          <a:bodyPr>
            <a:normAutofit/>
          </a:bodyPr>
          <a:lstStyle/>
          <a:p>
            <a:r>
              <a:rPr lang="pl-PL" sz="2531" dirty="0">
                <a:solidFill>
                  <a:schemeClr val="accent2">
                    <a:lumMod val="50000"/>
                  </a:schemeClr>
                </a:solidFill>
                <a:latin typeface="Century Gothic" charset="0"/>
                <a:ea typeface="Century Gothic" charset="0"/>
                <a:cs typeface="Century Gothic" charset="0"/>
              </a:rPr>
              <a:t>Wzmocnienie pracodawcy i pracownika</a:t>
            </a:r>
          </a:p>
        </p:txBody>
      </p:sp>
      <p:sp>
        <p:nvSpPr>
          <p:cNvPr id="8" name="Prostokąt 7"/>
          <p:cNvSpPr/>
          <p:nvPr/>
        </p:nvSpPr>
        <p:spPr>
          <a:xfrm>
            <a:off x="0" y="1011219"/>
            <a:ext cx="9144000" cy="3773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Zrzut ekranu 2015-08-04 o 09.34.46.png"/>
          <p:cNvPicPr>
            <a:picLocks noChangeAspect="1"/>
          </p:cNvPicPr>
          <p:nvPr/>
        </p:nvPicPr>
        <p:blipFill>
          <a:blip r:embed="rId2">
            <a:extLst/>
          </a:blip>
          <a:stretch>
            <a:fillRect/>
          </a:stretch>
        </p:blipFill>
        <p:spPr>
          <a:xfrm>
            <a:off x="2765470" y="1119331"/>
            <a:ext cx="3484724" cy="3621189"/>
          </a:xfrm>
          <a:prstGeom prst="rect">
            <a:avLst/>
          </a:prstGeom>
          <a:ln w="12700">
            <a:miter lim="400000"/>
          </a:ln>
        </p:spPr>
      </p:pic>
      <p:pic>
        <p:nvPicPr>
          <p:cNvPr id="7" name="Zrzut ekranu 2015-08-04 o 09.37.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97147" y="2093877"/>
            <a:ext cx="1840151" cy="1565549"/>
          </a:xfrm>
          <a:prstGeom prst="rect">
            <a:avLst/>
          </a:prstGeom>
          <a:ln w="12700">
            <a:miter lim="400000"/>
          </a:ln>
        </p:spPr>
      </p:pic>
      <p:pic>
        <p:nvPicPr>
          <p:cNvPr id="9" name="Obraz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9820" y="1851958"/>
            <a:ext cx="1699769" cy="2276929"/>
          </a:xfrm>
          <a:prstGeom prst="rect">
            <a:avLst/>
          </a:prstGeom>
        </p:spPr>
      </p:pic>
      <p:pic>
        <p:nvPicPr>
          <p:cNvPr id="10" name="image5.pd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895395" y="4863574"/>
            <a:ext cx="1982138" cy="223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3" name="pasek doln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nspirujemy do dzialania"/>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asek gorny"/>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logo biale"/>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rostokąt 14"/>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607208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sek dol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nspirujemy do dzialan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ole tekstowe 2"/>
          <p:cNvSpPr txBox="1"/>
          <p:nvPr/>
        </p:nvSpPr>
        <p:spPr>
          <a:xfrm>
            <a:off x="511175" y="1171774"/>
            <a:ext cx="8121650" cy="5632311"/>
          </a:xfrm>
          <a:prstGeom prst="rect">
            <a:avLst/>
          </a:prstGeom>
          <a:noFill/>
        </p:spPr>
        <p:txBody>
          <a:bodyPr wrap="square" rtlCol="0">
            <a:spAutoFit/>
          </a:bodyPr>
          <a:lstStyle/>
          <a:p>
            <a:pPr algn="just"/>
            <a:r>
              <a:rPr lang="pl-PL" b="1" dirty="0" smtClean="0">
                <a:latin typeface="Century Gothic" charset="0"/>
                <a:ea typeface="Century Gothic" charset="0"/>
                <a:cs typeface="Century Gothic" charset="0"/>
              </a:rPr>
              <a:t>Dofinansowanie dla pracodawców można przeznaczyć na:</a:t>
            </a:r>
            <a:endParaRPr lang="pl-PL" dirty="0" smtClean="0">
              <a:latin typeface="Century Gothic" charset="0"/>
              <a:ea typeface="Century Gothic" charset="0"/>
              <a:cs typeface="Century Gothic" charset="0"/>
            </a:endParaRPr>
          </a:p>
          <a:p>
            <a:pPr algn="just"/>
            <a:endParaRPr lang="pl-PL" dirty="0">
              <a:latin typeface="Century Gothic" charset="0"/>
              <a:ea typeface="Century Gothic" charset="0"/>
              <a:cs typeface="Century Gothic" charset="0"/>
            </a:endParaRPr>
          </a:p>
          <a:p>
            <a:pPr marL="457200" indent="-457200" algn="just">
              <a:buFont typeface="Wingdings" charset="2"/>
              <a:buChar char="v"/>
            </a:pPr>
            <a:r>
              <a:rPr lang="pl-PL" dirty="0" smtClean="0">
                <a:latin typeface="Century Gothic" charset="0"/>
                <a:ea typeface="Century Gothic" charset="0"/>
                <a:cs typeface="Century Gothic" charset="0"/>
              </a:rPr>
              <a:t>doprecyzowanie </a:t>
            </a:r>
            <a:r>
              <a:rPr lang="pl-PL" dirty="0">
                <a:latin typeface="Century Gothic" charset="0"/>
                <a:ea typeface="Century Gothic" charset="0"/>
                <a:cs typeface="Century Gothic" charset="0"/>
              </a:rPr>
              <a:t>potrzeb szkoleniowych</a:t>
            </a:r>
            <a:r>
              <a:rPr lang="pl-PL" dirty="0" smtClean="0">
                <a:latin typeface="Century Gothic" charset="0"/>
                <a:ea typeface="Century Gothic" charset="0"/>
                <a:cs typeface="Century Gothic" charset="0"/>
              </a:rPr>
              <a:t>,</a:t>
            </a:r>
            <a:endParaRPr lang="pl-PL" dirty="0">
              <a:latin typeface="Century Gothic" charset="0"/>
              <a:ea typeface="Century Gothic" charset="0"/>
              <a:cs typeface="Century Gothic" charset="0"/>
            </a:endParaRPr>
          </a:p>
          <a:p>
            <a:pPr marL="457200" indent="-457200" algn="just">
              <a:buFont typeface="Wingdings" charset="2"/>
              <a:buChar char="v"/>
            </a:pPr>
            <a:r>
              <a:rPr lang="pl-PL" dirty="0" smtClean="0">
                <a:latin typeface="Century Gothic" charset="0"/>
                <a:ea typeface="Century Gothic" charset="0"/>
                <a:cs typeface="Century Gothic" charset="0"/>
              </a:rPr>
              <a:t>kursy </a:t>
            </a:r>
            <a:r>
              <a:rPr lang="pl-PL" dirty="0">
                <a:latin typeface="Century Gothic" charset="0"/>
                <a:ea typeface="Century Gothic" charset="0"/>
                <a:cs typeface="Century Gothic" charset="0"/>
              </a:rPr>
              <a:t>i studia podyplomowe oraz egzaminy</a:t>
            </a:r>
            <a:r>
              <a:rPr lang="pl-PL" dirty="0" smtClean="0">
                <a:latin typeface="Century Gothic" charset="0"/>
                <a:ea typeface="Century Gothic" charset="0"/>
                <a:cs typeface="Century Gothic" charset="0"/>
              </a:rPr>
              <a:t>;</a:t>
            </a:r>
            <a:endParaRPr lang="pl-PL" dirty="0">
              <a:latin typeface="Century Gothic" charset="0"/>
              <a:ea typeface="Century Gothic" charset="0"/>
              <a:cs typeface="Century Gothic" charset="0"/>
            </a:endParaRPr>
          </a:p>
          <a:p>
            <a:pPr marL="457200" indent="-457200" algn="just">
              <a:buFont typeface="Wingdings" charset="2"/>
              <a:buChar char="v"/>
            </a:pPr>
            <a:r>
              <a:rPr lang="pl-PL" dirty="0" smtClean="0">
                <a:latin typeface="Century Gothic" charset="0"/>
                <a:ea typeface="Century Gothic" charset="0"/>
                <a:cs typeface="Century Gothic" charset="0"/>
              </a:rPr>
              <a:t>badania </a:t>
            </a:r>
            <a:r>
              <a:rPr lang="pl-PL" dirty="0">
                <a:latin typeface="Century Gothic" charset="0"/>
                <a:ea typeface="Century Gothic" charset="0"/>
                <a:cs typeface="Century Gothic" charset="0"/>
              </a:rPr>
              <a:t>lekarskie i psychologiczne, jeśli okażą się niezbędne</a:t>
            </a:r>
            <a:r>
              <a:rPr lang="pl-PL" dirty="0" smtClean="0">
                <a:latin typeface="Century Gothic" charset="0"/>
                <a:ea typeface="Century Gothic" charset="0"/>
                <a:cs typeface="Century Gothic" charset="0"/>
              </a:rPr>
              <a:t>;</a:t>
            </a:r>
            <a:endParaRPr lang="pl-PL" dirty="0">
              <a:latin typeface="Century Gothic" charset="0"/>
              <a:ea typeface="Century Gothic" charset="0"/>
              <a:cs typeface="Century Gothic" charset="0"/>
            </a:endParaRPr>
          </a:p>
          <a:p>
            <a:pPr marL="457200" indent="-457200" algn="just">
              <a:buFont typeface="Wingdings" charset="2"/>
              <a:buChar char="v"/>
            </a:pPr>
            <a:r>
              <a:rPr lang="pl-PL" dirty="0" smtClean="0">
                <a:latin typeface="Century Gothic" charset="0"/>
                <a:ea typeface="Century Gothic" charset="0"/>
                <a:cs typeface="Century Gothic" charset="0"/>
              </a:rPr>
              <a:t>ubezpieczenie </a:t>
            </a:r>
            <a:r>
              <a:rPr lang="pl-PL" dirty="0">
                <a:latin typeface="Century Gothic" charset="0"/>
                <a:ea typeface="Century Gothic" charset="0"/>
                <a:cs typeface="Century Gothic" charset="0"/>
              </a:rPr>
              <a:t>od nieszczęśliwych wypadków </a:t>
            </a:r>
            <a:r>
              <a:rPr lang="pl-PL" dirty="0" smtClean="0">
                <a:latin typeface="Century Gothic" charset="0"/>
                <a:ea typeface="Century Gothic" charset="0"/>
                <a:cs typeface="Century Gothic" charset="0"/>
              </a:rPr>
              <a:t>w </a:t>
            </a:r>
            <a:r>
              <a:rPr lang="pl-PL" dirty="0">
                <a:latin typeface="Century Gothic" charset="0"/>
                <a:ea typeface="Century Gothic" charset="0"/>
                <a:cs typeface="Century Gothic" charset="0"/>
              </a:rPr>
              <a:t>związku z udziałem </a:t>
            </a:r>
            <a:r>
              <a:rPr lang="pl-PL" dirty="0" smtClean="0">
                <a:latin typeface="Century Gothic" charset="0"/>
                <a:ea typeface="Century Gothic" charset="0"/>
                <a:cs typeface="Century Gothic" charset="0"/>
              </a:rPr>
              <a:t>w </a:t>
            </a:r>
            <a:r>
              <a:rPr lang="pl-PL" dirty="0">
                <a:latin typeface="Century Gothic" charset="0"/>
                <a:ea typeface="Century Gothic" charset="0"/>
                <a:cs typeface="Century Gothic" charset="0"/>
              </a:rPr>
              <a:t>kształceniu ustawicznym</a:t>
            </a:r>
            <a:r>
              <a:rPr lang="pl-PL" dirty="0" smtClean="0">
                <a:latin typeface="Century Gothic" charset="0"/>
                <a:ea typeface="Century Gothic" charset="0"/>
                <a:cs typeface="Century Gothic" charset="0"/>
              </a:rPr>
              <a:t>.</a:t>
            </a:r>
          </a:p>
          <a:p>
            <a:pPr marL="457200" indent="-457200" algn="just">
              <a:buFont typeface="Wingdings" charset="2"/>
              <a:buChar char="v"/>
            </a:pPr>
            <a:endParaRPr lang="pl-PL" dirty="0">
              <a:latin typeface="Century Gothic" charset="0"/>
              <a:ea typeface="Century Gothic" charset="0"/>
              <a:cs typeface="Century Gothic" charset="0"/>
            </a:endParaRPr>
          </a:p>
          <a:p>
            <a:pPr algn="just"/>
            <a:r>
              <a:rPr lang="pl-PL" b="1" dirty="0">
                <a:latin typeface="Century Gothic" charset="0"/>
                <a:ea typeface="Century Gothic" charset="0"/>
                <a:cs typeface="Century Gothic" charset="0"/>
              </a:rPr>
              <a:t>Dwa poziomy </a:t>
            </a:r>
            <a:r>
              <a:rPr lang="pl-PL" b="1" dirty="0" smtClean="0">
                <a:latin typeface="Century Gothic" charset="0"/>
                <a:ea typeface="Century Gothic" charset="0"/>
                <a:cs typeface="Century Gothic" charset="0"/>
              </a:rPr>
              <a:t>dofinansowania:</a:t>
            </a:r>
            <a:endParaRPr lang="pl-PL" b="1" dirty="0">
              <a:latin typeface="Century Gothic" charset="0"/>
              <a:ea typeface="Century Gothic" charset="0"/>
              <a:cs typeface="Century Gothic" charset="0"/>
            </a:endParaRPr>
          </a:p>
          <a:p>
            <a:pPr marL="342900" indent="-342900" algn="just">
              <a:buFont typeface="Wingdings" charset="2"/>
              <a:buChar char="v"/>
            </a:pPr>
            <a:r>
              <a:rPr lang="pl-PL" b="1" dirty="0">
                <a:latin typeface="Century Gothic" charset="0"/>
                <a:ea typeface="Century Gothic" charset="0"/>
                <a:cs typeface="Century Gothic" charset="0"/>
              </a:rPr>
              <a:t>Mikroprzedsiębiorstwo </a:t>
            </a:r>
            <a:r>
              <a:rPr lang="pl-PL" dirty="0">
                <a:latin typeface="Century Gothic" charset="0"/>
                <a:ea typeface="Century Gothic" charset="0"/>
                <a:cs typeface="Century Gothic" charset="0"/>
              </a:rPr>
              <a:t>lub </a:t>
            </a:r>
            <a:r>
              <a:rPr lang="pl-PL" b="1" dirty="0" err="1">
                <a:latin typeface="Century Gothic" charset="0"/>
                <a:ea typeface="Century Gothic" charset="0"/>
                <a:cs typeface="Century Gothic" charset="0"/>
              </a:rPr>
              <a:t>mikropracodawca</a:t>
            </a:r>
            <a:r>
              <a:rPr lang="pl-PL" b="1" dirty="0">
                <a:latin typeface="Century Gothic" charset="0"/>
                <a:ea typeface="Century Gothic" charset="0"/>
                <a:cs typeface="Century Gothic" charset="0"/>
              </a:rPr>
              <a:t> </a:t>
            </a:r>
            <a:r>
              <a:rPr lang="pl-PL" dirty="0">
                <a:latin typeface="Century Gothic" charset="0"/>
                <a:ea typeface="Century Gothic" charset="0"/>
                <a:cs typeface="Century Gothic" charset="0"/>
              </a:rPr>
              <a:t>może otrzymać dofinansowanie </a:t>
            </a:r>
            <a:r>
              <a:rPr lang="pl-PL" b="1" dirty="0">
                <a:latin typeface="Century Gothic" charset="0"/>
                <a:ea typeface="Century Gothic" charset="0"/>
                <a:cs typeface="Century Gothic" charset="0"/>
              </a:rPr>
              <a:t>100% kosztów </a:t>
            </a:r>
            <a:r>
              <a:rPr lang="pl-PL" dirty="0">
                <a:latin typeface="Century Gothic" charset="0"/>
                <a:ea typeface="Century Gothic" charset="0"/>
                <a:cs typeface="Century Gothic" charset="0"/>
              </a:rPr>
              <a:t>kształcenia jednak nie więcej niż 300% przeciętnego wynagrodzenia </a:t>
            </a:r>
            <a:r>
              <a:rPr lang="pl-PL" dirty="0" smtClean="0">
                <a:latin typeface="Century Gothic" charset="0"/>
                <a:ea typeface="Century Gothic" charset="0"/>
                <a:cs typeface="Century Gothic" charset="0"/>
              </a:rPr>
              <a:t>w </a:t>
            </a:r>
            <a:r>
              <a:rPr lang="pl-PL" dirty="0">
                <a:latin typeface="Century Gothic" charset="0"/>
                <a:ea typeface="Century Gothic" charset="0"/>
                <a:cs typeface="Century Gothic" charset="0"/>
              </a:rPr>
              <a:t>danym roku na jednego uczestnika </a:t>
            </a:r>
            <a:r>
              <a:rPr lang="pl-PL" b="1" dirty="0">
                <a:latin typeface="Century Gothic" charset="0"/>
                <a:ea typeface="Century Gothic" charset="0"/>
                <a:cs typeface="Century Gothic" charset="0"/>
              </a:rPr>
              <a:t>(ok. 12,2 tys. zł)</a:t>
            </a:r>
            <a:r>
              <a:rPr lang="pl-PL" dirty="0">
                <a:latin typeface="Century Gothic" charset="0"/>
                <a:ea typeface="Century Gothic" charset="0"/>
                <a:cs typeface="Century Gothic" charset="0"/>
              </a:rPr>
              <a:t>. </a:t>
            </a:r>
            <a:r>
              <a:rPr lang="pl-PL" b="1" dirty="0">
                <a:latin typeface="Century Gothic" charset="0"/>
                <a:ea typeface="Century Gothic" charset="0"/>
                <a:cs typeface="Century Gothic" charset="0"/>
              </a:rPr>
              <a:t>Pozostali przedsiębiorcy </a:t>
            </a:r>
            <a:r>
              <a:rPr lang="pl-PL" dirty="0">
                <a:latin typeface="Century Gothic" charset="0"/>
                <a:ea typeface="Century Gothic" charset="0"/>
                <a:cs typeface="Century Gothic" charset="0"/>
              </a:rPr>
              <a:t>mogą otrzymać dofinansowanie na poziomie   </a:t>
            </a:r>
            <a:r>
              <a:rPr lang="pl-PL" b="1" dirty="0">
                <a:latin typeface="Century Gothic" charset="0"/>
                <a:ea typeface="Century Gothic" charset="0"/>
                <a:cs typeface="Century Gothic" charset="0"/>
              </a:rPr>
              <a:t>80 %</a:t>
            </a:r>
            <a:r>
              <a:rPr lang="pl-PL" dirty="0">
                <a:latin typeface="Century Gothic" charset="0"/>
                <a:ea typeface="Century Gothic" charset="0"/>
                <a:cs typeface="Century Gothic" charset="0"/>
              </a:rPr>
              <a:t>. </a:t>
            </a:r>
          </a:p>
          <a:p>
            <a:pPr marL="342900" indent="-342900" algn="just">
              <a:buFont typeface="Wingdings" charset="2"/>
              <a:buChar char="v"/>
            </a:pPr>
            <a:endParaRPr lang="pl-PL" b="1" dirty="0">
              <a:latin typeface="Century Gothic" charset="0"/>
              <a:ea typeface="Century Gothic" charset="0"/>
              <a:cs typeface="Century Gothic" charset="0"/>
            </a:endParaRPr>
          </a:p>
          <a:p>
            <a:pPr algn="just"/>
            <a:r>
              <a:rPr lang="pl-PL" b="1" dirty="0">
                <a:latin typeface="Century Gothic" charset="0"/>
                <a:ea typeface="Century Gothic" charset="0"/>
                <a:cs typeface="Century Gothic" charset="0"/>
              </a:rPr>
              <a:t>Uwaga</a:t>
            </a:r>
            <a:r>
              <a:rPr lang="pl-PL" b="1" dirty="0" smtClean="0">
                <a:latin typeface="Century Gothic" charset="0"/>
                <a:ea typeface="Century Gothic" charset="0"/>
                <a:cs typeface="Century Gothic" charset="0"/>
              </a:rPr>
              <a:t>:</a:t>
            </a:r>
            <a:endParaRPr lang="pl-PL" b="1" dirty="0">
              <a:latin typeface="Century Gothic" charset="0"/>
              <a:ea typeface="Century Gothic" charset="0"/>
              <a:cs typeface="Century Gothic" charset="0"/>
            </a:endParaRPr>
          </a:p>
          <a:p>
            <a:pPr marL="342900" indent="-342900" algn="just">
              <a:buFont typeface="Wingdings" charset="2"/>
              <a:buChar char="v"/>
            </a:pPr>
            <a:r>
              <a:rPr lang="pl-PL" dirty="0">
                <a:latin typeface="Century Gothic" charset="0"/>
                <a:ea typeface="Century Gothic" charset="0"/>
                <a:cs typeface="Century Gothic" charset="0"/>
              </a:rPr>
              <a:t>Finansowanie kosztów kształcenia ustawicznego pracowników </a:t>
            </a:r>
            <a:r>
              <a:rPr lang="pl-PL" dirty="0" smtClean="0">
                <a:latin typeface="Century Gothic" charset="0"/>
                <a:ea typeface="Century Gothic" charset="0"/>
                <a:cs typeface="Century Gothic" charset="0"/>
              </a:rPr>
              <a:t/>
            </a:r>
            <a:br>
              <a:rPr lang="pl-PL" dirty="0" smtClean="0">
                <a:latin typeface="Century Gothic" charset="0"/>
                <a:ea typeface="Century Gothic" charset="0"/>
                <a:cs typeface="Century Gothic" charset="0"/>
              </a:rPr>
            </a:br>
            <a:r>
              <a:rPr lang="pl-PL" dirty="0" smtClean="0">
                <a:latin typeface="Century Gothic" charset="0"/>
                <a:ea typeface="Century Gothic" charset="0"/>
                <a:cs typeface="Century Gothic" charset="0"/>
              </a:rPr>
              <a:t>i </a:t>
            </a:r>
            <a:r>
              <a:rPr lang="pl-PL" dirty="0">
                <a:latin typeface="Century Gothic" charset="0"/>
                <a:ea typeface="Century Gothic" charset="0"/>
                <a:cs typeface="Century Gothic" charset="0"/>
              </a:rPr>
              <a:t>pracodawcy, udzielane pracodawcom prowadzącym działalność gospodarczą stanowi </a:t>
            </a:r>
            <a:r>
              <a:rPr lang="pl-PL" b="1" dirty="0">
                <a:latin typeface="Century Gothic" charset="0"/>
                <a:ea typeface="Century Gothic" charset="0"/>
                <a:cs typeface="Century Gothic" charset="0"/>
              </a:rPr>
              <a:t>pomoc de </a:t>
            </a:r>
            <a:r>
              <a:rPr lang="pl-PL" b="1" dirty="0" err="1">
                <a:latin typeface="Century Gothic" charset="0"/>
                <a:ea typeface="Century Gothic" charset="0"/>
                <a:cs typeface="Century Gothic" charset="0"/>
              </a:rPr>
              <a:t>minimis</a:t>
            </a:r>
            <a:r>
              <a:rPr lang="pl-PL" dirty="0">
                <a:latin typeface="Century Gothic" charset="0"/>
                <a:ea typeface="Century Gothic" charset="0"/>
                <a:cs typeface="Century Gothic" charset="0"/>
              </a:rPr>
              <a:t>.</a:t>
            </a:r>
          </a:p>
          <a:p>
            <a:pPr marL="457200" indent="-457200" algn="just">
              <a:buFont typeface="Wingdings" charset="2"/>
              <a:buChar char="v"/>
            </a:pPr>
            <a:endParaRPr lang="pl-PL" dirty="0">
              <a:latin typeface="Century Gothic" charset="0"/>
              <a:ea typeface="Century Gothic" charset="0"/>
              <a:cs typeface="Century Gothic" charset="0"/>
            </a:endParaRPr>
          </a:p>
        </p:txBody>
      </p:sp>
      <p:pic>
        <p:nvPicPr>
          <p:cNvPr id="7" name="pasek gor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logo bi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asek gor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logo bia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rostokąt 10"/>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8450088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830" y="2773438"/>
            <a:ext cx="4638628" cy="3665068"/>
          </a:xfrm>
          <a:prstGeom prst="rect">
            <a:avLst/>
          </a:prstGeom>
        </p:spPr>
      </p:pic>
      <p:sp>
        <p:nvSpPr>
          <p:cNvPr id="6" name="pole tekstowe 5"/>
          <p:cNvSpPr txBox="1"/>
          <p:nvPr/>
        </p:nvSpPr>
        <p:spPr>
          <a:xfrm>
            <a:off x="1486742" y="2028738"/>
            <a:ext cx="7607431" cy="2185214"/>
          </a:xfrm>
          <a:prstGeom prst="rect">
            <a:avLst/>
          </a:prstGeom>
          <a:noFill/>
        </p:spPr>
        <p:txBody>
          <a:bodyPr wrap="square" rtlCol="0">
            <a:spAutoFit/>
          </a:bodyPr>
          <a:lstStyle/>
          <a:p>
            <a:r>
              <a:rPr lang="pl-PL" sz="2000" dirty="0" smtClean="0">
                <a:latin typeface="Century Gothic" charset="0"/>
                <a:ea typeface="Century Gothic" charset="0"/>
                <a:cs typeface="Century Gothic" charset="0"/>
              </a:rPr>
              <a:t>przeznaczony limit      		 ponad </a:t>
            </a:r>
            <a:r>
              <a:rPr lang="pl-PL" sz="2000" b="1" dirty="0" smtClean="0">
                <a:latin typeface="Century Gothic" charset="0"/>
                <a:ea typeface="Century Gothic" charset="0"/>
                <a:cs typeface="Century Gothic" charset="0"/>
              </a:rPr>
              <a:t>42 MLN PLN</a:t>
            </a:r>
          </a:p>
          <a:p>
            <a:endParaRPr lang="pl-PL" sz="2000" dirty="0" smtClean="0">
              <a:latin typeface="Century Gothic" charset="0"/>
              <a:ea typeface="Century Gothic" charset="0"/>
              <a:cs typeface="Century Gothic" charset="0"/>
            </a:endParaRPr>
          </a:p>
          <a:p>
            <a:r>
              <a:rPr lang="pl-PL" sz="2000" dirty="0" smtClean="0">
                <a:latin typeface="Century Gothic" charset="0"/>
                <a:ea typeface="Century Gothic" charset="0"/>
                <a:cs typeface="Century Gothic" charset="0"/>
              </a:rPr>
              <a:t>skorzystało			     		 </a:t>
            </a:r>
            <a:r>
              <a:rPr lang="pl-PL" sz="2000" b="1" dirty="0" smtClean="0">
                <a:latin typeface="Century Gothic" charset="0"/>
                <a:ea typeface="Century Gothic" charset="0"/>
                <a:cs typeface="Century Gothic" charset="0"/>
              </a:rPr>
              <a:t>3.426 pracodawców</a:t>
            </a:r>
          </a:p>
          <a:p>
            <a:endParaRPr lang="pl-PL" sz="2000" dirty="0" smtClean="0">
              <a:latin typeface="Century Gothic" charset="0"/>
              <a:ea typeface="Century Gothic" charset="0"/>
              <a:cs typeface="Century Gothic" charset="0"/>
            </a:endParaRPr>
          </a:p>
          <a:p>
            <a:r>
              <a:rPr lang="pl-PL" sz="2000" dirty="0" smtClean="0">
                <a:latin typeface="Century Gothic" charset="0"/>
                <a:ea typeface="Century Gothic" charset="0"/>
                <a:cs typeface="Century Gothic" charset="0"/>
              </a:rPr>
              <a:t>przeszkolono				 </a:t>
            </a:r>
            <a:r>
              <a:rPr lang="pl-PL" sz="2000" b="1" dirty="0" smtClean="0">
                <a:latin typeface="Century Gothic" charset="0"/>
                <a:ea typeface="Century Gothic" charset="0"/>
                <a:cs typeface="Century Gothic" charset="0"/>
              </a:rPr>
              <a:t>24.000 pracowników</a:t>
            </a:r>
          </a:p>
          <a:p>
            <a:endParaRPr lang="pl-PL" dirty="0">
              <a:latin typeface="Century Gothic" charset="0"/>
              <a:ea typeface="Century Gothic" charset="0"/>
              <a:cs typeface="Century Gothic" charset="0"/>
            </a:endParaRPr>
          </a:p>
          <a:p>
            <a:endParaRPr lang="pl-PL" dirty="0">
              <a:latin typeface="Century Gothic" charset="0"/>
              <a:ea typeface="Century Gothic" charset="0"/>
              <a:cs typeface="Century Gothic" charset="0"/>
            </a:endParaRPr>
          </a:p>
        </p:txBody>
      </p:sp>
      <p:sp>
        <p:nvSpPr>
          <p:cNvPr id="7" name="pole tekstowe 6"/>
          <p:cNvSpPr txBox="1"/>
          <p:nvPr/>
        </p:nvSpPr>
        <p:spPr>
          <a:xfrm>
            <a:off x="693150" y="1334652"/>
            <a:ext cx="7757699" cy="400110"/>
          </a:xfrm>
          <a:prstGeom prst="rect">
            <a:avLst/>
          </a:prstGeom>
          <a:solidFill>
            <a:srgbClr val="006600"/>
          </a:solidFill>
        </p:spPr>
        <p:txBody>
          <a:bodyPr wrap="square" rtlCol="0">
            <a:spAutoFit/>
          </a:bodyPr>
          <a:lstStyle/>
          <a:p>
            <a:pPr algn="ctr"/>
            <a:r>
              <a:rPr lang="pl-PL" sz="2000" dirty="0" smtClean="0">
                <a:solidFill>
                  <a:srgbClr val="FFC000"/>
                </a:solidFill>
                <a:latin typeface="Century Gothic" charset="0"/>
                <a:ea typeface="Century Gothic" charset="0"/>
                <a:cs typeface="Century Gothic" charset="0"/>
              </a:rPr>
              <a:t>CZTERY LATA FUNKCJONOWANIA KFS</a:t>
            </a:r>
            <a:endParaRPr lang="pl-PL" sz="2000" dirty="0">
              <a:solidFill>
                <a:srgbClr val="FFC000"/>
              </a:solidFill>
              <a:latin typeface="Century Gothic" charset="0"/>
              <a:ea typeface="Century Gothic" charset="0"/>
              <a:cs typeface="Century Gothic" charset="0"/>
            </a:endParaRPr>
          </a:p>
        </p:txBody>
      </p:sp>
      <p:pic>
        <p:nvPicPr>
          <p:cNvPr id="12" name="pasek dol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nspirujemy do dzialani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asek gorn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logo bial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asek gorn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logo bial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rostokąt 10"/>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08371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wojdag\AppData\Local\Microsoft\Windows\Temporary Internet Files\Content.IE5\M7HKO2CH\money-605076_960_72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821195"/>
            <a:ext cx="6893169" cy="6107148"/>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3404380" y="1096896"/>
            <a:ext cx="3488788" cy="707886"/>
          </a:xfrm>
          <a:prstGeom prst="rect">
            <a:avLst/>
          </a:prstGeom>
          <a:solidFill>
            <a:srgbClr val="006600"/>
          </a:solidFill>
        </p:spPr>
        <p:txBody>
          <a:bodyPr wrap="square" rtlCol="0">
            <a:spAutoFit/>
          </a:bodyPr>
          <a:lstStyle/>
          <a:p>
            <a:pPr algn="ctr"/>
            <a:r>
              <a:rPr lang="pl-PL" sz="2000" dirty="0" smtClean="0">
                <a:solidFill>
                  <a:srgbClr val="FFC000"/>
                </a:solidFill>
                <a:latin typeface="Century Gothic" charset="0"/>
                <a:ea typeface="Century Gothic" charset="0"/>
                <a:cs typeface="Century Gothic" charset="0"/>
              </a:rPr>
              <a:t>LIMIT DO DYSPOZYCJI na 2018r.</a:t>
            </a:r>
            <a:endParaRPr lang="pl-PL" sz="2000" dirty="0">
              <a:solidFill>
                <a:srgbClr val="FFC000"/>
              </a:solidFill>
              <a:latin typeface="Century Gothic" charset="0"/>
              <a:ea typeface="Century Gothic" charset="0"/>
              <a:cs typeface="Century Gothic" charset="0"/>
            </a:endParaRPr>
          </a:p>
        </p:txBody>
      </p:sp>
      <p:sp>
        <p:nvSpPr>
          <p:cNvPr id="9" name="pole tekstowe 8"/>
          <p:cNvSpPr txBox="1"/>
          <p:nvPr/>
        </p:nvSpPr>
        <p:spPr>
          <a:xfrm>
            <a:off x="6893168" y="3204261"/>
            <a:ext cx="2140690" cy="1200329"/>
          </a:xfrm>
          <a:prstGeom prst="rect">
            <a:avLst/>
          </a:prstGeom>
          <a:noFill/>
        </p:spPr>
        <p:txBody>
          <a:bodyPr wrap="square" rtlCol="0">
            <a:spAutoFit/>
          </a:bodyPr>
          <a:lstStyle/>
          <a:p>
            <a:pPr algn="ctr"/>
            <a:r>
              <a:rPr lang="pl-PL" sz="3600" dirty="0" smtClean="0">
                <a:latin typeface="Century Gothic" charset="0"/>
                <a:ea typeface="Century Gothic" charset="0"/>
                <a:cs typeface="Century Gothic" charset="0"/>
              </a:rPr>
              <a:t>6,93</a:t>
            </a:r>
          </a:p>
          <a:p>
            <a:pPr algn="ctr"/>
            <a:r>
              <a:rPr lang="pl-PL" sz="3600" dirty="0" smtClean="0">
                <a:latin typeface="Century Gothic" charset="0"/>
                <a:ea typeface="Century Gothic" charset="0"/>
                <a:cs typeface="Century Gothic" charset="0"/>
              </a:rPr>
              <a:t>MLN PLN</a:t>
            </a:r>
            <a:endParaRPr lang="pl-PL" sz="2800" dirty="0">
              <a:latin typeface="Century Gothic" charset="0"/>
              <a:ea typeface="Century Gothic" charset="0"/>
              <a:cs typeface="Century Gothic" charset="0"/>
            </a:endParaRPr>
          </a:p>
        </p:txBody>
      </p:sp>
      <p:pic>
        <p:nvPicPr>
          <p:cNvPr id="12" name="pasek dol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nspirujemy do dzialani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asek gorn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logo bial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asek gorn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logo bial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rostokąt 15"/>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80915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174422" y="1311041"/>
            <a:ext cx="7004116" cy="400110"/>
          </a:xfrm>
          <a:prstGeom prst="rect">
            <a:avLst/>
          </a:prstGeom>
          <a:solidFill>
            <a:srgbClr val="006600"/>
          </a:solidFill>
        </p:spPr>
        <p:txBody>
          <a:bodyPr wrap="square" rtlCol="0">
            <a:spAutoFit/>
          </a:bodyPr>
          <a:lstStyle/>
          <a:p>
            <a:pPr algn="ctr"/>
            <a:r>
              <a:rPr lang="pl-PL" sz="2000" dirty="0" smtClean="0">
                <a:solidFill>
                  <a:srgbClr val="FFC000"/>
                </a:solidFill>
                <a:latin typeface="Century Gothic" charset="0"/>
                <a:ea typeface="Century Gothic" charset="0"/>
                <a:cs typeface="Century Gothic" charset="0"/>
              </a:rPr>
              <a:t>Priorytety wydatkowania środków KFS na rok 2018</a:t>
            </a:r>
            <a:endParaRPr lang="pl-PL" sz="2000" dirty="0">
              <a:solidFill>
                <a:srgbClr val="FFC000"/>
              </a:solidFill>
              <a:latin typeface="Century Gothic" charset="0"/>
              <a:ea typeface="Century Gothic" charset="0"/>
              <a:cs typeface="Century Gothic" charset="0"/>
            </a:endParaRPr>
          </a:p>
        </p:txBody>
      </p:sp>
      <p:sp>
        <p:nvSpPr>
          <p:cNvPr id="2" name="pole tekstowe 1"/>
          <p:cNvSpPr txBox="1"/>
          <p:nvPr/>
        </p:nvSpPr>
        <p:spPr>
          <a:xfrm>
            <a:off x="1174422" y="1798664"/>
            <a:ext cx="7631783" cy="2554545"/>
          </a:xfrm>
          <a:prstGeom prst="rect">
            <a:avLst/>
          </a:prstGeom>
          <a:noFill/>
        </p:spPr>
        <p:txBody>
          <a:bodyPr wrap="square" rtlCol="0">
            <a:spAutoFit/>
          </a:bodyPr>
          <a:lstStyle/>
          <a:p>
            <a:pPr marL="285750" indent="-285750" algn="just">
              <a:buFont typeface="Wingdings" panose="05000000000000000000" pitchFamily="2" charset="2"/>
              <a:buChar char="v"/>
            </a:pPr>
            <a:r>
              <a:rPr lang="pl-PL" sz="1600" dirty="0" smtClean="0">
                <a:latin typeface="Century Gothic" charset="0"/>
                <a:ea typeface="Century Gothic" charset="0"/>
                <a:cs typeface="Century Gothic" charset="0"/>
              </a:rPr>
              <a:t>Wsparcie kształcenia ustawicznego w zidentyfikowanych </a:t>
            </a:r>
            <a:br>
              <a:rPr lang="pl-PL" sz="1600" dirty="0" smtClean="0">
                <a:latin typeface="Century Gothic" charset="0"/>
                <a:ea typeface="Century Gothic" charset="0"/>
                <a:cs typeface="Century Gothic" charset="0"/>
              </a:rPr>
            </a:br>
            <a:r>
              <a:rPr lang="pl-PL" sz="1600" dirty="0" smtClean="0">
                <a:latin typeface="Century Gothic" charset="0"/>
                <a:ea typeface="Century Gothic" charset="0"/>
                <a:cs typeface="Century Gothic" charset="0"/>
              </a:rPr>
              <a:t>w danym powiecie lub województwie zawodach deficytowych;</a:t>
            </a:r>
          </a:p>
          <a:p>
            <a:pPr marL="285750" indent="-285750" algn="just">
              <a:buFont typeface="Wingdings" panose="05000000000000000000" pitchFamily="2" charset="2"/>
              <a:buChar char="v"/>
            </a:pPr>
            <a:endParaRPr lang="pl-PL" sz="1600" dirty="0" smtClean="0">
              <a:latin typeface="Century Gothic" charset="0"/>
              <a:ea typeface="Century Gothic" charset="0"/>
              <a:cs typeface="Century Gothic" charset="0"/>
            </a:endParaRPr>
          </a:p>
          <a:p>
            <a:pPr marL="285750" indent="-285750" algn="just">
              <a:buFont typeface="Wingdings" panose="05000000000000000000" pitchFamily="2" charset="2"/>
              <a:buChar char="v"/>
            </a:pPr>
            <a:r>
              <a:rPr lang="pl-PL" sz="1600" dirty="0" smtClean="0">
                <a:latin typeface="Century Gothic" charset="0"/>
                <a:ea typeface="Century Gothic" charset="0"/>
                <a:cs typeface="Century Gothic" charset="0"/>
              </a:rPr>
              <a:t>Wsparcie kształcenia ustawicznego w związku z zastosowaniem </a:t>
            </a:r>
            <a:br>
              <a:rPr lang="pl-PL" sz="1600" dirty="0" smtClean="0">
                <a:latin typeface="Century Gothic" charset="0"/>
                <a:ea typeface="Century Gothic" charset="0"/>
                <a:cs typeface="Century Gothic" charset="0"/>
              </a:rPr>
            </a:br>
            <a:r>
              <a:rPr lang="pl-PL" sz="1600" dirty="0" smtClean="0">
                <a:latin typeface="Century Gothic" charset="0"/>
                <a:ea typeface="Century Gothic" charset="0"/>
                <a:cs typeface="Century Gothic" charset="0"/>
              </a:rPr>
              <a:t>w firmach nowych technologii i narzędzi pracy;</a:t>
            </a:r>
          </a:p>
          <a:p>
            <a:pPr marL="285750" indent="-285750" algn="just">
              <a:buFont typeface="Wingdings" panose="05000000000000000000" pitchFamily="2" charset="2"/>
              <a:buChar char="v"/>
            </a:pPr>
            <a:endParaRPr lang="pl-PL" sz="1600" dirty="0" smtClean="0">
              <a:latin typeface="Century Gothic" charset="0"/>
              <a:ea typeface="Century Gothic" charset="0"/>
              <a:cs typeface="Century Gothic" charset="0"/>
            </a:endParaRPr>
          </a:p>
          <a:p>
            <a:pPr marL="285750" indent="-285750" algn="just">
              <a:buFont typeface="Wingdings" panose="05000000000000000000" pitchFamily="2" charset="2"/>
              <a:buChar char="v"/>
            </a:pPr>
            <a:r>
              <a:rPr lang="pl-PL" sz="1600" dirty="0" smtClean="0">
                <a:latin typeface="Century Gothic" charset="0"/>
                <a:ea typeface="Century Gothic" charset="0"/>
                <a:cs typeface="Century Gothic" charset="0"/>
              </a:rPr>
              <a:t>Wsparcie kształcenia ustawicznego osób, które mogą udokumentować wykonanie przez co najmniej 15 lat prac </a:t>
            </a:r>
            <a:br>
              <a:rPr lang="pl-PL" sz="1600" dirty="0" smtClean="0">
                <a:latin typeface="Century Gothic" charset="0"/>
                <a:ea typeface="Century Gothic" charset="0"/>
                <a:cs typeface="Century Gothic" charset="0"/>
              </a:rPr>
            </a:br>
            <a:r>
              <a:rPr lang="pl-PL" sz="1600" dirty="0" smtClean="0">
                <a:latin typeface="Century Gothic" charset="0"/>
                <a:ea typeface="Century Gothic" charset="0"/>
                <a:cs typeface="Century Gothic" charset="0"/>
              </a:rPr>
              <a:t>w szczególnych warunkach lub o szczególnym charakterze, nie przysługuje prawo do emerytury pomostowej</a:t>
            </a:r>
            <a:endParaRPr lang="pl-PL" sz="1600" dirty="0">
              <a:latin typeface="Century Gothic" charset="0"/>
              <a:ea typeface="Century Gothic" charset="0"/>
              <a:cs typeface="Century Gothic" charset="0"/>
            </a:endParaRPr>
          </a:p>
        </p:txBody>
      </p:sp>
      <p:sp>
        <p:nvSpPr>
          <p:cNvPr id="7" name="pole tekstowe 6"/>
          <p:cNvSpPr txBox="1"/>
          <p:nvPr/>
        </p:nvSpPr>
        <p:spPr>
          <a:xfrm>
            <a:off x="1174422" y="4519153"/>
            <a:ext cx="7004116" cy="400110"/>
          </a:xfrm>
          <a:prstGeom prst="rect">
            <a:avLst/>
          </a:prstGeom>
          <a:solidFill>
            <a:srgbClr val="006600"/>
          </a:solidFill>
        </p:spPr>
        <p:txBody>
          <a:bodyPr wrap="square" rtlCol="0">
            <a:spAutoFit/>
          </a:bodyPr>
          <a:lstStyle/>
          <a:p>
            <a:pPr algn="ctr"/>
            <a:r>
              <a:rPr lang="pl-PL" sz="2000" dirty="0" smtClean="0">
                <a:solidFill>
                  <a:srgbClr val="FFC000"/>
                </a:solidFill>
                <a:latin typeface="Century Gothic" charset="0"/>
                <a:ea typeface="Century Gothic" charset="0"/>
                <a:cs typeface="Century Gothic" charset="0"/>
              </a:rPr>
              <a:t>Priorytety wydatkowania rezerwy KFS</a:t>
            </a:r>
            <a:endParaRPr lang="pl-PL" sz="2000" dirty="0">
              <a:solidFill>
                <a:srgbClr val="FFC000"/>
              </a:solidFill>
              <a:latin typeface="Century Gothic" charset="0"/>
              <a:ea typeface="Century Gothic" charset="0"/>
              <a:cs typeface="Century Gothic" charset="0"/>
            </a:endParaRPr>
          </a:p>
        </p:txBody>
      </p:sp>
      <p:sp>
        <p:nvSpPr>
          <p:cNvPr id="3" name="pole tekstowe 2"/>
          <p:cNvSpPr txBox="1"/>
          <p:nvPr/>
        </p:nvSpPr>
        <p:spPr>
          <a:xfrm>
            <a:off x="1174422" y="5083404"/>
            <a:ext cx="7375689" cy="1323439"/>
          </a:xfrm>
          <a:prstGeom prst="rect">
            <a:avLst/>
          </a:prstGeom>
          <a:noFill/>
        </p:spPr>
        <p:txBody>
          <a:bodyPr wrap="square" rtlCol="0">
            <a:spAutoFit/>
          </a:bodyPr>
          <a:lstStyle/>
          <a:p>
            <a:pPr marL="285750" indent="-285750" algn="just">
              <a:buFont typeface="Wingdings" panose="05000000000000000000" pitchFamily="2" charset="2"/>
              <a:buChar char="v"/>
            </a:pPr>
            <a:r>
              <a:rPr lang="pl-PL" sz="1600" dirty="0" smtClean="0">
                <a:latin typeface="Century Gothic" charset="0"/>
                <a:ea typeface="Century Gothic" charset="0"/>
                <a:cs typeface="Century Gothic" charset="0"/>
              </a:rPr>
              <a:t>Wsparcie zawodowego kształcenia ustawicznego </a:t>
            </a:r>
            <a:r>
              <a:rPr lang="pl-PL" sz="1600" dirty="0">
                <a:latin typeface="Century Gothic" charset="0"/>
                <a:ea typeface="Century Gothic" charset="0"/>
                <a:cs typeface="Century Gothic" charset="0"/>
              </a:rPr>
              <a:t/>
            </a:r>
            <a:br>
              <a:rPr lang="pl-PL" sz="1600" dirty="0">
                <a:latin typeface="Century Gothic" charset="0"/>
                <a:ea typeface="Century Gothic" charset="0"/>
                <a:cs typeface="Century Gothic" charset="0"/>
              </a:rPr>
            </a:br>
            <a:r>
              <a:rPr lang="pl-PL" sz="1600" dirty="0" smtClean="0">
                <a:latin typeface="Century Gothic" charset="0"/>
                <a:ea typeface="Century Gothic" charset="0"/>
                <a:cs typeface="Century Gothic" charset="0"/>
              </a:rPr>
              <a:t>w zidentyfikowanych w danym powiecie lub województwie zawodach deficytowych;</a:t>
            </a:r>
          </a:p>
          <a:p>
            <a:endParaRPr lang="pl-PL" sz="1600" dirty="0" smtClean="0">
              <a:latin typeface="Century Gothic" charset="0"/>
              <a:ea typeface="Century Gothic" charset="0"/>
              <a:cs typeface="Century Gothic" charset="0"/>
            </a:endParaRPr>
          </a:p>
          <a:p>
            <a:pPr marL="285750" indent="-285750">
              <a:buFont typeface="Wingdings" panose="05000000000000000000" pitchFamily="2" charset="2"/>
              <a:buChar char="v"/>
            </a:pPr>
            <a:r>
              <a:rPr lang="pl-PL" sz="1600" dirty="0" smtClean="0">
                <a:latin typeface="Century Gothic" charset="0"/>
                <a:ea typeface="Century Gothic" charset="0"/>
                <a:cs typeface="Century Gothic" charset="0"/>
              </a:rPr>
              <a:t>Wsparcie kształcenia ustawicznego osób po 45 roku życia.</a:t>
            </a:r>
            <a:endParaRPr lang="pl-PL" sz="1600" dirty="0">
              <a:latin typeface="Century Gothic" charset="0"/>
              <a:ea typeface="Century Gothic" charset="0"/>
              <a:cs typeface="Century Gothic" charset="0"/>
            </a:endParaRPr>
          </a:p>
        </p:txBody>
      </p:sp>
      <p:pic>
        <p:nvPicPr>
          <p:cNvPr id="12" name="pasek doln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nspirujemy do dzialan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asek gor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logo bia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asek gor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logo bia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rostokąt 15"/>
          <p:cNvSpPr/>
          <p:nvPr/>
        </p:nvSpPr>
        <p:spPr>
          <a:xfrm>
            <a:off x="2131164" y="209550"/>
            <a:ext cx="690952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Przedsiębiorca jako odbiorca wsparcia</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35677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188565" y="0"/>
            <a:ext cx="5577533" cy="1237129"/>
          </a:xfrm>
          <a:effectLst>
            <a:outerShdw blurRad="50800" dist="50800" dir="5400000" algn="ctr" rotWithShape="0">
              <a:srgbClr val="000000">
                <a:alpha val="19000"/>
              </a:srgbClr>
            </a:outerShdw>
          </a:effectLst>
        </p:spPr>
        <p:txBody>
          <a:bodyPr>
            <a:noAutofit/>
          </a:bodyPr>
          <a:lstStyle/>
          <a:p>
            <a:r>
              <a:rPr lang="pl-PL" sz="2800" b="1" dirty="0">
                <a:solidFill>
                  <a:schemeClr val="accent2">
                    <a:lumMod val="50000"/>
                  </a:schemeClr>
                </a:solidFill>
                <a:latin typeface="Century Gothic" charset="0"/>
                <a:ea typeface="Century Gothic" charset="0"/>
                <a:cs typeface="Century Gothic" charset="0"/>
              </a:rPr>
              <a:t>Przedsiębiorcy jako </a:t>
            </a:r>
            <a:r>
              <a:rPr lang="pl-PL" sz="2800" b="1" dirty="0" smtClean="0">
                <a:solidFill>
                  <a:schemeClr val="accent2">
                    <a:lumMod val="50000"/>
                  </a:schemeClr>
                </a:solidFill>
                <a:latin typeface="Century Gothic" charset="0"/>
                <a:ea typeface="Century Gothic" charset="0"/>
                <a:cs typeface="Century Gothic" charset="0"/>
              </a:rPr>
              <a:t>pośredni odbiorcy wsparcia</a:t>
            </a:r>
            <a:endParaRPr lang="pl-PL" sz="2800" b="1" dirty="0">
              <a:solidFill>
                <a:schemeClr val="accent2">
                  <a:lumMod val="50000"/>
                </a:schemeClr>
              </a:solidFill>
              <a:latin typeface="Century Gothic" charset="0"/>
              <a:ea typeface="Century Gothic" charset="0"/>
              <a:cs typeface="Century Gothic" charset="0"/>
            </a:endParaRPr>
          </a:p>
        </p:txBody>
      </p:sp>
      <p:pic>
        <p:nvPicPr>
          <p:cNvPr id="8" name="pasek doln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nspirujemy do dzialan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1443216226"/>
              </p:ext>
            </p:extLst>
          </p:nvPr>
        </p:nvGraphicFramePr>
        <p:xfrm>
          <a:off x="3586688" y="134531"/>
          <a:ext cx="526407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ytuł 1"/>
          <p:cNvSpPr txBox="1">
            <a:spLocks/>
          </p:cNvSpPr>
          <p:nvPr/>
        </p:nvSpPr>
        <p:spPr>
          <a:xfrm>
            <a:off x="10758" y="3114753"/>
            <a:ext cx="7892035" cy="1239355"/>
          </a:xfrm>
          <a:prstGeom prst="rect">
            <a:avLst/>
          </a:prstGeom>
          <a:effectLst>
            <a:outerShdw blurRad="50800" dist="50800" dir="5400000" algn="ctr" rotWithShape="0">
              <a:srgbClr val="000000">
                <a:alpha val="19000"/>
              </a:srgb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pl-PL" sz="2800" b="1" dirty="0" smtClean="0">
                <a:solidFill>
                  <a:schemeClr val="accent2">
                    <a:lumMod val="50000"/>
                  </a:schemeClr>
                </a:solidFill>
                <a:latin typeface="Century Gothic" charset="0"/>
                <a:ea typeface="Century Gothic" charset="0"/>
                <a:cs typeface="Century Gothic" charset="0"/>
              </a:rPr>
              <a:t>Przygotowanie do zatrudnienia</a:t>
            </a:r>
            <a:endParaRPr lang="pl-PL" sz="2800" b="1" dirty="0">
              <a:solidFill>
                <a:schemeClr val="accent2">
                  <a:lumMod val="50000"/>
                </a:schemeClr>
              </a:solidFill>
              <a:latin typeface="Century Gothic" charset="0"/>
              <a:ea typeface="Century Gothic" charset="0"/>
              <a:cs typeface="Century Gothic" charset="0"/>
            </a:endParaRPr>
          </a:p>
        </p:txBody>
      </p:sp>
      <p:sp>
        <p:nvSpPr>
          <p:cNvPr id="13" name="Tytuł 1"/>
          <p:cNvSpPr txBox="1">
            <a:spLocks/>
          </p:cNvSpPr>
          <p:nvPr/>
        </p:nvSpPr>
        <p:spPr>
          <a:xfrm>
            <a:off x="10758" y="4153017"/>
            <a:ext cx="7892035" cy="1239355"/>
          </a:xfrm>
          <a:prstGeom prst="rect">
            <a:avLst/>
          </a:prstGeom>
          <a:effectLst>
            <a:outerShdw blurRad="50800" dist="50800" dir="5400000" algn="ctr" rotWithShape="0">
              <a:srgbClr val="000000">
                <a:alpha val="19000"/>
              </a:srgb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pl-PL" sz="2800" b="1" dirty="0" smtClean="0">
                <a:solidFill>
                  <a:schemeClr val="accent2">
                    <a:lumMod val="50000"/>
                  </a:schemeClr>
                </a:solidFill>
                <a:latin typeface="Century Gothic" charset="0"/>
                <a:ea typeface="Century Gothic" charset="0"/>
                <a:cs typeface="Century Gothic" charset="0"/>
              </a:rPr>
              <a:t>Możliwość sprawdzenia na stażu/praktyce</a:t>
            </a:r>
            <a:endParaRPr lang="pl-PL" sz="2800" b="1" dirty="0">
              <a:solidFill>
                <a:schemeClr val="accent2">
                  <a:lumMod val="50000"/>
                </a:schemeClr>
              </a:solidFill>
              <a:latin typeface="Century Gothic" charset="0"/>
              <a:ea typeface="Century Gothic" charset="0"/>
              <a:cs typeface="Century Gothic" charset="0"/>
            </a:endParaRPr>
          </a:p>
        </p:txBody>
      </p:sp>
      <p:sp>
        <p:nvSpPr>
          <p:cNvPr id="14" name="Tytuł 1"/>
          <p:cNvSpPr txBox="1">
            <a:spLocks/>
          </p:cNvSpPr>
          <p:nvPr/>
        </p:nvSpPr>
        <p:spPr>
          <a:xfrm>
            <a:off x="0" y="5169385"/>
            <a:ext cx="7892035" cy="1239355"/>
          </a:xfrm>
          <a:prstGeom prst="rect">
            <a:avLst/>
          </a:prstGeom>
          <a:effectLst>
            <a:outerShdw blurRad="50800" dist="50800" dir="5400000" algn="ctr" rotWithShape="0">
              <a:srgbClr val="000000">
                <a:alpha val="19000"/>
              </a:srgb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pl-PL" sz="2800" b="1" dirty="0" smtClean="0">
                <a:solidFill>
                  <a:schemeClr val="accent2">
                    <a:lumMod val="50000"/>
                  </a:schemeClr>
                </a:solidFill>
                <a:latin typeface="Century Gothic" charset="0"/>
                <a:ea typeface="Century Gothic" charset="0"/>
                <a:cs typeface="Century Gothic" charset="0"/>
              </a:rPr>
              <a:t>Zachęty finansowe przy zatrudnianiu</a:t>
            </a:r>
            <a:endParaRPr lang="pl-PL" sz="2800" b="1" dirty="0">
              <a:solidFill>
                <a:schemeClr val="accent2">
                  <a:lumMod val="50000"/>
                </a:schemeClr>
              </a:solidFill>
              <a:latin typeface="Century Gothic" charset="0"/>
              <a:ea typeface="Century Gothic" charset="0"/>
              <a:cs typeface="Century Gothic" charset="0"/>
            </a:endParaRPr>
          </a:p>
        </p:txBody>
      </p:sp>
      <p:sp>
        <p:nvSpPr>
          <p:cNvPr id="11" name="Tytuł 1"/>
          <p:cNvSpPr txBox="1">
            <a:spLocks/>
          </p:cNvSpPr>
          <p:nvPr/>
        </p:nvSpPr>
        <p:spPr>
          <a:xfrm>
            <a:off x="10758" y="1901878"/>
            <a:ext cx="7892035" cy="1239355"/>
          </a:xfrm>
          <a:prstGeom prst="rect">
            <a:avLst/>
          </a:prstGeom>
          <a:effectLst>
            <a:outerShdw blurRad="50800" dist="50800" dir="5400000" algn="ctr" rotWithShape="0">
              <a:srgbClr val="000000">
                <a:alpha val="19000"/>
              </a:srgb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pl-PL" sz="2800" b="1" dirty="0" smtClean="0">
                <a:solidFill>
                  <a:schemeClr val="accent2">
                    <a:lumMod val="50000"/>
                  </a:schemeClr>
                </a:solidFill>
                <a:latin typeface="Century Gothic" charset="0"/>
                <a:ea typeface="Century Gothic" charset="0"/>
                <a:cs typeface="Century Gothic" charset="0"/>
              </a:rPr>
              <a:t>Dostęp do dodatkowej bazy </a:t>
            </a:r>
            <a:br>
              <a:rPr lang="pl-PL" sz="2800" b="1" dirty="0" smtClean="0">
                <a:solidFill>
                  <a:schemeClr val="accent2">
                    <a:lumMod val="50000"/>
                  </a:schemeClr>
                </a:solidFill>
                <a:latin typeface="Century Gothic" charset="0"/>
                <a:ea typeface="Century Gothic" charset="0"/>
                <a:cs typeface="Century Gothic" charset="0"/>
              </a:rPr>
            </a:br>
            <a:r>
              <a:rPr lang="pl-PL" sz="2800" b="1" dirty="0" smtClean="0">
                <a:solidFill>
                  <a:schemeClr val="accent2">
                    <a:lumMod val="50000"/>
                  </a:schemeClr>
                </a:solidFill>
                <a:latin typeface="Century Gothic" charset="0"/>
                <a:ea typeface="Century Gothic" charset="0"/>
                <a:cs typeface="Century Gothic" charset="0"/>
              </a:rPr>
              <a:t>potencjalnych pracowników</a:t>
            </a:r>
            <a:endParaRPr lang="pl-PL" sz="2800" b="1" dirty="0">
              <a:solidFill>
                <a:schemeClr val="accent2">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6699693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sek doln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nspirujemy do dzialan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asek gor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logo bia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ole tekstowe 2"/>
          <p:cNvSpPr txBox="1"/>
          <p:nvPr/>
        </p:nvSpPr>
        <p:spPr>
          <a:xfrm>
            <a:off x="372249" y="819448"/>
            <a:ext cx="8593139" cy="5386090"/>
          </a:xfrm>
          <a:prstGeom prst="rect">
            <a:avLst/>
          </a:prstGeom>
          <a:noFill/>
        </p:spPr>
        <p:txBody>
          <a:bodyPr wrap="square" rtlCol="0">
            <a:spAutoFit/>
          </a:bodyPr>
          <a:lstStyle/>
          <a:p>
            <a:pPr algn="just"/>
            <a:endParaRPr lang="pl-PL" sz="1600" b="1" dirty="0">
              <a:solidFill>
                <a:schemeClr val="accent2">
                  <a:lumMod val="50000"/>
                </a:schemeClr>
              </a:solidFill>
              <a:latin typeface="Century Gothic" charset="0"/>
              <a:ea typeface="Century Gothic" charset="0"/>
              <a:cs typeface="Century Gothic" charset="0"/>
            </a:endParaRPr>
          </a:p>
          <a:p>
            <a:pPr algn="just"/>
            <a:endParaRPr lang="pl-PL" sz="1600" b="1" dirty="0" smtClean="0">
              <a:solidFill>
                <a:schemeClr val="accent2">
                  <a:lumMod val="50000"/>
                </a:schemeClr>
              </a:solidFill>
              <a:latin typeface="Century Gothic" charset="0"/>
              <a:ea typeface="Century Gothic" charset="0"/>
              <a:cs typeface="Century Gothic" charset="0"/>
            </a:endParaRPr>
          </a:p>
          <a:p>
            <a:pPr algn="ctr">
              <a:lnSpc>
                <a:spcPct val="150000"/>
              </a:lnSpc>
            </a:pPr>
            <a:r>
              <a:rPr lang="pl-PL" sz="2400" b="1" dirty="0" smtClean="0">
                <a:solidFill>
                  <a:schemeClr val="accent2">
                    <a:lumMod val="50000"/>
                  </a:schemeClr>
                </a:solidFill>
                <a:latin typeface="Century Gothic" charset="0"/>
                <a:ea typeface="Century Gothic" charset="0"/>
                <a:cs typeface="Century Gothic" charset="0"/>
              </a:rPr>
              <a:t>Wsparcie oferowane w PUP i projektach unijnych:</a:t>
            </a:r>
            <a:r>
              <a:rPr lang="pl-PL" sz="2400" dirty="0" smtClean="0">
                <a:solidFill>
                  <a:schemeClr val="accent2">
                    <a:lumMod val="50000"/>
                  </a:schemeClr>
                </a:solidFill>
                <a:latin typeface="Century Gothic" charset="0"/>
                <a:ea typeface="Century Gothic" charset="0"/>
                <a:cs typeface="Century Gothic" charset="0"/>
              </a:rPr>
              <a:t> </a:t>
            </a:r>
            <a:br>
              <a:rPr lang="pl-PL" sz="2400" dirty="0" smtClean="0">
                <a:solidFill>
                  <a:schemeClr val="accent2">
                    <a:lumMod val="50000"/>
                  </a:schemeClr>
                </a:solidFill>
                <a:latin typeface="Century Gothic" charset="0"/>
                <a:ea typeface="Century Gothic" charset="0"/>
                <a:cs typeface="Century Gothic" charset="0"/>
              </a:rPr>
            </a:br>
            <a:endParaRPr lang="pl-PL" sz="2400" dirty="0" smtClean="0">
              <a:solidFill>
                <a:schemeClr val="accent2">
                  <a:lumMod val="50000"/>
                </a:schemeClr>
              </a:solidFill>
              <a:latin typeface="Century Gothic" charset="0"/>
              <a:ea typeface="Century Gothic" charset="0"/>
              <a:cs typeface="Century Gothic" charset="0"/>
            </a:endParaRPr>
          </a:p>
          <a:p>
            <a:pPr algn="ctr">
              <a:lnSpc>
                <a:spcPct val="150000"/>
              </a:lnSpc>
              <a:buFont typeface="Wingdings" panose="05000000000000000000" pitchFamily="2" charset="2"/>
              <a:buChar char="Ø"/>
            </a:pPr>
            <a:r>
              <a:rPr lang="pl-PL" sz="1600" b="1" dirty="0" smtClean="0">
                <a:solidFill>
                  <a:schemeClr val="accent2">
                    <a:lumMod val="50000"/>
                  </a:schemeClr>
                </a:solidFill>
                <a:latin typeface="Century Gothic" panose="020B0502020202020204" pitchFamily="34" charset="0"/>
                <a:ea typeface="Century Gothic" charset="0"/>
                <a:cs typeface="Century Gothic" charset="0"/>
              </a:rPr>
              <a:t> indywidualne plany działania, </a:t>
            </a:r>
          </a:p>
          <a:p>
            <a:pPr algn="ctr">
              <a:lnSpc>
                <a:spcPct val="150000"/>
              </a:lnSpc>
              <a:buFont typeface="Wingdings" panose="05000000000000000000" pitchFamily="2" charset="2"/>
              <a:buChar char="Ø"/>
            </a:pPr>
            <a:r>
              <a:rPr lang="pl-PL" sz="1600" b="1" dirty="0" smtClean="0">
                <a:solidFill>
                  <a:schemeClr val="accent2">
                    <a:lumMod val="50000"/>
                  </a:schemeClr>
                </a:solidFill>
                <a:latin typeface="Century Gothic" panose="020B0502020202020204" pitchFamily="34" charset="0"/>
                <a:ea typeface="Century Gothic" charset="0"/>
                <a:cs typeface="Century Gothic" charset="0"/>
              </a:rPr>
              <a:t> pośrednictwo </a:t>
            </a:r>
            <a:r>
              <a:rPr lang="pl-PL" sz="1600" b="1" dirty="0">
                <a:solidFill>
                  <a:schemeClr val="accent2">
                    <a:lumMod val="50000"/>
                  </a:schemeClr>
                </a:solidFill>
                <a:latin typeface="Century Gothic" panose="020B0502020202020204" pitchFamily="34" charset="0"/>
                <a:ea typeface="Century Gothic" charset="0"/>
                <a:cs typeface="Century Gothic" charset="0"/>
              </a:rPr>
              <a:t>pracy, </a:t>
            </a:r>
            <a:endParaRPr lang="pl-PL" sz="1600" b="1" dirty="0" smtClean="0">
              <a:solidFill>
                <a:schemeClr val="accent2">
                  <a:lumMod val="50000"/>
                </a:schemeClr>
              </a:solidFill>
              <a:latin typeface="Century Gothic" panose="020B0502020202020204" pitchFamily="34" charset="0"/>
              <a:ea typeface="Century Gothic" charset="0"/>
              <a:cs typeface="Century Gothic" charset="0"/>
            </a:endParaRPr>
          </a:p>
          <a:p>
            <a:pPr algn="ctr">
              <a:lnSpc>
                <a:spcPct val="150000"/>
              </a:lnSpc>
              <a:buFont typeface="Wingdings" panose="05000000000000000000" pitchFamily="2" charset="2"/>
              <a:buChar char="Ø"/>
            </a:pPr>
            <a:r>
              <a:rPr lang="pl-PL" sz="1600" b="1" dirty="0" smtClean="0">
                <a:solidFill>
                  <a:schemeClr val="accent2">
                    <a:lumMod val="50000"/>
                  </a:schemeClr>
                </a:solidFill>
                <a:latin typeface="Century Gothic" panose="020B0502020202020204" pitchFamily="34" charset="0"/>
                <a:ea typeface="Century Gothic" charset="0"/>
                <a:cs typeface="Century Gothic" charset="0"/>
              </a:rPr>
              <a:t> poradnictwo </a:t>
            </a:r>
            <a:r>
              <a:rPr lang="pl-PL" sz="1600" b="1" dirty="0">
                <a:solidFill>
                  <a:schemeClr val="accent2">
                    <a:lumMod val="50000"/>
                  </a:schemeClr>
                </a:solidFill>
                <a:latin typeface="Century Gothic" panose="020B0502020202020204" pitchFamily="34" charset="0"/>
                <a:ea typeface="Century Gothic" charset="0"/>
                <a:cs typeface="Century Gothic" charset="0"/>
              </a:rPr>
              <a:t>zawodowe</a:t>
            </a:r>
            <a:r>
              <a:rPr lang="pl-PL" sz="1600" b="1" dirty="0" smtClean="0">
                <a:solidFill>
                  <a:schemeClr val="accent2">
                    <a:lumMod val="50000"/>
                  </a:schemeClr>
                </a:solidFill>
                <a:latin typeface="Century Gothic" panose="020B0502020202020204" pitchFamily="34" charset="0"/>
                <a:ea typeface="Century Gothic" charset="0"/>
                <a:cs typeface="Century Gothic" charset="0"/>
              </a:rPr>
              <a:t>,</a:t>
            </a:r>
          </a:p>
          <a:p>
            <a:pPr algn="ctr">
              <a:lnSpc>
                <a:spcPct val="150000"/>
              </a:lnSpc>
              <a:buFont typeface="Wingdings" panose="05000000000000000000" pitchFamily="2" charset="2"/>
              <a:buChar char="Ø"/>
            </a:pPr>
            <a:r>
              <a:rPr lang="pl-PL" sz="1600" b="1" dirty="0" smtClean="0">
                <a:solidFill>
                  <a:schemeClr val="accent2">
                    <a:lumMod val="50000"/>
                  </a:schemeClr>
                </a:solidFill>
                <a:latin typeface="Century Gothic" panose="020B0502020202020204" pitchFamily="34" charset="0"/>
                <a:ea typeface="Century Gothic" charset="0"/>
                <a:cs typeface="Century Gothic" charset="0"/>
              </a:rPr>
              <a:t> wsparcie mobilności zawodowej, </a:t>
            </a:r>
          </a:p>
          <a:p>
            <a:pPr algn="ctr">
              <a:lnSpc>
                <a:spcPct val="150000"/>
              </a:lnSpc>
              <a:buFont typeface="Wingdings" panose="05000000000000000000" pitchFamily="2" charset="2"/>
              <a:buChar char="Ø"/>
            </a:pPr>
            <a:r>
              <a:rPr lang="pl-PL" sz="1600" b="1" dirty="0" smtClean="0">
                <a:solidFill>
                  <a:schemeClr val="accent2">
                    <a:lumMod val="50000"/>
                  </a:schemeClr>
                </a:solidFill>
                <a:latin typeface="Century Gothic" panose="020B0502020202020204" pitchFamily="34" charset="0"/>
                <a:ea typeface="Century Gothic" charset="0"/>
                <a:cs typeface="Century Gothic" charset="0"/>
              </a:rPr>
              <a:t> szkolenia</a:t>
            </a:r>
            <a:r>
              <a:rPr lang="pl-PL" sz="1600" b="1" dirty="0">
                <a:solidFill>
                  <a:schemeClr val="accent2">
                    <a:lumMod val="50000"/>
                  </a:schemeClr>
                </a:solidFill>
                <a:latin typeface="Century Gothic" panose="020B0502020202020204" pitchFamily="34" charset="0"/>
                <a:ea typeface="Century Gothic" charset="0"/>
                <a:cs typeface="Century Gothic" charset="0"/>
              </a:rPr>
              <a:t>, </a:t>
            </a:r>
            <a:endParaRPr lang="pl-PL" sz="1600" b="1" dirty="0" smtClean="0">
              <a:solidFill>
                <a:schemeClr val="accent2">
                  <a:lumMod val="50000"/>
                </a:schemeClr>
              </a:solidFill>
              <a:latin typeface="Century Gothic" panose="020B0502020202020204" pitchFamily="34" charset="0"/>
              <a:ea typeface="Century Gothic" charset="0"/>
              <a:cs typeface="Century Gothic" charset="0"/>
            </a:endParaRPr>
          </a:p>
          <a:p>
            <a:pPr algn="ctr">
              <a:lnSpc>
                <a:spcPct val="150000"/>
              </a:lnSpc>
              <a:buFont typeface="Wingdings" panose="05000000000000000000" pitchFamily="2" charset="2"/>
              <a:buChar char="Ø"/>
            </a:pPr>
            <a:r>
              <a:rPr lang="pl-PL" sz="1600" b="1" dirty="0" smtClean="0">
                <a:solidFill>
                  <a:schemeClr val="accent2">
                    <a:lumMod val="50000"/>
                  </a:schemeClr>
                </a:solidFill>
                <a:latin typeface="Century Gothic" panose="020B0502020202020204" pitchFamily="34" charset="0"/>
                <a:ea typeface="Century Gothic" charset="0"/>
                <a:cs typeface="Century Gothic" charset="0"/>
              </a:rPr>
              <a:t> kursy</a:t>
            </a:r>
            <a:r>
              <a:rPr lang="pl-PL" sz="1600" b="1" dirty="0">
                <a:solidFill>
                  <a:schemeClr val="accent2">
                    <a:lumMod val="50000"/>
                  </a:schemeClr>
                </a:solidFill>
                <a:latin typeface="Century Gothic" panose="020B0502020202020204" pitchFamily="34" charset="0"/>
                <a:ea typeface="Century Gothic" charset="0"/>
                <a:cs typeface="Century Gothic" charset="0"/>
              </a:rPr>
              <a:t>, </a:t>
            </a:r>
            <a:endParaRPr lang="pl-PL" sz="1600" b="1" dirty="0" smtClean="0">
              <a:solidFill>
                <a:schemeClr val="accent2">
                  <a:lumMod val="50000"/>
                </a:schemeClr>
              </a:solidFill>
              <a:latin typeface="Century Gothic" panose="020B0502020202020204" pitchFamily="34" charset="0"/>
              <a:ea typeface="Century Gothic" charset="0"/>
              <a:cs typeface="Century Gothic" charset="0"/>
            </a:endParaRPr>
          </a:p>
          <a:p>
            <a:pPr algn="ctr">
              <a:lnSpc>
                <a:spcPct val="150000"/>
              </a:lnSpc>
              <a:buFont typeface="Wingdings" panose="05000000000000000000" pitchFamily="2" charset="2"/>
              <a:buChar char="Ø"/>
            </a:pPr>
            <a:r>
              <a:rPr lang="pl-PL" sz="1600" b="1" dirty="0" smtClean="0">
                <a:solidFill>
                  <a:schemeClr val="accent2">
                    <a:lumMod val="50000"/>
                  </a:schemeClr>
                </a:solidFill>
                <a:latin typeface="Century Gothic" panose="020B0502020202020204" pitchFamily="34" charset="0"/>
                <a:ea typeface="Century Gothic" charset="0"/>
                <a:cs typeface="Century Gothic" charset="0"/>
              </a:rPr>
              <a:t> staże</a:t>
            </a:r>
            <a:r>
              <a:rPr lang="pl-PL" sz="1600" b="1" dirty="0">
                <a:solidFill>
                  <a:schemeClr val="accent2">
                    <a:lumMod val="50000"/>
                  </a:schemeClr>
                </a:solidFill>
                <a:latin typeface="Century Gothic" panose="020B0502020202020204" pitchFamily="34" charset="0"/>
                <a:ea typeface="Century Gothic" charset="0"/>
                <a:cs typeface="Century Gothic" charset="0"/>
              </a:rPr>
              <a:t>, </a:t>
            </a:r>
            <a:endParaRPr lang="pl-PL" sz="1600" b="1" dirty="0" smtClean="0">
              <a:solidFill>
                <a:schemeClr val="accent2">
                  <a:lumMod val="50000"/>
                </a:schemeClr>
              </a:solidFill>
              <a:latin typeface="Century Gothic" panose="020B0502020202020204" pitchFamily="34" charset="0"/>
              <a:ea typeface="Century Gothic" charset="0"/>
              <a:cs typeface="Century Gothic" charset="0"/>
            </a:endParaRPr>
          </a:p>
          <a:p>
            <a:pPr algn="ctr">
              <a:lnSpc>
                <a:spcPct val="150000"/>
              </a:lnSpc>
              <a:buFont typeface="Wingdings" panose="05000000000000000000" pitchFamily="2" charset="2"/>
              <a:buChar char="Ø"/>
            </a:pPr>
            <a:r>
              <a:rPr lang="pl-PL" sz="1600" b="1" dirty="0" smtClean="0">
                <a:solidFill>
                  <a:schemeClr val="accent2">
                    <a:lumMod val="50000"/>
                  </a:schemeClr>
                </a:solidFill>
                <a:latin typeface="Century Gothic" panose="020B0502020202020204" pitchFamily="34" charset="0"/>
              </a:rPr>
              <a:t> subsydiowane </a:t>
            </a:r>
            <a:r>
              <a:rPr lang="pl-PL" sz="1600" b="1" dirty="0">
                <a:solidFill>
                  <a:schemeClr val="accent2">
                    <a:lumMod val="50000"/>
                  </a:schemeClr>
                </a:solidFill>
                <a:latin typeface="Century Gothic" panose="020B0502020202020204" pitchFamily="34" charset="0"/>
              </a:rPr>
              <a:t>zatrudnienie, </a:t>
            </a:r>
          </a:p>
          <a:p>
            <a:pPr algn="ctr">
              <a:lnSpc>
                <a:spcPct val="150000"/>
              </a:lnSpc>
              <a:buFont typeface="Wingdings" panose="05000000000000000000" pitchFamily="2" charset="2"/>
              <a:buChar char="Ø"/>
            </a:pPr>
            <a:r>
              <a:rPr lang="pl-PL" sz="1600" b="1" dirty="0" smtClean="0">
                <a:solidFill>
                  <a:schemeClr val="accent2">
                    <a:lumMod val="50000"/>
                  </a:schemeClr>
                </a:solidFill>
                <a:latin typeface="Century Gothic" panose="020B0502020202020204" pitchFamily="34" charset="0"/>
              </a:rPr>
              <a:t> refundacja </a:t>
            </a:r>
            <a:r>
              <a:rPr lang="pl-PL" sz="1600" b="1" dirty="0">
                <a:solidFill>
                  <a:schemeClr val="accent2">
                    <a:lumMod val="50000"/>
                  </a:schemeClr>
                </a:solidFill>
                <a:latin typeface="Century Gothic" panose="020B0502020202020204" pitchFamily="34" charset="0"/>
              </a:rPr>
              <a:t>wyposażenia lub doposażenia stanowiska </a:t>
            </a:r>
            <a:r>
              <a:rPr lang="pl-PL" sz="1600" b="1" dirty="0" smtClean="0">
                <a:solidFill>
                  <a:schemeClr val="accent2">
                    <a:lumMod val="50000"/>
                  </a:schemeClr>
                </a:solidFill>
                <a:latin typeface="Century Gothic" panose="020B0502020202020204" pitchFamily="34" charset="0"/>
              </a:rPr>
              <a:t>pracy,</a:t>
            </a:r>
            <a:endParaRPr lang="pl-PL" sz="1600" b="1" dirty="0" smtClean="0">
              <a:solidFill>
                <a:schemeClr val="accent2">
                  <a:lumMod val="50000"/>
                </a:schemeClr>
              </a:solidFill>
              <a:latin typeface="Century Gothic" charset="0"/>
            </a:endParaRPr>
          </a:p>
          <a:p>
            <a:pPr algn="ctr">
              <a:lnSpc>
                <a:spcPct val="150000"/>
              </a:lnSpc>
              <a:buFont typeface="Wingdings" panose="05000000000000000000" pitchFamily="2" charset="2"/>
              <a:buChar char="Ø"/>
            </a:pPr>
            <a:r>
              <a:rPr lang="pl-PL" sz="1600" b="1" dirty="0" smtClean="0">
                <a:solidFill>
                  <a:schemeClr val="accent2">
                    <a:lumMod val="50000"/>
                  </a:schemeClr>
                </a:solidFill>
                <a:latin typeface="Century Gothic" panose="020B0502020202020204" pitchFamily="34" charset="0"/>
                <a:ea typeface="Century Gothic" charset="0"/>
                <a:cs typeface="Century Gothic" charset="0"/>
              </a:rPr>
              <a:t> środki </a:t>
            </a:r>
            <a:r>
              <a:rPr lang="pl-PL" sz="1600" b="1" dirty="0">
                <a:solidFill>
                  <a:schemeClr val="accent2">
                    <a:lumMod val="50000"/>
                  </a:schemeClr>
                </a:solidFill>
                <a:latin typeface="Century Gothic" panose="020B0502020202020204" pitchFamily="34" charset="0"/>
                <a:ea typeface="Century Gothic" charset="0"/>
                <a:cs typeface="Century Gothic" charset="0"/>
              </a:rPr>
              <a:t>na podjęcie działalności </a:t>
            </a:r>
            <a:r>
              <a:rPr lang="pl-PL" sz="1600" b="1" dirty="0" smtClean="0">
                <a:solidFill>
                  <a:schemeClr val="accent2">
                    <a:lumMod val="50000"/>
                  </a:schemeClr>
                </a:solidFill>
                <a:latin typeface="Century Gothic" panose="020B0502020202020204" pitchFamily="34" charset="0"/>
                <a:ea typeface="Century Gothic" charset="0"/>
                <a:cs typeface="Century Gothic" charset="0"/>
              </a:rPr>
              <a:t>gospodarczej</a:t>
            </a:r>
            <a:r>
              <a:rPr lang="pl-PL" sz="1600" b="1" dirty="0">
                <a:solidFill>
                  <a:schemeClr val="accent2">
                    <a:lumMod val="50000"/>
                  </a:schemeClr>
                </a:solidFill>
                <a:latin typeface="Century Gothic" panose="020B0502020202020204" pitchFamily="34" charset="0"/>
              </a:rPr>
              <a:t> </a:t>
            </a:r>
            <a:r>
              <a:rPr lang="pl-PL" sz="1600" b="1" dirty="0" smtClean="0">
                <a:solidFill>
                  <a:schemeClr val="accent2">
                    <a:lumMod val="50000"/>
                  </a:schemeClr>
                </a:solidFill>
                <a:latin typeface="Century Gothic" panose="020B0502020202020204" pitchFamily="34" charset="0"/>
                <a:ea typeface="Century Gothic" charset="0"/>
                <a:cs typeface="Century Gothic" charset="0"/>
              </a:rPr>
              <a:t>a </a:t>
            </a:r>
            <a:r>
              <a:rPr lang="pl-PL" sz="1600" b="1" dirty="0">
                <a:solidFill>
                  <a:schemeClr val="accent2">
                    <a:lumMod val="50000"/>
                  </a:schemeClr>
                </a:solidFill>
                <a:latin typeface="Century Gothic" panose="020B0502020202020204" pitchFamily="34" charset="0"/>
                <a:ea typeface="Century Gothic" charset="0"/>
                <a:cs typeface="Century Gothic" charset="0"/>
              </a:rPr>
              <a:t>także wsparcie pomostowe,</a:t>
            </a:r>
            <a:r>
              <a:rPr lang="pl-PL" sz="1600" b="1" dirty="0">
                <a:solidFill>
                  <a:schemeClr val="accent2">
                    <a:lumMod val="50000"/>
                  </a:schemeClr>
                </a:solidFill>
                <a:latin typeface="Century Gothic" panose="020B0502020202020204" pitchFamily="34" charset="0"/>
              </a:rPr>
              <a:t> </a:t>
            </a:r>
            <a:endParaRPr lang="pl-PL" sz="1600" b="1" dirty="0" smtClean="0">
              <a:solidFill>
                <a:schemeClr val="accent2">
                  <a:lumMod val="50000"/>
                </a:schemeClr>
              </a:solidFill>
              <a:latin typeface="Century Gothic" panose="020B0502020202020204" pitchFamily="34" charset="0"/>
            </a:endParaRPr>
          </a:p>
        </p:txBody>
      </p:sp>
    </p:spTree>
    <p:extLst>
      <p:ext uri="{BB962C8B-B14F-4D97-AF65-F5344CB8AC3E}">
        <p14:creationId xmlns:p14="http://schemas.microsoft.com/office/powerpoint/2010/main" val="3583740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sek gorn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logo bia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asek dol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nspirujemy do dzialani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odtytuł 13"/>
          <p:cNvSpPr txBox="1">
            <a:spLocks/>
          </p:cNvSpPr>
          <p:nvPr/>
        </p:nvSpPr>
        <p:spPr>
          <a:xfrm>
            <a:off x="101598" y="1180596"/>
            <a:ext cx="7331739" cy="1291174"/>
          </a:xfrm>
          <a:prstGeom prst="rect">
            <a:avLst/>
          </a:prstGeom>
          <a:solidFill>
            <a:srgbClr val="0077BB"/>
          </a:solidFill>
          <a:ln>
            <a:miter lim="800000"/>
            <a:headEnd/>
            <a:tailEnd/>
          </a:ln>
          <a:effectLst>
            <a:softEdge rad="63500"/>
          </a:effectLst>
          <a:extLst/>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charset="0"/>
              <a:buNone/>
              <a:defRPr/>
            </a:pPr>
            <a:r>
              <a:rPr lang="pl-PL" b="1" dirty="0" smtClean="0">
                <a:solidFill>
                  <a:schemeClr val="bg1"/>
                </a:solidFill>
              </a:rPr>
              <a:t>PERSPEKTYWA FINANSOWA 2014-2020</a:t>
            </a:r>
          </a:p>
        </p:txBody>
      </p:sp>
      <p:sp>
        <p:nvSpPr>
          <p:cNvPr id="13" name="Podtytuł 13"/>
          <p:cNvSpPr txBox="1">
            <a:spLocks/>
          </p:cNvSpPr>
          <p:nvPr/>
        </p:nvSpPr>
        <p:spPr bwMode="auto">
          <a:xfrm>
            <a:off x="101598" y="3053388"/>
            <a:ext cx="7331739" cy="892810"/>
          </a:xfrm>
          <a:prstGeom prst="rect">
            <a:avLst/>
          </a:prstGeom>
          <a:solidFill>
            <a:srgbClr val="0077BB"/>
          </a:solidFill>
          <a:ln w="9525">
            <a:noFill/>
            <a:miter lim="800000"/>
            <a:headEnd/>
            <a:tailEnd/>
          </a:ln>
          <a:effectLst>
            <a:softEdge rad="63500"/>
          </a:effectLst>
        </p:spPr>
        <p:txBody>
          <a:bodyPr anchor="ctr"/>
          <a:lstStyle>
            <a:lvl1pPr marL="0" indent="0" algn="ctr" rtl="0" fontAlgn="base">
              <a:lnSpc>
                <a:spcPct val="90000"/>
              </a:lnSpc>
              <a:spcBef>
                <a:spcPts val="1000"/>
              </a:spcBef>
              <a:spcAft>
                <a:spcPct val="0"/>
              </a:spcAft>
              <a:buFont typeface="Arial"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defRPr/>
            </a:pPr>
            <a:r>
              <a:rPr lang="pl-PL" b="1" dirty="0" smtClean="0">
                <a:solidFill>
                  <a:schemeClr val="bg1"/>
                </a:solidFill>
              </a:rPr>
              <a:t>Alokacja środków na projekty wdrażane przez DWUP</a:t>
            </a:r>
            <a:br>
              <a:rPr lang="pl-PL" b="1" dirty="0" smtClean="0">
                <a:solidFill>
                  <a:schemeClr val="bg1"/>
                </a:solidFill>
              </a:rPr>
            </a:br>
            <a:r>
              <a:rPr lang="pl-PL" b="1" dirty="0" smtClean="0">
                <a:solidFill>
                  <a:schemeClr val="bg1"/>
                </a:solidFill>
              </a:rPr>
              <a:t>532 760 073 Euro</a:t>
            </a:r>
          </a:p>
        </p:txBody>
      </p:sp>
      <p:sp>
        <p:nvSpPr>
          <p:cNvPr id="14" name="Podtytuł 13"/>
          <p:cNvSpPr txBox="1">
            <a:spLocks/>
          </p:cNvSpPr>
          <p:nvPr/>
        </p:nvSpPr>
        <p:spPr bwMode="auto">
          <a:xfrm>
            <a:off x="96980" y="4034217"/>
            <a:ext cx="2710874" cy="2232186"/>
          </a:xfrm>
          <a:prstGeom prst="rect">
            <a:avLst/>
          </a:prstGeom>
          <a:solidFill>
            <a:srgbClr val="DB5F07"/>
          </a:solidFill>
          <a:ln w="9525">
            <a:noFill/>
            <a:miter lim="800000"/>
            <a:headEnd/>
            <a:tailEnd/>
          </a:ln>
          <a:effectLst>
            <a:softEdge rad="63500"/>
          </a:effectLst>
        </p:spPr>
        <p:txBody>
          <a:bodyPr anchor="ctr"/>
          <a:lstStyle>
            <a:lvl1pPr marL="0" indent="0" algn="ctr" rtl="0" fontAlgn="base">
              <a:lnSpc>
                <a:spcPct val="90000"/>
              </a:lnSpc>
              <a:spcBef>
                <a:spcPts val="1000"/>
              </a:spcBef>
              <a:spcAft>
                <a:spcPct val="0"/>
              </a:spcAft>
              <a:buFont typeface="Arial"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defRPr/>
            </a:pPr>
            <a:r>
              <a:rPr lang="pl-PL" sz="1200" b="1" dirty="0"/>
              <a:t>Program Operacyjny Wiedza Edukacja Rozwój PO WER </a:t>
            </a:r>
          </a:p>
          <a:p>
            <a:pPr eaLnBrk="1" hangingPunct="1">
              <a:lnSpc>
                <a:spcPct val="100000"/>
              </a:lnSpc>
              <a:spcBef>
                <a:spcPts val="0"/>
              </a:spcBef>
              <a:defRPr/>
            </a:pPr>
            <a:r>
              <a:rPr lang="pl-PL" sz="1200" b="1" dirty="0" smtClean="0"/>
              <a:t>(części </a:t>
            </a:r>
            <a:r>
              <a:rPr lang="pl-PL" sz="1200" b="1" dirty="0"/>
              <a:t>dot. Wsparcia osób młodych pozostających bez pracy</a:t>
            </a:r>
            <a:r>
              <a:rPr lang="pl-PL" sz="1200" b="1" dirty="0" smtClean="0"/>
              <a:t>)</a:t>
            </a:r>
          </a:p>
          <a:p>
            <a:pPr eaLnBrk="1" hangingPunct="1">
              <a:lnSpc>
                <a:spcPct val="100000"/>
              </a:lnSpc>
              <a:spcBef>
                <a:spcPts val="0"/>
              </a:spcBef>
              <a:defRPr/>
            </a:pPr>
            <a:endParaRPr lang="pl-PL" sz="1200" b="1" dirty="0">
              <a:solidFill>
                <a:schemeClr val="bg1"/>
              </a:solidFill>
            </a:endParaRPr>
          </a:p>
          <a:p>
            <a:pPr eaLnBrk="1" hangingPunct="1">
              <a:lnSpc>
                <a:spcPct val="100000"/>
              </a:lnSpc>
              <a:spcBef>
                <a:spcPts val="0"/>
              </a:spcBef>
              <a:defRPr/>
            </a:pPr>
            <a:r>
              <a:rPr lang="pl-PL" sz="2800" b="1" dirty="0" smtClean="0"/>
              <a:t>516,3 mln PLN</a:t>
            </a:r>
            <a:endParaRPr lang="pl-PL" sz="2800" b="1" dirty="0" smtClean="0">
              <a:solidFill>
                <a:schemeClr val="bg1"/>
              </a:solidFill>
            </a:endParaRPr>
          </a:p>
        </p:txBody>
      </p:sp>
      <p:sp>
        <p:nvSpPr>
          <p:cNvPr id="15" name="Podtytuł 13"/>
          <p:cNvSpPr txBox="1">
            <a:spLocks/>
          </p:cNvSpPr>
          <p:nvPr/>
        </p:nvSpPr>
        <p:spPr bwMode="auto">
          <a:xfrm>
            <a:off x="2807855" y="4033310"/>
            <a:ext cx="4625482" cy="2233093"/>
          </a:xfrm>
          <a:prstGeom prst="rect">
            <a:avLst/>
          </a:prstGeom>
          <a:solidFill>
            <a:srgbClr val="FBBA00"/>
          </a:solidFill>
          <a:ln w="9525">
            <a:noFill/>
            <a:miter lim="800000"/>
            <a:headEnd/>
            <a:tailEnd/>
          </a:ln>
          <a:effectLst>
            <a:softEdge rad="63500"/>
          </a:effectLst>
        </p:spPr>
        <p:txBody>
          <a:bodyPr anchor="ctr"/>
          <a:lstStyle>
            <a:lvl1pPr marL="0" indent="0" algn="ctr" rtl="0" fontAlgn="base">
              <a:lnSpc>
                <a:spcPct val="90000"/>
              </a:lnSpc>
              <a:spcBef>
                <a:spcPts val="1000"/>
              </a:spcBef>
              <a:spcAft>
                <a:spcPct val="0"/>
              </a:spcAft>
              <a:buFont typeface="Arial"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lnSpc>
                <a:spcPct val="100000"/>
              </a:lnSpc>
              <a:spcBef>
                <a:spcPts val="0"/>
              </a:spcBef>
              <a:defRPr/>
            </a:pPr>
            <a:r>
              <a:rPr lang="pl-PL" sz="2000" b="1" dirty="0"/>
              <a:t>Regionalny Program </a:t>
            </a:r>
            <a:r>
              <a:rPr lang="pl-PL" sz="2000" b="1" dirty="0" smtClean="0"/>
              <a:t>Operacyjny Województwa Dolnośląskiego RPO WD </a:t>
            </a:r>
            <a:br>
              <a:rPr lang="pl-PL" sz="2000" b="1" dirty="0" smtClean="0"/>
            </a:br>
            <a:r>
              <a:rPr lang="pl-PL" sz="1200" b="1" dirty="0" smtClean="0"/>
              <a:t>(części </a:t>
            </a:r>
            <a:r>
              <a:rPr lang="pl-PL" sz="1200" b="1" dirty="0"/>
              <a:t>dot. obszarów: Rynku Pracy, Włączenia Społecznego</a:t>
            </a:r>
            <a:r>
              <a:rPr lang="pl-PL" sz="1200" b="1" dirty="0" smtClean="0"/>
              <a:t>)</a:t>
            </a:r>
          </a:p>
          <a:p>
            <a:pPr eaLnBrk="1" hangingPunct="1">
              <a:lnSpc>
                <a:spcPct val="100000"/>
              </a:lnSpc>
              <a:spcBef>
                <a:spcPts val="0"/>
              </a:spcBef>
              <a:defRPr/>
            </a:pPr>
            <a:endParaRPr lang="pl-PL" sz="800" b="1" dirty="0"/>
          </a:p>
          <a:p>
            <a:pPr eaLnBrk="1" hangingPunct="1">
              <a:lnSpc>
                <a:spcPct val="100000"/>
              </a:lnSpc>
              <a:spcBef>
                <a:spcPts val="0"/>
              </a:spcBef>
              <a:defRPr/>
            </a:pPr>
            <a:r>
              <a:rPr lang="pl-PL" sz="4000" b="1" dirty="0" smtClean="0"/>
              <a:t>1,7 mld PLN</a:t>
            </a:r>
            <a:endParaRPr lang="pl-PL" sz="4000" b="1" dirty="0"/>
          </a:p>
        </p:txBody>
      </p:sp>
      <p:sp>
        <p:nvSpPr>
          <p:cNvPr id="16" name="Strzałka w dół 15"/>
          <p:cNvSpPr/>
          <p:nvPr/>
        </p:nvSpPr>
        <p:spPr>
          <a:xfrm>
            <a:off x="3433671" y="2536317"/>
            <a:ext cx="661056" cy="542529"/>
          </a:xfrm>
          <a:prstGeom prst="downArrow">
            <a:avLst/>
          </a:prstGeom>
          <a:solidFill>
            <a:srgbClr val="0077B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17" name="Podtytuł 13"/>
          <p:cNvSpPr txBox="1">
            <a:spLocks/>
          </p:cNvSpPr>
          <p:nvPr/>
        </p:nvSpPr>
        <p:spPr bwMode="auto">
          <a:xfrm>
            <a:off x="7433337" y="1240885"/>
            <a:ext cx="1630219" cy="1207490"/>
          </a:xfrm>
          <a:prstGeom prst="rect">
            <a:avLst/>
          </a:prstGeom>
          <a:solidFill>
            <a:srgbClr val="00B050"/>
          </a:solidFill>
          <a:ln>
            <a:noFill/>
            <a:miter lim="800000"/>
            <a:headEnd/>
            <a:tailEnd/>
          </a:ln>
          <a:effectLst>
            <a:softEdge rad="63500"/>
          </a:effectLst>
          <a:extLst/>
        </p:spPr>
        <p:txBody>
          <a:bodyPr anchor="ct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buFont typeface="Arial" charset="0"/>
              <a:buNone/>
              <a:defRPr/>
            </a:pPr>
            <a:r>
              <a:rPr lang="pl-PL" b="1" dirty="0" smtClean="0">
                <a:solidFill>
                  <a:schemeClr val="bg1"/>
                </a:solidFill>
              </a:rPr>
              <a:t>Poza </a:t>
            </a:r>
            <a:br>
              <a:rPr lang="pl-PL" b="1" dirty="0" smtClean="0">
                <a:solidFill>
                  <a:schemeClr val="bg1"/>
                </a:solidFill>
              </a:rPr>
            </a:br>
            <a:r>
              <a:rPr lang="pl-PL" b="1" dirty="0" smtClean="0">
                <a:solidFill>
                  <a:schemeClr val="bg1"/>
                </a:solidFill>
              </a:rPr>
              <a:t>strukturą </a:t>
            </a:r>
            <a:br>
              <a:rPr lang="pl-PL" b="1" dirty="0" smtClean="0">
                <a:solidFill>
                  <a:schemeClr val="bg1"/>
                </a:solidFill>
              </a:rPr>
            </a:br>
            <a:r>
              <a:rPr lang="pl-PL" b="1" dirty="0" smtClean="0">
                <a:solidFill>
                  <a:schemeClr val="bg1"/>
                </a:solidFill>
              </a:rPr>
              <a:t>FE</a:t>
            </a:r>
          </a:p>
        </p:txBody>
      </p:sp>
      <p:sp>
        <p:nvSpPr>
          <p:cNvPr id="18" name="Strzałka w dół 17"/>
          <p:cNvSpPr/>
          <p:nvPr/>
        </p:nvSpPr>
        <p:spPr>
          <a:xfrm>
            <a:off x="7952584" y="2562675"/>
            <a:ext cx="600960" cy="493208"/>
          </a:xfrm>
          <a:prstGeom prst="downArrow">
            <a:avLst/>
          </a:prstGeom>
          <a:solidFill>
            <a:srgbClr val="008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19" name="Podtytuł 13"/>
          <p:cNvSpPr txBox="1">
            <a:spLocks/>
          </p:cNvSpPr>
          <p:nvPr/>
        </p:nvSpPr>
        <p:spPr bwMode="auto">
          <a:xfrm>
            <a:off x="7433335" y="3053388"/>
            <a:ext cx="1630219" cy="3213015"/>
          </a:xfrm>
          <a:prstGeom prst="rect">
            <a:avLst/>
          </a:prstGeom>
          <a:solidFill>
            <a:srgbClr val="00B050"/>
          </a:solidFill>
          <a:ln>
            <a:noFill/>
            <a:miter lim="800000"/>
            <a:headEnd/>
            <a:tailEnd/>
          </a:ln>
          <a:effectLst>
            <a:softEdge rad="63500"/>
          </a:effectLst>
          <a:extLst/>
        </p:spPr>
        <p:txBody>
          <a:bodyPr anchor="ct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defRPr/>
            </a:pPr>
            <a:r>
              <a:rPr lang="pl-PL" sz="1400" b="1" dirty="0" smtClean="0">
                <a:solidFill>
                  <a:schemeClr val="bg1"/>
                </a:solidFill>
              </a:rPr>
              <a:t>Krajowy Fundusz Szkoleniowy  </a:t>
            </a:r>
          </a:p>
          <a:p>
            <a:pPr eaLnBrk="1" hangingPunct="1">
              <a:defRPr/>
            </a:pPr>
            <a:r>
              <a:rPr lang="pl-PL" sz="1200" b="1" dirty="0" smtClean="0">
                <a:solidFill>
                  <a:schemeClr val="bg1"/>
                </a:solidFill>
              </a:rPr>
              <a:t>Środki skierowane do pracodawców zamierzających </a:t>
            </a:r>
            <a:r>
              <a:rPr lang="pl-PL" sz="1200" b="1" dirty="0">
                <a:solidFill>
                  <a:schemeClr val="bg1"/>
                </a:solidFill>
              </a:rPr>
              <a:t>inwestować w podnoszenie </a:t>
            </a:r>
            <a:r>
              <a:rPr lang="pl-PL" sz="1200" b="1" dirty="0" smtClean="0">
                <a:solidFill>
                  <a:schemeClr val="bg1"/>
                </a:solidFill>
              </a:rPr>
              <a:t>kompetencji </a:t>
            </a:r>
            <a:r>
              <a:rPr lang="pl-PL" sz="1200" b="1" dirty="0">
                <a:solidFill>
                  <a:schemeClr val="bg1"/>
                </a:solidFill>
              </a:rPr>
              <a:t>osób pracujących w </a:t>
            </a:r>
            <a:r>
              <a:rPr lang="pl-PL" sz="1200" b="1" dirty="0" smtClean="0">
                <a:solidFill>
                  <a:schemeClr val="bg1"/>
                </a:solidFill>
              </a:rPr>
              <a:t>firmie</a:t>
            </a:r>
          </a:p>
          <a:p>
            <a:pPr eaLnBrk="1" hangingPunct="1">
              <a:lnSpc>
                <a:spcPct val="100000"/>
              </a:lnSpc>
              <a:spcBef>
                <a:spcPts val="0"/>
              </a:spcBef>
              <a:defRPr/>
            </a:pPr>
            <a:r>
              <a:rPr lang="pl-PL" b="1" dirty="0" smtClean="0">
                <a:solidFill>
                  <a:schemeClr val="bg1"/>
                </a:solidFill>
              </a:rPr>
              <a:t>2014-2017</a:t>
            </a:r>
          </a:p>
          <a:p>
            <a:pPr eaLnBrk="1" hangingPunct="1">
              <a:lnSpc>
                <a:spcPct val="100000"/>
              </a:lnSpc>
              <a:spcBef>
                <a:spcPts val="0"/>
              </a:spcBef>
              <a:defRPr/>
            </a:pPr>
            <a:r>
              <a:rPr lang="pl-PL" b="1" dirty="0" smtClean="0">
                <a:solidFill>
                  <a:schemeClr val="bg1"/>
                </a:solidFill>
              </a:rPr>
              <a:t>42 mln PLN </a:t>
            </a:r>
          </a:p>
          <a:p>
            <a:pPr eaLnBrk="1" hangingPunct="1">
              <a:lnSpc>
                <a:spcPct val="100000"/>
              </a:lnSpc>
              <a:spcBef>
                <a:spcPts val="0"/>
              </a:spcBef>
              <a:defRPr/>
            </a:pPr>
            <a:r>
              <a:rPr lang="pl-PL" sz="2000" b="1" dirty="0" smtClean="0">
                <a:solidFill>
                  <a:schemeClr val="bg1"/>
                </a:solidFill>
              </a:rPr>
              <a:t>+ 2018 </a:t>
            </a:r>
            <a:br>
              <a:rPr lang="pl-PL" sz="2000" b="1" dirty="0" smtClean="0">
                <a:solidFill>
                  <a:schemeClr val="bg1"/>
                </a:solidFill>
              </a:rPr>
            </a:br>
            <a:r>
              <a:rPr lang="pl-PL" sz="2000" b="1" dirty="0" smtClean="0">
                <a:solidFill>
                  <a:schemeClr val="bg1"/>
                </a:solidFill>
              </a:rPr>
              <a:t>~ 7 mln PLN</a:t>
            </a:r>
          </a:p>
        </p:txBody>
      </p:sp>
      <p:sp>
        <p:nvSpPr>
          <p:cNvPr id="21" name="Prostokąt 20"/>
          <p:cNvSpPr/>
          <p:nvPr/>
        </p:nvSpPr>
        <p:spPr>
          <a:xfrm>
            <a:off x="925157" y="1744031"/>
            <a:ext cx="5529431" cy="573088"/>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a:p>
        </p:txBody>
      </p:sp>
      <p:pic>
        <p:nvPicPr>
          <p:cNvPr id="25" name="Picture 3" descr="FE-POZIOM-Kolor-RG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2777" y="1744031"/>
            <a:ext cx="1036214" cy="573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 name="Obraz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69962" y="1916086"/>
            <a:ext cx="74157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Obraz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19360" y="1825599"/>
            <a:ext cx="151021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0531" y="1862621"/>
            <a:ext cx="40351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020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2"/>
          <p:cNvSpPr txBox="1"/>
          <p:nvPr/>
        </p:nvSpPr>
        <p:spPr>
          <a:xfrm>
            <a:off x="222250" y="1295142"/>
            <a:ext cx="8664575" cy="5447645"/>
          </a:xfrm>
          <a:prstGeom prst="rect">
            <a:avLst/>
          </a:prstGeom>
          <a:noFill/>
        </p:spPr>
        <p:txBody>
          <a:bodyPr wrap="square" rtlCol="0">
            <a:spAutoFit/>
          </a:bodyPr>
          <a:lstStyle/>
          <a:p>
            <a:pPr algn="just"/>
            <a:r>
              <a:rPr lang="pl-PL" sz="1550" dirty="0" smtClean="0">
                <a:solidFill>
                  <a:schemeClr val="accent2">
                    <a:lumMod val="50000"/>
                  </a:schemeClr>
                </a:solidFill>
                <a:latin typeface="Century Gothic" charset="0"/>
                <a:ea typeface="Century Gothic" charset="0"/>
                <a:cs typeface="Century Gothic" charset="0"/>
              </a:rPr>
              <a:t>Pracodawca lub przedsiębiorca, który </a:t>
            </a:r>
            <a:r>
              <a:rPr lang="pl-PL" sz="1550" b="1" dirty="0" smtClean="0">
                <a:solidFill>
                  <a:schemeClr val="accent2">
                    <a:lumMod val="50000"/>
                  </a:schemeClr>
                </a:solidFill>
                <a:latin typeface="Century Gothic" charset="0"/>
                <a:ea typeface="Century Gothic" charset="0"/>
                <a:cs typeface="Century Gothic" charset="0"/>
              </a:rPr>
              <a:t>zatrudni na pełen etat bezrobotnego do 30. roku życia przez okres 12 miesięcy, może otrzymać refundację </a:t>
            </a:r>
            <a:r>
              <a:rPr lang="pl-PL" sz="1550" dirty="0" smtClean="0">
                <a:solidFill>
                  <a:schemeClr val="accent2">
                    <a:lumMod val="50000"/>
                  </a:schemeClr>
                </a:solidFill>
                <a:latin typeface="Century Gothic" charset="0"/>
                <a:ea typeface="Century Gothic" charset="0"/>
                <a:cs typeface="Century Gothic" charset="0"/>
              </a:rPr>
              <a:t>wynagrodzenia wraz ze składką na ubezpieczenie społeczne </a:t>
            </a:r>
            <a:r>
              <a:rPr lang="pl-PL" sz="1550" dirty="0">
                <a:solidFill>
                  <a:schemeClr val="accent2">
                    <a:lumMod val="50000"/>
                  </a:schemeClr>
                </a:solidFill>
                <a:latin typeface="Century Gothic" charset="0"/>
                <a:ea typeface="Century Gothic" charset="0"/>
                <a:cs typeface="Century Gothic" charset="0"/>
              </a:rPr>
              <a:t> </a:t>
            </a:r>
            <a:r>
              <a:rPr lang="pl-PL" sz="1550" b="1" dirty="0" smtClean="0">
                <a:solidFill>
                  <a:schemeClr val="accent2">
                    <a:lumMod val="50000"/>
                  </a:schemeClr>
                </a:solidFill>
                <a:latin typeface="Century Gothic" charset="0"/>
                <a:ea typeface="Century Gothic" charset="0"/>
                <a:cs typeface="Century Gothic" charset="0"/>
              </a:rPr>
              <a:t>(ok. 2,23 tys. zł miesięcznie)</a:t>
            </a:r>
            <a:r>
              <a:rPr lang="pl-PL" sz="1550" dirty="0" smtClean="0">
                <a:solidFill>
                  <a:schemeClr val="accent2">
                    <a:lumMod val="50000"/>
                  </a:schemeClr>
                </a:solidFill>
                <a:latin typeface="Century Gothic" charset="0"/>
                <a:ea typeface="Century Gothic" charset="0"/>
                <a:cs typeface="Century Gothic" charset="0"/>
              </a:rPr>
              <a:t>. </a:t>
            </a:r>
          </a:p>
          <a:p>
            <a:pPr algn="just"/>
            <a:endParaRPr lang="pl-PL" sz="1550" dirty="0" smtClean="0">
              <a:solidFill>
                <a:schemeClr val="accent2">
                  <a:lumMod val="50000"/>
                </a:schemeClr>
              </a:solidFill>
              <a:latin typeface="Century Gothic" charset="0"/>
              <a:ea typeface="Century Gothic" charset="0"/>
              <a:cs typeface="Century Gothic" charset="0"/>
            </a:endParaRPr>
          </a:p>
          <a:p>
            <a:pPr algn="just"/>
            <a:r>
              <a:rPr lang="pl-PL" sz="1550" dirty="0" smtClean="0">
                <a:solidFill>
                  <a:schemeClr val="accent2">
                    <a:lumMod val="50000"/>
                  </a:schemeClr>
                </a:solidFill>
                <a:latin typeface="Century Gothic" charset="0"/>
                <a:ea typeface="Century Gothic" charset="0"/>
                <a:cs typeface="Century Gothic" charset="0"/>
              </a:rPr>
              <a:t>Refundacja przysługuje przez okres 12 miesięcy w przypadku, gdy pracodawca zobowiąże się do zatrudnienia pracownika przez /co najmniej/kolejne </a:t>
            </a:r>
          </a:p>
          <a:p>
            <a:pPr algn="just"/>
            <a:r>
              <a:rPr lang="pl-PL" sz="1550" dirty="0" smtClean="0">
                <a:solidFill>
                  <a:schemeClr val="accent2">
                    <a:lumMod val="50000"/>
                  </a:schemeClr>
                </a:solidFill>
                <a:latin typeface="Century Gothic" charset="0"/>
                <a:ea typeface="Century Gothic" charset="0"/>
                <a:cs typeface="Century Gothic" charset="0"/>
              </a:rPr>
              <a:t>12 miesięcy. </a:t>
            </a:r>
          </a:p>
          <a:p>
            <a:pPr algn="just"/>
            <a:endParaRPr lang="pl-PL" sz="1550" dirty="0" smtClean="0">
              <a:solidFill>
                <a:schemeClr val="accent2">
                  <a:lumMod val="50000"/>
                </a:schemeClr>
              </a:solidFill>
              <a:latin typeface="Century Gothic" charset="0"/>
              <a:ea typeface="Century Gothic" charset="0"/>
              <a:cs typeface="Century Gothic" charset="0"/>
            </a:endParaRPr>
          </a:p>
          <a:p>
            <a:pPr algn="just"/>
            <a:r>
              <a:rPr lang="pl-PL" sz="1550" b="1" dirty="0" smtClean="0">
                <a:solidFill>
                  <a:schemeClr val="accent2">
                    <a:lumMod val="50000"/>
                  </a:schemeClr>
                </a:solidFill>
                <a:latin typeface="Century Gothic" charset="0"/>
                <a:ea typeface="Century Gothic" charset="0"/>
                <a:cs typeface="Century Gothic" charset="0"/>
              </a:rPr>
              <a:t>B</a:t>
            </a:r>
            <a:r>
              <a:rPr lang="pl-PL" sz="1600" b="1" dirty="0" smtClean="0">
                <a:solidFill>
                  <a:schemeClr val="accent2">
                    <a:lumMod val="50000"/>
                  </a:schemeClr>
                </a:solidFill>
                <a:latin typeface="Century Gothic" charset="0"/>
                <a:ea typeface="Century Gothic" charset="0"/>
                <a:cs typeface="Century Gothic" charset="0"/>
              </a:rPr>
              <a:t>on </a:t>
            </a:r>
            <a:r>
              <a:rPr lang="pl-PL" sz="1600" b="1" dirty="0">
                <a:solidFill>
                  <a:schemeClr val="accent2">
                    <a:lumMod val="50000"/>
                  </a:schemeClr>
                </a:solidFill>
                <a:latin typeface="Century Gothic" charset="0"/>
                <a:ea typeface="Century Gothic" charset="0"/>
                <a:cs typeface="Century Gothic" charset="0"/>
              </a:rPr>
              <a:t>zatrudnieniowy (831,1 zł/mies.) </a:t>
            </a:r>
            <a:r>
              <a:rPr lang="mr-IN" sz="1600" dirty="0">
                <a:solidFill>
                  <a:schemeClr val="accent2">
                    <a:lumMod val="50000"/>
                  </a:schemeClr>
                </a:solidFill>
                <a:latin typeface="Century Gothic" charset="0"/>
                <a:ea typeface="Century Gothic" charset="0"/>
                <a:cs typeface="Century Gothic" charset="0"/>
              </a:rPr>
              <a:t>–</a:t>
            </a:r>
            <a:r>
              <a:rPr lang="pl-PL" sz="1600" dirty="0">
                <a:solidFill>
                  <a:schemeClr val="accent2">
                    <a:lumMod val="50000"/>
                  </a:schemeClr>
                </a:solidFill>
                <a:latin typeface="Century Gothic" charset="0"/>
                <a:ea typeface="Century Gothic" charset="0"/>
                <a:cs typeface="Century Gothic" charset="0"/>
              </a:rPr>
              <a:t> za zatrudnienie bezrobotnego do 30. roku życia na 18 miesięcy refundacja przez 12 miesięcy części kosztów wynagrodzenia wraz ze składkami na ubezpieczenia społeczne. Pracodawca jest obowiązany do zatrudnienia bezrobotnego przez okres 18 m-</a:t>
            </a:r>
            <a:r>
              <a:rPr lang="pl-PL" sz="1600" dirty="0" err="1">
                <a:solidFill>
                  <a:schemeClr val="accent2">
                    <a:lumMod val="50000"/>
                  </a:schemeClr>
                </a:solidFill>
                <a:latin typeface="Century Gothic" charset="0"/>
                <a:ea typeface="Century Gothic" charset="0"/>
                <a:cs typeface="Century Gothic" charset="0"/>
              </a:rPr>
              <a:t>cy</a:t>
            </a:r>
            <a:r>
              <a:rPr lang="pl-PL" sz="1600" dirty="0" smtClean="0">
                <a:solidFill>
                  <a:schemeClr val="accent2">
                    <a:lumMod val="50000"/>
                  </a:schemeClr>
                </a:solidFill>
                <a:latin typeface="Century Gothic" charset="0"/>
                <a:ea typeface="Century Gothic" charset="0"/>
                <a:cs typeface="Century Gothic" charset="0"/>
              </a:rPr>
              <a:t>.;</a:t>
            </a:r>
            <a:endParaRPr lang="pl-PL" sz="1600" dirty="0">
              <a:solidFill>
                <a:schemeClr val="accent2">
                  <a:lumMod val="50000"/>
                </a:schemeClr>
              </a:solidFill>
              <a:latin typeface="Century Gothic" charset="0"/>
              <a:ea typeface="Century Gothic" charset="0"/>
              <a:cs typeface="Century Gothic" charset="0"/>
            </a:endParaRPr>
          </a:p>
          <a:p>
            <a:pPr algn="just"/>
            <a:endParaRPr lang="pl-PL" sz="1600" dirty="0">
              <a:solidFill>
                <a:schemeClr val="accent2">
                  <a:lumMod val="50000"/>
                </a:schemeClr>
              </a:solidFill>
              <a:latin typeface="Century Gothic" charset="0"/>
              <a:ea typeface="Century Gothic" charset="0"/>
              <a:cs typeface="Century Gothic" charset="0"/>
            </a:endParaRPr>
          </a:p>
          <a:p>
            <a:pPr algn="just"/>
            <a:r>
              <a:rPr lang="pl-PL" sz="1600" b="1" dirty="0" smtClean="0">
                <a:solidFill>
                  <a:schemeClr val="accent2">
                    <a:lumMod val="50000"/>
                  </a:schemeClr>
                </a:solidFill>
                <a:latin typeface="Century Gothic" charset="0"/>
                <a:ea typeface="Century Gothic" charset="0"/>
                <a:cs typeface="Century Gothic" charset="0"/>
              </a:rPr>
              <a:t>Bon </a:t>
            </a:r>
            <a:r>
              <a:rPr lang="pl-PL" sz="1600" b="1" dirty="0">
                <a:solidFill>
                  <a:schemeClr val="accent2">
                    <a:lumMod val="50000"/>
                  </a:schemeClr>
                </a:solidFill>
                <a:latin typeface="Century Gothic" charset="0"/>
                <a:ea typeface="Century Gothic" charset="0"/>
                <a:cs typeface="Century Gothic" charset="0"/>
              </a:rPr>
              <a:t>stażowy</a:t>
            </a:r>
            <a:r>
              <a:rPr lang="pl-PL" sz="1600" dirty="0">
                <a:solidFill>
                  <a:schemeClr val="accent2">
                    <a:lumMod val="50000"/>
                  </a:schemeClr>
                </a:solidFill>
                <a:latin typeface="Century Gothic" charset="0"/>
                <a:ea typeface="Century Gothic" charset="0"/>
                <a:cs typeface="Century Gothic" charset="0"/>
              </a:rPr>
              <a:t> </a:t>
            </a:r>
            <a:r>
              <a:rPr lang="pl-PL" sz="1600" b="1" dirty="0">
                <a:solidFill>
                  <a:schemeClr val="accent2">
                    <a:lumMod val="50000"/>
                  </a:schemeClr>
                </a:solidFill>
                <a:latin typeface="Century Gothic" charset="0"/>
                <a:ea typeface="Century Gothic" charset="0"/>
                <a:cs typeface="Century Gothic" charset="0"/>
              </a:rPr>
              <a:t>(997,4 zł/mies.) </a:t>
            </a:r>
            <a:r>
              <a:rPr lang="pl-PL" sz="1600" dirty="0">
                <a:solidFill>
                  <a:schemeClr val="accent2">
                    <a:lumMod val="50000"/>
                  </a:schemeClr>
                </a:solidFill>
                <a:latin typeface="Century Gothic" charset="0"/>
                <a:ea typeface="Century Gothic" charset="0"/>
                <a:cs typeface="Century Gothic" charset="0"/>
              </a:rPr>
              <a:t>- gwarantuje skierowanie młodego bezrobotnego na staż na okres 6 m-</a:t>
            </a:r>
            <a:r>
              <a:rPr lang="pl-PL" sz="1600" dirty="0" err="1">
                <a:solidFill>
                  <a:schemeClr val="accent2">
                    <a:lumMod val="50000"/>
                  </a:schemeClr>
                </a:solidFill>
                <a:latin typeface="Century Gothic" charset="0"/>
                <a:ea typeface="Century Gothic" charset="0"/>
                <a:cs typeface="Century Gothic" charset="0"/>
              </a:rPr>
              <a:t>cy</a:t>
            </a:r>
            <a:r>
              <a:rPr lang="pl-PL" sz="1600" dirty="0">
                <a:solidFill>
                  <a:schemeClr val="accent2">
                    <a:lumMod val="50000"/>
                  </a:schemeClr>
                </a:solidFill>
                <a:latin typeface="Century Gothic" charset="0"/>
                <a:ea typeface="Century Gothic" charset="0"/>
                <a:cs typeface="Century Gothic" charset="0"/>
              </a:rPr>
              <a:t> do pracodawcy przez niego wskazanego (pracodawca gwarantuje zatrudnienie po zakończeniu stażu przez 6 m-</a:t>
            </a:r>
            <a:r>
              <a:rPr lang="pl-PL" sz="1600" dirty="0" err="1">
                <a:solidFill>
                  <a:schemeClr val="accent2">
                    <a:lumMod val="50000"/>
                  </a:schemeClr>
                </a:solidFill>
                <a:latin typeface="Century Gothic" charset="0"/>
                <a:ea typeface="Century Gothic" charset="0"/>
                <a:cs typeface="Century Gothic" charset="0"/>
              </a:rPr>
              <a:t>cy</a:t>
            </a:r>
            <a:r>
              <a:rPr lang="pl-PL" sz="1600" dirty="0">
                <a:solidFill>
                  <a:schemeClr val="accent2">
                    <a:lumMod val="50000"/>
                  </a:schemeClr>
                </a:solidFill>
                <a:latin typeface="Century Gothic" charset="0"/>
                <a:ea typeface="Century Gothic" charset="0"/>
                <a:cs typeface="Century Gothic" charset="0"/>
              </a:rPr>
              <a:t>). </a:t>
            </a:r>
            <a:r>
              <a:rPr lang="pl-PL" sz="1600" b="1" dirty="0">
                <a:solidFill>
                  <a:schemeClr val="accent2">
                    <a:lumMod val="50000"/>
                  </a:schemeClr>
                </a:solidFill>
                <a:latin typeface="Century Gothic" charset="0"/>
                <a:ea typeface="Century Gothic" charset="0"/>
                <a:cs typeface="Century Gothic" charset="0"/>
              </a:rPr>
              <a:t>Premia dla pracodawcy 1500 zł</a:t>
            </a:r>
            <a:r>
              <a:rPr lang="pl-PL" sz="1600" dirty="0" smtClean="0">
                <a:solidFill>
                  <a:schemeClr val="accent2">
                    <a:lumMod val="50000"/>
                  </a:schemeClr>
                </a:solidFill>
                <a:latin typeface="Century Gothic" charset="0"/>
                <a:ea typeface="Century Gothic" charset="0"/>
                <a:cs typeface="Century Gothic" charset="0"/>
              </a:rPr>
              <a:t>.;</a:t>
            </a:r>
            <a:endParaRPr lang="pl-PL" sz="1600" dirty="0">
              <a:solidFill>
                <a:schemeClr val="accent2">
                  <a:lumMod val="50000"/>
                </a:schemeClr>
              </a:solidFill>
              <a:latin typeface="Century Gothic" charset="0"/>
              <a:ea typeface="Century Gothic" charset="0"/>
              <a:cs typeface="Century Gothic" charset="0"/>
            </a:endParaRPr>
          </a:p>
          <a:p>
            <a:pPr marL="342900" indent="-342900" algn="just">
              <a:buFont typeface="Wingdings" charset="2"/>
              <a:buChar char="v"/>
            </a:pPr>
            <a:endParaRPr lang="pl-PL" sz="1600" dirty="0">
              <a:solidFill>
                <a:schemeClr val="accent2">
                  <a:lumMod val="50000"/>
                </a:schemeClr>
              </a:solidFill>
              <a:latin typeface="Century Gothic" charset="0"/>
              <a:ea typeface="Century Gothic" charset="0"/>
              <a:cs typeface="Century Gothic" charset="0"/>
            </a:endParaRPr>
          </a:p>
          <a:p>
            <a:pPr algn="just"/>
            <a:r>
              <a:rPr lang="pl-PL" sz="1600" b="1" dirty="0" smtClean="0">
                <a:solidFill>
                  <a:schemeClr val="accent2">
                    <a:lumMod val="50000"/>
                  </a:schemeClr>
                </a:solidFill>
                <a:latin typeface="Century Gothic" charset="0"/>
                <a:ea typeface="Century Gothic" charset="0"/>
                <a:cs typeface="Century Gothic" charset="0"/>
              </a:rPr>
              <a:t>Bon </a:t>
            </a:r>
            <a:r>
              <a:rPr lang="pl-PL" sz="1600" b="1" dirty="0">
                <a:solidFill>
                  <a:schemeClr val="accent2">
                    <a:lumMod val="50000"/>
                  </a:schemeClr>
                </a:solidFill>
                <a:latin typeface="Century Gothic" charset="0"/>
                <a:ea typeface="Century Gothic" charset="0"/>
                <a:cs typeface="Century Gothic" charset="0"/>
              </a:rPr>
              <a:t>na zasiedlenie</a:t>
            </a:r>
            <a:r>
              <a:rPr lang="pl-PL" sz="1600" dirty="0">
                <a:solidFill>
                  <a:schemeClr val="accent2">
                    <a:lumMod val="50000"/>
                  </a:schemeClr>
                </a:solidFill>
                <a:latin typeface="Century Gothic" charset="0"/>
                <a:ea typeface="Century Gothic" charset="0"/>
                <a:cs typeface="Century Gothic" charset="0"/>
              </a:rPr>
              <a:t> </a:t>
            </a:r>
            <a:r>
              <a:rPr lang="pl-PL" sz="1600" b="1" dirty="0">
                <a:solidFill>
                  <a:schemeClr val="accent2">
                    <a:lumMod val="50000"/>
                  </a:schemeClr>
                </a:solidFill>
                <a:latin typeface="Century Gothic" charset="0"/>
                <a:ea typeface="Century Gothic" charset="0"/>
                <a:cs typeface="Century Gothic" charset="0"/>
              </a:rPr>
              <a:t>(8 440,0 zł) </a:t>
            </a:r>
            <a:r>
              <a:rPr lang="pl-PL" sz="1600" dirty="0">
                <a:solidFill>
                  <a:schemeClr val="accent2">
                    <a:lumMod val="50000"/>
                  </a:schemeClr>
                </a:solidFill>
                <a:latin typeface="Century Gothic" charset="0"/>
                <a:ea typeface="Century Gothic" charset="0"/>
                <a:cs typeface="Century Gothic" charset="0"/>
              </a:rPr>
              <a:t>- osobom do 30. roku życia zapewni środki na pokrycie kosztów związanych z podjęciem zatrudnienia, innej pracy zarobkowej lub działalności gospodarczej poza miejscem </a:t>
            </a:r>
            <a:r>
              <a:rPr lang="pl-PL" sz="1600" dirty="0" smtClean="0">
                <a:solidFill>
                  <a:schemeClr val="accent2">
                    <a:lumMod val="50000"/>
                  </a:schemeClr>
                </a:solidFill>
                <a:latin typeface="Century Gothic" charset="0"/>
                <a:ea typeface="Century Gothic" charset="0"/>
                <a:cs typeface="Century Gothic" charset="0"/>
              </a:rPr>
              <a:t>zamieszkania; </a:t>
            </a:r>
            <a:endParaRPr lang="pl-PL" sz="1600" dirty="0">
              <a:solidFill>
                <a:schemeClr val="accent2">
                  <a:lumMod val="50000"/>
                </a:schemeClr>
              </a:solidFill>
              <a:latin typeface="Century Gothic" charset="0"/>
              <a:ea typeface="Century Gothic" charset="0"/>
              <a:cs typeface="Century Gothic" charset="0"/>
            </a:endParaRPr>
          </a:p>
          <a:p>
            <a:pPr algn="just"/>
            <a:endParaRPr lang="pl-PL" sz="1600" dirty="0">
              <a:solidFill>
                <a:schemeClr val="accent2">
                  <a:lumMod val="50000"/>
                </a:schemeClr>
              </a:solidFill>
              <a:latin typeface="Century Gothic" charset="0"/>
              <a:ea typeface="Century Gothic" charset="0"/>
              <a:cs typeface="Century Gothic" charset="0"/>
            </a:endParaRPr>
          </a:p>
        </p:txBody>
      </p:sp>
      <p:pic>
        <p:nvPicPr>
          <p:cNvPr id="7" name="pasek doln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nspirujemy do dzialan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asek gor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logo bia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rostokąt 11"/>
          <p:cNvSpPr/>
          <p:nvPr/>
        </p:nvSpPr>
        <p:spPr>
          <a:xfrm>
            <a:off x="2727409" y="209550"/>
            <a:ext cx="544336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Przykładowe zachęty dla pracodawców</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30026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2"/>
          <p:cNvSpPr txBox="1"/>
          <p:nvPr/>
        </p:nvSpPr>
        <p:spPr>
          <a:xfrm>
            <a:off x="222250" y="1381869"/>
            <a:ext cx="8650288" cy="4524315"/>
          </a:xfrm>
          <a:prstGeom prst="rect">
            <a:avLst/>
          </a:prstGeom>
          <a:noFill/>
        </p:spPr>
        <p:txBody>
          <a:bodyPr wrap="square" rtlCol="0">
            <a:spAutoFit/>
          </a:bodyPr>
          <a:lstStyle/>
          <a:p>
            <a:pPr algn="just"/>
            <a:r>
              <a:rPr lang="pl-PL" sz="1600" b="1" dirty="0">
                <a:solidFill>
                  <a:schemeClr val="accent2">
                    <a:lumMod val="50000"/>
                  </a:schemeClr>
                </a:solidFill>
                <a:latin typeface="Century Gothic" charset="0"/>
                <a:ea typeface="Century Gothic" charset="0"/>
                <a:cs typeface="Century Gothic" charset="0"/>
              </a:rPr>
              <a:t>B</a:t>
            </a:r>
            <a:r>
              <a:rPr lang="pl-PL" sz="1600" b="1" dirty="0" smtClean="0">
                <a:solidFill>
                  <a:schemeClr val="accent2">
                    <a:lumMod val="50000"/>
                  </a:schemeClr>
                </a:solidFill>
                <a:latin typeface="Century Gothic" charset="0"/>
                <a:ea typeface="Century Gothic" charset="0"/>
                <a:cs typeface="Century Gothic" charset="0"/>
              </a:rPr>
              <a:t>on </a:t>
            </a:r>
            <a:r>
              <a:rPr lang="pl-PL" sz="1600" b="1" dirty="0">
                <a:solidFill>
                  <a:schemeClr val="accent2">
                    <a:lumMod val="50000"/>
                  </a:schemeClr>
                </a:solidFill>
                <a:latin typeface="Century Gothic" charset="0"/>
                <a:ea typeface="Century Gothic" charset="0"/>
                <a:cs typeface="Century Gothic" charset="0"/>
              </a:rPr>
              <a:t>szkoleniowy</a:t>
            </a:r>
            <a:r>
              <a:rPr lang="pl-PL" sz="1600" dirty="0">
                <a:solidFill>
                  <a:schemeClr val="accent2">
                    <a:lumMod val="50000"/>
                  </a:schemeClr>
                </a:solidFill>
                <a:latin typeface="Century Gothic" charset="0"/>
                <a:ea typeface="Century Gothic" charset="0"/>
                <a:cs typeface="Century Gothic" charset="0"/>
              </a:rPr>
              <a:t> </a:t>
            </a:r>
            <a:r>
              <a:rPr lang="pl-PL" sz="1600" b="1" dirty="0" smtClean="0">
                <a:solidFill>
                  <a:schemeClr val="accent2">
                    <a:lumMod val="50000"/>
                  </a:schemeClr>
                </a:solidFill>
                <a:latin typeface="Century Gothic" charset="0"/>
                <a:ea typeface="Century Gothic" charset="0"/>
                <a:cs typeface="Century Gothic" charset="0"/>
              </a:rPr>
              <a:t>(4 220,00 zł) </a:t>
            </a:r>
            <a:r>
              <a:rPr lang="pl-PL" sz="1600" dirty="0" smtClean="0">
                <a:solidFill>
                  <a:schemeClr val="accent2">
                    <a:lumMod val="50000"/>
                  </a:schemeClr>
                </a:solidFill>
                <a:latin typeface="Century Gothic" charset="0"/>
                <a:ea typeface="Century Gothic" charset="0"/>
                <a:cs typeface="Century Gothic" charset="0"/>
              </a:rPr>
              <a:t>- </a:t>
            </a:r>
            <a:r>
              <a:rPr lang="pl-PL" sz="1600" dirty="0">
                <a:solidFill>
                  <a:schemeClr val="accent2">
                    <a:lumMod val="50000"/>
                  </a:schemeClr>
                </a:solidFill>
                <a:latin typeface="Century Gothic" charset="0"/>
                <a:ea typeface="Century Gothic" charset="0"/>
                <a:cs typeface="Century Gothic" charset="0"/>
              </a:rPr>
              <a:t>gwarantuje sfinansowanie szkolenia samodzielnie wybranego przez bezrobotnego, które jest niezbędne do podjęcia zatrudnienia, </a:t>
            </a:r>
            <a:r>
              <a:rPr lang="pl-PL" sz="1600" dirty="0" smtClean="0">
                <a:solidFill>
                  <a:schemeClr val="accent2">
                    <a:lumMod val="50000"/>
                  </a:schemeClr>
                </a:solidFill>
                <a:latin typeface="Century Gothic" charset="0"/>
                <a:ea typeface="Century Gothic" charset="0"/>
                <a:cs typeface="Century Gothic" charset="0"/>
              </a:rPr>
              <a:t/>
            </a:r>
            <a:br>
              <a:rPr lang="pl-PL" sz="1600" dirty="0" smtClean="0">
                <a:solidFill>
                  <a:schemeClr val="accent2">
                    <a:lumMod val="50000"/>
                  </a:schemeClr>
                </a:solidFill>
                <a:latin typeface="Century Gothic" charset="0"/>
                <a:ea typeface="Century Gothic" charset="0"/>
                <a:cs typeface="Century Gothic" charset="0"/>
              </a:rPr>
            </a:br>
            <a:r>
              <a:rPr lang="pl-PL" sz="1600" dirty="0" smtClean="0">
                <a:solidFill>
                  <a:schemeClr val="accent2">
                    <a:lumMod val="50000"/>
                  </a:schemeClr>
                </a:solidFill>
                <a:latin typeface="Century Gothic" charset="0"/>
                <a:ea typeface="Century Gothic" charset="0"/>
                <a:cs typeface="Century Gothic" charset="0"/>
              </a:rPr>
              <a:t>a </a:t>
            </a:r>
            <a:r>
              <a:rPr lang="pl-PL" sz="1600" dirty="0">
                <a:solidFill>
                  <a:schemeClr val="accent2">
                    <a:lumMod val="50000"/>
                  </a:schemeClr>
                </a:solidFill>
                <a:latin typeface="Century Gothic" charset="0"/>
                <a:ea typeface="Century Gothic" charset="0"/>
                <a:cs typeface="Century Gothic" charset="0"/>
              </a:rPr>
              <a:t>także dodatkowych kosztów z tym związanych (dojazdu, zakwaterowania) do wysokości 100% przeciętnego wynagrodzenia obowiązującego w dniu przyznania bonu </a:t>
            </a:r>
            <a:r>
              <a:rPr lang="pl-PL" sz="1600" dirty="0" smtClean="0">
                <a:solidFill>
                  <a:schemeClr val="accent2">
                    <a:lumMod val="50000"/>
                  </a:schemeClr>
                </a:solidFill>
                <a:latin typeface="Century Gothic" charset="0"/>
                <a:ea typeface="Century Gothic" charset="0"/>
                <a:cs typeface="Century Gothic" charset="0"/>
              </a:rPr>
              <a:t>szkoleniowe;</a:t>
            </a:r>
          </a:p>
          <a:p>
            <a:pPr algn="just"/>
            <a:r>
              <a:rPr lang="pl-PL" sz="1600" dirty="0" smtClean="0">
                <a:solidFill>
                  <a:schemeClr val="accent2">
                    <a:lumMod val="50000"/>
                  </a:schemeClr>
                </a:solidFill>
                <a:latin typeface="Century Gothic" charset="0"/>
                <a:ea typeface="Century Gothic" charset="0"/>
                <a:cs typeface="Century Gothic" charset="0"/>
              </a:rPr>
              <a:t/>
            </a:r>
            <a:br>
              <a:rPr lang="pl-PL" sz="1600" dirty="0" smtClean="0">
                <a:solidFill>
                  <a:schemeClr val="accent2">
                    <a:lumMod val="50000"/>
                  </a:schemeClr>
                </a:solidFill>
                <a:latin typeface="Century Gothic" charset="0"/>
                <a:ea typeface="Century Gothic" charset="0"/>
                <a:cs typeface="Century Gothic" charset="0"/>
              </a:rPr>
            </a:br>
            <a:r>
              <a:rPr lang="pl-PL" sz="1600" dirty="0">
                <a:solidFill>
                  <a:schemeClr val="accent2">
                    <a:lumMod val="50000"/>
                  </a:schemeClr>
                </a:solidFill>
                <a:latin typeface="Century Gothic" charset="0"/>
                <a:ea typeface="Century Gothic" charset="0"/>
                <a:cs typeface="Century Gothic" charset="0"/>
              </a:rPr>
              <a:t/>
            </a:r>
            <a:br>
              <a:rPr lang="pl-PL" sz="1600" dirty="0">
                <a:solidFill>
                  <a:schemeClr val="accent2">
                    <a:lumMod val="50000"/>
                  </a:schemeClr>
                </a:solidFill>
                <a:latin typeface="Century Gothic" charset="0"/>
                <a:ea typeface="Century Gothic" charset="0"/>
                <a:cs typeface="Century Gothic" charset="0"/>
              </a:rPr>
            </a:br>
            <a:r>
              <a:rPr lang="pl-PL" sz="1600" b="1" dirty="0" smtClean="0">
                <a:solidFill>
                  <a:schemeClr val="accent2">
                    <a:lumMod val="50000"/>
                  </a:schemeClr>
                </a:solidFill>
                <a:latin typeface="Century Gothic" charset="0"/>
                <a:ea typeface="Century Gothic" charset="0"/>
                <a:cs typeface="Century Gothic" charset="0"/>
              </a:rPr>
              <a:t>Refundacja </a:t>
            </a:r>
            <a:r>
              <a:rPr lang="pl-PL" sz="1600" b="1" dirty="0">
                <a:solidFill>
                  <a:schemeClr val="accent2">
                    <a:lumMod val="50000"/>
                  </a:schemeClr>
                </a:solidFill>
                <a:latin typeface="Century Gothic" charset="0"/>
                <a:ea typeface="Century Gothic" charset="0"/>
                <a:cs typeface="Century Gothic" charset="0"/>
              </a:rPr>
              <a:t>kosztów składek na ubezpieczenie społeczne do </a:t>
            </a:r>
            <a:r>
              <a:rPr lang="pl-PL" sz="1600" b="1" dirty="0" smtClean="0">
                <a:solidFill>
                  <a:schemeClr val="accent2">
                    <a:lumMod val="50000"/>
                  </a:schemeClr>
                </a:solidFill>
                <a:latin typeface="Century Gothic" charset="0"/>
                <a:ea typeface="Century Gothic" charset="0"/>
                <a:cs typeface="Century Gothic" charset="0"/>
              </a:rPr>
              <a:t>30 l. (1 000 zł/mies.) </a:t>
            </a:r>
            <a:r>
              <a:rPr lang="pl-PL" sz="1600" dirty="0" smtClean="0">
                <a:solidFill>
                  <a:schemeClr val="accent2">
                    <a:lumMod val="50000"/>
                  </a:schemeClr>
                </a:solidFill>
                <a:latin typeface="Century Gothic" charset="0"/>
                <a:ea typeface="Century Gothic" charset="0"/>
                <a:cs typeface="Century Gothic" charset="0"/>
              </a:rPr>
              <a:t>- </a:t>
            </a:r>
            <a:r>
              <a:rPr lang="pl-PL" sz="1600" dirty="0">
                <a:solidFill>
                  <a:schemeClr val="accent2">
                    <a:lumMod val="50000"/>
                  </a:schemeClr>
                </a:solidFill>
                <a:latin typeface="Century Gothic" charset="0"/>
                <a:ea typeface="Century Gothic" charset="0"/>
                <a:cs typeface="Century Gothic" charset="0"/>
              </a:rPr>
              <a:t>przysługuje pracodawcom, którzy zatrudnią bezrobotnych skierowanych przez urząd pracy, którzy podejmują pierwszą pracę. Refundacja przysługuje przez </a:t>
            </a:r>
            <a:r>
              <a:rPr lang="pl-PL" sz="1600" dirty="0" smtClean="0">
                <a:solidFill>
                  <a:schemeClr val="accent2">
                    <a:lumMod val="50000"/>
                  </a:schemeClr>
                </a:solidFill>
                <a:latin typeface="Century Gothic" charset="0"/>
                <a:ea typeface="Century Gothic" charset="0"/>
                <a:cs typeface="Century Gothic" charset="0"/>
              </a:rPr>
              <a:t/>
            </a:r>
            <a:br>
              <a:rPr lang="pl-PL" sz="1600" dirty="0" smtClean="0">
                <a:solidFill>
                  <a:schemeClr val="accent2">
                    <a:lumMod val="50000"/>
                  </a:schemeClr>
                </a:solidFill>
                <a:latin typeface="Century Gothic" charset="0"/>
                <a:ea typeface="Century Gothic" charset="0"/>
                <a:cs typeface="Century Gothic" charset="0"/>
              </a:rPr>
            </a:br>
            <a:r>
              <a:rPr lang="pl-PL" sz="1600" dirty="0" smtClean="0">
                <a:solidFill>
                  <a:schemeClr val="accent2">
                    <a:lumMod val="50000"/>
                  </a:schemeClr>
                </a:solidFill>
                <a:latin typeface="Century Gothic" charset="0"/>
                <a:ea typeface="Century Gothic" charset="0"/>
                <a:cs typeface="Century Gothic" charset="0"/>
              </a:rPr>
              <a:t>12 </a:t>
            </a:r>
            <a:r>
              <a:rPr lang="pl-PL" sz="1600" dirty="0">
                <a:solidFill>
                  <a:schemeClr val="accent2">
                    <a:lumMod val="50000"/>
                  </a:schemeClr>
                </a:solidFill>
                <a:latin typeface="Century Gothic" charset="0"/>
                <a:ea typeface="Century Gothic" charset="0"/>
                <a:cs typeface="Century Gothic" charset="0"/>
              </a:rPr>
              <a:t>miesięcy, a jej wysokość nie może przekroczyć miesięcznie ½ minimalnego wynagrodzenia za </a:t>
            </a:r>
            <a:r>
              <a:rPr lang="pl-PL" sz="1600" dirty="0" smtClean="0">
                <a:solidFill>
                  <a:schemeClr val="accent2">
                    <a:lumMod val="50000"/>
                  </a:schemeClr>
                </a:solidFill>
                <a:latin typeface="Century Gothic" charset="0"/>
                <a:ea typeface="Century Gothic" charset="0"/>
                <a:cs typeface="Century Gothic" charset="0"/>
              </a:rPr>
              <a:t>pracę. Warunek dalszego </a:t>
            </a:r>
            <a:r>
              <a:rPr lang="pl-PL" sz="1600" dirty="0">
                <a:solidFill>
                  <a:schemeClr val="accent2">
                    <a:lumMod val="50000"/>
                  </a:schemeClr>
                </a:solidFill>
                <a:latin typeface="Century Gothic" charset="0"/>
                <a:ea typeface="Century Gothic" charset="0"/>
                <a:cs typeface="Century Gothic" charset="0"/>
              </a:rPr>
              <a:t>zatrudniania </a:t>
            </a:r>
            <a:r>
              <a:rPr lang="pl-PL" sz="1600" dirty="0" smtClean="0">
                <a:solidFill>
                  <a:schemeClr val="accent2">
                    <a:lumMod val="50000"/>
                  </a:schemeClr>
                </a:solidFill>
                <a:latin typeface="Century Gothic" charset="0"/>
                <a:ea typeface="Century Gothic" charset="0"/>
                <a:cs typeface="Century Gothic" charset="0"/>
              </a:rPr>
              <a:t>przez </a:t>
            </a:r>
            <a:r>
              <a:rPr lang="pl-PL" sz="1600" dirty="0">
                <a:solidFill>
                  <a:schemeClr val="accent2">
                    <a:lumMod val="50000"/>
                  </a:schemeClr>
                </a:solidFill>
                <a:latin typeface="Century Gothic" charset="0"/>
                <a:ea typeface="Century Gothic" charset="0"/>
                <a:cs typeface="Century Gothic" charset="0"/>
              </a:rPr>
              <a:t>okres 6 </a:t>
            </a:r>
            <a:r>
              <a:rPr lang="pl-PL" sz="1600" dirty="0" smtClean="0">
                <a:solidFill>
                  <a:schemeClr val="accent2">
                    <a:lumMod val="50000"/>
                  </a:schemeClr>
                </a:solidFill>
                <a:latin typeface="Century Gothic" charset="0"/>
                <a:ea typeface="Century Gothic" charset="0"/>
                <a:cs typeface="Century Gothic" charset="0"/>
              </a:rPr>
              <a:t>miesięcy (nikt nie skorzystał);</a:t>
            </a:r>
          </a:p>
          <a:p>
            <a:pPr marL="342900" indent="-342900" algn="just">
              <a:buFont typeface="Wingdings" charset="2"/>
              <a:buChar char="v"/>
            </a:pPr>
            <a:endParaRPr lang="pl-PL" sz="1600" dirty="0">
              <a:solidFill>
                <a:schemeClr val="accent2">
                  <a:lumMod val="50000"/>
                </a:schemeClr>
              </a:solidFill>
              <a:latin typeface="Century Gothic" charset="0"/>
              <a:ea typeface="Century Gothic" charset="0"/>
              <a:cs typeface="Century Gothic" charset="0"/>
            </a:endParaRPr>
          </a:p>
          <a:p>
            <a:pPr algn="just"/>
            <a:endParaRPr lang="pl-PL" sz="1600" b="1" dirty="0" smtClean="0">
              <a:solidFill>
                <a:schemeClr val="accent2">
                  <a:lumMod val="50000"/>
                </a:schemeClr>
              </a:solidFill>
              <a:latin typeface="Century Gothic" charset="0"/>
              <a:ea typeface="Century Gothic" charset="0"/>
              <a:cs typeface="Century Gothic" charset="0"/>
            </a:endParaRPr>
          </a:p>
          <a:p>
            <a:pPr algn="just"/>
            <a:r>
              <a:rPr lang="pl-PL" sz="1600" b="1" dirty="0" smtClean="0">
                <a:solidFill>
                  <a:schemeClr val="accent2">
                    <a:lumMod val="50000"/>
                  </a:schemeClr>
                </a:solidFill>
                <a:latin typeface="Century Gothic" charset="0"/>
                <a:ea typeface="Century Gothic" charset="0"/>
                <a:cs typeface="Century Gothic" charset="0"/>
              </a:rPr>
              <a:t>Refundacja </a:t>
            </a:r>
            <a:r>
              <a:rPr lang="pl-PL" sz="1600" b="1" dirty="0">
                <a:solidFill>
                  <a:schemeClr val="accent2">
                    <a:lumMod val="50000"/>
                  </a:schemeClr>
                </a:solidFill>
                <a:latin typeface="Century Gothic" charset="0"/>
                <a:ea typeface="Century Gothic" charset="0"/>
                <a:cs typeface="Century Gothic" charset="0"/>
              </a:rPr>
              <a:t>kosztów wyposażenia lub doposażenia stanowiska pracy</a:t>
            </a:r>
            <a:r>
              <a:rPr lang="pl-PL" sz="1600" dirty="0">
                <a:solidFill>
                  <a:schemeClr val="accent2">
                    <a:lumMod val="50000"/>
                  </a:schemeClr>
                </a:solidFill>
                <a:latin typeface="Century Gothic" charset="0"/>
                <a:ea typeface="Century Gothic" charset="0"/>
                <a:cs typeface="Century Gothic" charset="0"/>
              </a:rPr>
              <a:t> dla skierowanego bezrobotnego, który został zatrudniony przez osobę prowadzącą działalność </a:t>
            </a:r>
            <a:r>
              <a:rPr lang="pl-PL" sz="1600" dirty="0" smtClean="0">
                <a:solidFill>
                  <a:schemeClr val="accent2">
                    <a:lumMod val="50000"/>
                  </a:schemeClr>
                </a:solidFill>
                <a:latin typeface="Century Gothic" charset="0"/>
                <a:ea typeface="Century Gothic" charset="0"/>
                <a:cs typeface="Century Gothic" charset="0"/>
              </a:rPr>
              <a:t>gospodarczą </a:t>
            </a:r>
            <a:r>
              <a:rPr lang="pl-PL" sz="1600" b="1" dirty="0" smtClean="0">
                <a:solidFill>
                  <a:schemeClr val="accent2">
                    <a:lumMod val="50000"/>
                  </a:schemeClr>
                </a:solidFill>
                <a:latin typeface="Century Gothic" charset="0"/>
                <a:ea typeface="Century Gothic" charset="0"/>
                <a:cs typeface="Century Gothic" charset="0"/>
              </a:rPr>
              <a:t>(25 324,20 zł)</a:t>
            </a:r>
            <a:r>
              <a:rPr lang="pl-PL" sz="1600" dirty="0" smtClean="0">
                <a:solidFill>
                  <a:schemeClr val="accent2">
                    <a:lumMod val="50000"/>
                  </a:schemeClr>
                </a:solidFill>
                <a:latin typeface="Century Gothic" charset="0"/>
                <a:ea typeface="Century Gothic" charset="0"/>
                <a:cs typeface="Century Gothic" charset="0"/>
              </a:rPr>
              <a:t>. </a:t>
            </a:r>
            <a:endParaRPr lang="pl-PL" sz="1600" dirty="0">
              <a:solidFill>
                <a:schemeClr val="accent2">
                  <a:lumMod val="50000"/>
                </a:schemeClr>
              </a:solidFill>
              <a:latin typeface="Century Gothic" charset="0"/>
              <a:ea typeface="Century Gothic" charset="0"/>
              <a:cs typeface="Century Gothic" charset="0"/>
            </a:endParaRPr>
          </a:p>
        </p:txBody>
      </p:sp>
      <p:pic>
        <p:nvPicPr>
          <p:cNvPr id="7" name="pasek doln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nspirujemy do dzialan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asek gor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logo bia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rostokąt 12"/>
          <p:cNvSpPr/>
          <p:nvPr/>
        </p:nvSpPr>
        <p:spPr>
          <a:xfrm>
            <a:off x="2727409" y="209550"/>
            <a:ext cx="544336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Przykładowe zachęty dla pracodawców</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143489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2"/>
          <p:cNvSpPr txBox="1"/>
          <p:nvPr/>
        </p:nvSpPr>
        <p:spPr>
          <a:xfrm>
            <a:off x="222250" y="1041923"/>
            <a:ext cx="8607426" cy="3670236"/>
          </a:xfrm>
          <a:prstGeom prst="rect">
            <a:avLst/>
          </a:prstGeom>
          <a:noFill/>
        </p:spPr>
        <p:txBody>
          <a:bodyPr wrap="square" rtlCol="0">
            <a:spAutoFit/>
          </a:bodyPr>
          <a:lstStyle/>
          <a:p>
            <a:pPr algn="just"/>
            <a:endParaRPr lang="pl-PL" sz="1550" dirty="0">
              <a:solidFill>
                <a:schemeClr val="accent2">
                  <a:lumMod val="50000"/>
                </a:schemeClr>
              </a:solidFill>
              <a:latin typeface="Century Gothic" charset="0"/>
              <a:ea typeface="Century Gothic" charset="0"/>
              <a:cs typeface="Century Gothic" charset="0"/>
            </a:endParaRPr>
          </a:p>
          <a:p>
            <a:pPr algn="just"/>
            <a:r>
              <a:rPr lang="pl-PL" sz="1550" b="1" dirty="0">
                <a:solidFill>
                  <a:schemeClr val="accent2">
                    <a:lumMod val="50000"/>
                  </a:schemeClr>
                </a:solidFill>
                <a:latin typeface="Century Gothic" charset="0"/>
                <a:ea typeface="Century Gothic" charset="0"/>
                <a:cs typeface="Century Gothic" charset="0"/>
              </a:rPr>
              <a:t>W</a:t>
            </a:r>
            <a:r>
              <a:rPr lang="pl-PL" sz="1550" b="1" dirty="0" smtClean="0">
                <a:solidFill>
                  <a:schemeClr val="accent2">
                    <a:lumMod val="50000"/>
                  </a:schemeClr>
                </a:solidFill>
                <a:latin typeface="Century Gothic" charset="0"/>
                <a:ea typeface="Century Gothic" charset="0"/>
                <a:cs typeface="Century Gothic" charset="0"/>
              </a:rPr>
              <a:t>sparcie </a:t>
            </a:r>
            <a:r>
              <a:rPr lang="pl-PL" sz="1550" b="1" dirty="0">
                <a:solidFill>
                  <a:schemeClr val="accent2">
                    <a:lumMod val="50000"/>
                  </a:schemeClr>
                </a:solidFill>
                <a:latin typeface="Century Gothic" charset="0"/>
                <a:ea typeface="Century Gothic" charset="0"/>
                <a:cs typeface="Century Gothic" charset="0"/>
              </a:rPr>
              <a:t>dla osób bezrobotnych powyżej </a:t>
            </a:r>
            <a:r>
              <a:rPr lang="pl-PL" sz="1550" b="1" dirty="0" smtClean="0">
                <a:solidFill>
                  <a:schemeClr val="accent2">
                    <a:lumMod val="50000"/>
                  </a:schemeClr>
                </a:solidFill>
                <a:latin typeface="Century Gothic" charset="0"/>
                <a:ea typeface="Century Gothic" charset="0"/>
                <a:cs typeface="Century Gothic" charset="0"/>
              </a:rPr>
              <a:t>50. </a:t>
            </a:r>
            <a:r>
              <a:rPr lang="pl-PL" sz="1550" b="1" dirty="0">
                <a:solidFill>
                  <a:schemeClr val="accent2">
                    <a:lumMod val="50000"/>
                  </a:schemeClr>
                </a:solidFill>
                <a:latin typeface="Century Gothic" charset="0"/>
                <a:ea typeface="Century Gothic" charset="0"/>
                <a:cs typeface="Century Gothic" charset="0"/>
              </a:rPr>
              <a:t>roku </a:t>
            </a:r>
            <a:r>
              <a:rPr lang="pl-PL" sz="1550" b="1" dirty="0" smtClean="0">
                <a:solidFill>
                  <a:schemeClr val="accent2">
                    <a:lumMod val="50000"/>
                  </a:schemeClr>
                </a:solidFill>
                <a:latin typeface="Century Gothic" charset="0"/>
                <a:ea typeface="Century Gothic" charset="0"/>
                <a:cs typeface="Century Gothic" charset="0"/>
              </a:rPr>
              <a:t>życia:</a:t>
            </a:r>
            <a:endParaRPr lang="pl-PL" sz="1550" b="1" dirty="0">
              <a:solidFill>
                <a:schemeClr val="accent2">
                  <a:lumMod val="50000"/>
                </a:schemeClr>
              </a:solidFill>
              <a:latin typeface="Century Gothic" charset="0"/>
              <a:ea typeface="Century Gothic" charset="0"/>
              <a:cs typeface="Century Gothic" charset="0"/>
            </a:endParaRPr>
          </a:p>
          <a:p>
            <a:pPr algn="just"/>
            <a:endParaRPr lang="pl-PL" sz="1550" dirty="0" smtClean="0">
              <a:solidFill>
                <a:schemeClr val="accent2">
                  <a:lumMod val="50000"/>
                </a:schemeClr>
              </a:solidFill>
              <a:latin typeface="Century Gothic" charset="0"/>
              <a:ea typeface="Century Gothic" charset="0"/>
              <a:cs typeface="Century Gothic" charset="0"/>
            </a:endParaRPr>
          </a:p>
          <a:p>
            <a:pPr algn="just"/>
            <a:r>
              <a:rPr lang="pl-PL" sz="1550" dirty="0" smtClean="0">
                <a:solidFill>
                  <a:schemeClr val="accent2">
                    <a:lumMod val="50000"/>
                  </a:schemeClr>
                </a:solidFill>
                <a:latin typeface="Century Gothic" charset="0"/>
                <a:ea typeface="Century Gothic" charset="0"/>
                <a:cs typeface="Century Gothic" charset="0"/>
              </a:rPr>
              <a:t>Dla </a:t>
            </a:r>
            <a:r>
              <a:rPr lang="pl-PL" sz="1550" dirty="0">
                <a:solidFill>
                  <a:schemeClr val="accent2">
                    <a:lumMod val="50000"/>
                  </a:schemeClr>
                </a:solidFill>
                <a:latin typeface="Century Gothic" charset="0"/>
                <a:ea typeface="Century Gothic" charset="0"/>
                <a:cs typeface="Century Gothic" charset="0"/>
              </a:rPr>
              <a:t>pracodawcy - dofinansowanie wynagrodzenia za zatrudnienie skierowanego bezrobotnego</a:t>
            </a:r>
            <a:r>
              <a:rPr lang="pl-PL" sz="1550" dirty="0" smtClean="0">
                <a:solidFill>
                  <a:schemeClr val="accent2">
                    <a:lumMod val="50000"/>
                  </a:schemeClr>
                </a:solidFill>
                <a:latin typeface="Century Gothic" charset="0"/>
                <a:ea typeface="Century Gothic" charset="0"/>
                <a:cs typeface="Century Gothic" charset="0"/>
              </a:rPr>
              <a:t>:</a:t>
            </a:r>
          </a:p>
          <a:p>
            <a:pPr marL="342900" indent="-342900" algn="just">
              <a:buFontTx/>
              <a:buChar char="-"/>
            </a:pPr>
            <a:r>
              <a:rPr lang="pl-PL" sz="1550" dirty="0" smtClean="0">
                <a:solidFill>
                  <a:schemeClr val="accent2">
                    <a:lumMod val="50000"/>
                  </a:schemeClr>
                </a:solidFill>
                <a:latin typeface="Century Gothic" charset="0"/>
                <a:ea typeface="Century Gothic" charset="0"/>
                <a:cs typeface="Century Gothic" charset="0"/>
              </a:rPr>
              <a:t>przez </a:t>
            </a:r>
            <a:r>
              <a:rPr lang="pl-PL" sz="1550" dirty="0">
                <a:solidFill>
                  <a:schemeClr val="accent2">
                    <a:lumMod val="50000"/>
                  </a:schemeClr>
                </a:solidFill>
                <a:latin typeface="Century Gothic" charset="0"/>
                <a:ea typeface="Century Gothic" charset="0"/>
                <a:cs typeface="Century Gothic" charset="0"/>
              </a:rPr>
              <a:t>12 m-</a:t>
            </a:r>
            <a:r>
              <a:rPr lang="pl-PL" sz="1550" dirty="0" err="1">
                <a:solidFill>
                  <a:schemeClr val="accent2">
                    <a:lumMod val="50000"/>
                  </a:schemeClr>
                </a:solidFill>
                <a:latin typeface="Century Gothic" charset="0"/>
                <a:ea typeface="Century Gothic" charset="0"/>
                <a:cs typeface="Century Gothic" charset="0"/>
              </a:rPr>
              <a:t>cy</a:t>
            </a:r>
            <a:r>
              <a:rPr lang="pl-PL" sz="1550" dirty="0">
                <a:solidFill>
                  <a:schemeClr val="accent2">
                    <a:lumMod val="50000"/>
                  </a:schemeClr>
                </a:solidFill>
                <a:latin typeface="Century Gothic" charset="0"/>
                <a:ea typeface="Century Gothic" charset="0"/>
                <a:cs typeface="Century Gothic" charset="0"/>
              </a:rPr>
              <a:t> – w przypadku zatrudnienia bezrobotnego, który </a:t>
            </a:r>
            <a:r>
              <a:rPr lang="pl-PL" sz="1550" dirty="0" smtClean="0">
                <a:solidFill>
                  <a:schemeClr val="accent2">
                    <a:lumMod val="50000"/>
                  </a:schemeClr>
                </a:solidFill>
                <a:latin typeface="Century Gothic" charset="0"/>
                <a:ea typeface="Century Gothic" charset="0"/>
                <a:cs typeface="Century Gothic" charset="0"/>
              </a:rPr>
              <a:t>ukończył 50 l.</a:t>
            </a:r>
            <a:r>
              <a:rPr lang="pl-PL" sz="1550" dirty="0">
                <a:solidFill>
                  <a:schemeClr val="accent2">
                    <a:lumMod val="50000"/>
                  </a:schemeClr>
                </a:solidFill>
                <a:latin typeface="Century Gothic" charset="0"/>
                <a:ea typeface="Century Gothic" charset="0"/>
                <a:cs typeface="Century Gothic" charset="0"/>
              </a:rPr>
              <a:t>	</a:t>
            </a:r>
          </a:p>
          <a:p>
            <a:pPr marL="342900" indent="-342900" algn="just">
              <a:buFontTx/>
              <a:buChar char="-"/>
            </a:pPr>
            <a:r>
              <a:rPr lang="pl-PL" sz="1550" dirty="0" smtClean="0">
                <a:solidFill>
                  <a:schemeClr val="accent2">
                    <a:lumMod val="50000"/>
                  </a:schemeClr>
                </a:solidFill>
                <a:latin typeface="Century Gothic" charset="0"/>
                <a:ea typeface="Century Gothic" charset="0"/>
                <a:cs typeface="Century Gothic" charset="0"/>
              </a:rPr>
              <a:t>przez </a:t>
            </a:r>
            <a:r>
              <a:rPr lang="pl-PL" sz="1550" dirty="0">
                <a:solidFill>
                  <a:schemeClr val="accent2">
                    <a:lumMod val="50000"/>
                  </a:schemeClr>
                </a:solidFill>
                <a:latin typeface="Century Gothic" charset="0"/>
                <a:ea typeface="Century Gothic" charset="0"/>
                <a:cs typeface="Century Gothic" charset="0"/>
              </a:rPr>
              <a:t>24 m-ce - w przypadku zatrudnienia bezrobotnego, który ukończył 60 </a:t>
            </a:r>
            <a:r>
              <a:rPr lang="pl-PL" sz="1550" dirty="0" smtClean="0">
                <a:solidFill>
                  <a:schemeClr val="accent2">
                    <a:lumMod val="50000"/>
                  </a:schemeClr>
                </a:solidFill>
                <a:latin typeface="Century Gothic" charset="0"/>
                <a:ea typeface="Century Gothic" charset="0"/>
                <a:cs typeface="Century Gothic" charset="0"/>
              </a:rPr>
              <a:t>l.</a:t>
            </a:r>
            <a:endParaRPr lang="pl-PL" sz="1550" dirty="0">
              <a:solidFill>
                <a:schemeClr val="accent2">
                  <a:lumMod val="50000"/>
                </a:schemeClr>
              </a:solidFill>
              <a:latin typeface="Century Gothic" charset="0"/>
              <a:ea typeface="Century Gothic" charset="0"/>
              <a:cs typeface="Century Gothic" charset="0"/>
            </a:endParaRPr>
          </a:p>
          <a:p>
            <a:pPr algn="just"/>
            <a:endParaRPr lang="pl-PL" sz="1550" dirty="0" smtClean="0">
              <a:solidFill>
                <a:schemeClr val="accent2">
                  <a:lumMod val="50000"/>
                </a:schemeClr>
              </a:solidFill>
              <a:latin typeface="Century Gothic" charset="0"/>
              <a:ea typeface="Century Gothic" charset="0"/>
              <a:cs typeface="Century Gothic" charset="0"/>
            </a:endParaRPr>
          </a:p>
          <a:p>
            <a:pPr algn="just"/>
            <a:r>
              <a:rPr lang="pl-PL" sz="1550" dirty="0" smtClean="0">
                <a:solidFill>
                  <a:schemeClr val="accent2">
                    <a:lumMod val="50000"/>
                  </a:schemeClr>
                </a:solidFill>
                <a:latin typeface="Century Gothic" charset="0"/>
                <a:ea typeface="Century Gothic" charset="0"/>
                <a:cs typeface="Century Gothic" charset="0"/>
              </a:rPr>
              <a:t>Dofinansowanie w kwocie nie </a:t>
            </a:r>
            <a:r>
              <a:rPr lang="pl-PL" sz="1550" dirty="0">
                <a:solidFill>
                  <a:schemeClr val="accent2">
                    <a:lumMod val="50000"/>
                  </a:schemeClr>
                </a:solidFill>
                <a:latin typeface="Century Gothic" charset="0"/>
                <a:ea typeface="Century Gothic" charset="0"/>
                <a:cs typeface="Century Gothic" charset="0"/>
              </a:rPr>
              <a:t>wyższej </a:t>
            </a:r>
            <a:r>
              <a:rPr lang="pl-PL" sz="1550" dirty="0" smtClean="0">
                <a:solidFill>
                  <a:schemeClr val="accent2">
                    <a:lumMod val="50000"/>
                  </a:schemeClr>
                </a:solidFill>
                <a:latin typeface="Century Gothic" charset="0"/>
                <a:ea typeface="Century Gothic" charset="0"/>
                <a:cs typeface="Century Gothic" charset="0"/>
              </a:rPr>
              <a:t>niż </a:t>
            </a:r>
            <a:r>
              <a:rPr lang="pl-PL" sz="1550" dirty="0">
                <a:solidFill>
                  <a:schemeClr val="accent2">
                    <a:lumMod val="50000"/>
                  </a:schemeClr>
                </a:solidFill>
                <a:latin typeface="Century Gothic" charset="0"/>
                <a:ea typeface="Century Gothic" charset="0"/>
                <a:cs typeface="Century Gothic" charset="0"/>
              </a:rPr>
              <a:t>połowa minimalnego wynagrodzenia </a:t>
            </a:r>
            <a:r>
              <a:rPr lang="pl-PL" sz="1550" dirty="0" smtClean="0">
                <a:solidFill>
                  <a:schemeClr val="accent2">
                    <a:lumMod val="50000"/>
                  </a:schemeClr>
                </a:solidFill>
                <a:latin typeface="Century Gothic" charset="0"/>
                <a:ea typeface="Century Gothic" charset="0"/>
                <a:cs typeface="Century Gothic" charset="0"/>
              </a:rPr>
              <a:t/>
            </a:r>
            <a:br>
              <a:rPr lang="pl-PL" sz="1550" dirty="0" smtClean="0">
                <a:solidFill>
                  <a:schemeClr val="accent2">
                    <a:lumMod val="50000"/>
                  </a:schemeClr>
                </a:solidFill>
                <a:latin typeface="Century Gothic" charset="0"/>
                <a:ea typeface="Century Gothic" charset="0"/>
                <a:cs typeface="Century Gothic" charset="0"/>
              </a:rPr>
            </a:br>
            <a:r>
              <a:rPr lang="pl-PL" sz="1550" b="1" dirty="0" smtClean="0">
                <a:solidFill>
                  <a:schemeClr val="accent2">
                    <a:lumMod val="50000"/>
                  </a:schemeClr>
                </a:solidFill>
                <a:latin typeface="Century Gothic" charset="0"/>
                <a:ea typeface="Century Gothic" charset="0"/>
                <a:cs typeface="Century Gothic" charset="0"/>
              </a:rPr>
              <a:t>(2110,00zł</a:t>
            </a:r>
            <a:r>
              <a:rPr lang="pl-PL" sz="1550" b="1" dirty="0">
                <a:solidFill>
                  <a:schemeClr val="accent2">
                    <a:lumMod val="50000"/>
                  </a:schemeClr>
                </a:solidFill>
                <a:latin typeface="Century Gothic" charset="0"/>
                <a:ea typeface="Century Gothic" charset="0"/>
                <a:cs typeface="Century Gothic" charset="0"/>
              </a:rPr>
              <a:t>) </a:t>
            </a:r>
            <a:r>
              <a:rPr lang="pl-PL" sz="1550" dirty="0" smtClean="0">
                <a:solidFill>
                  <a:schemeClr val="accent2">
                    <a:lumMod val="50000"/>
                  </a:schemeClr>
                </a:solidFill>
                <a:latin typeface="Century Gothic" charset="0"/>
                <a:ea typeface="Century Gothic" charset="0"/>
                <a:cs typeface="Century Gothic" charset="0"/>
              </a:rPr>
              <a:t>za </a:t>
            </a:r>
            <a:r>
              <a:rPr lang="pl-PL" sz="1550" dirty="0">
                <a:solidFill>
                  <a:schemeClr val="accent2">
                    <a:lumMod val="50000"/>
                  </a:schemeClr>
                </a:solidFill>
                <a:latin typeface="Century Gothic" charset="0"/>
                <a:ea typeface="Century Gothic" charset="0"/>
                <a:cs typeface="Century Gothic" charset="0"/>
              </a:rPr>
              <a:t>pracę miesięcznie obowiązującego w dniu zawarcia </a:t>
            </a:r>
            <a:r>
              <a:rPr lang="pl-PL" sz="1550" dirty="0" smtClean="0">
                <a:solidFill>
                  <a:schemeClr val="accent2">
                    <a:lumMod val="50000"/>
                  </a:schemeClr>
                </a:solidFill>
                <a:latin typeface="Century Gothic" charset="0"/>
                <a:ea typeface="Century Gothic" charset="0"/>
                <a:cs typeface="Century Gothic" charset="0"/>
              </a:rPr>
              <a:t>umowy. Pracodawca </a:t>
            </a:r>
            <a:r>
              <a:rPr lang="pl-PL" sz="1550" dirty="0">
                <a:solidFill>
                  <a:schemeClr val="accent2">
                    <a:lumMod val="50000"/>
                  </a:schemeClr>
                </a:solidFill>
                <a:latin typeface="Century Gothic" charset="0"/>
                <a:ea typeface="Century Gothic" charset="0"/>
                <a:cs typeface="Century Gothic" charset="0"/>
              </a:rPr>
              <a:t>lub przedsiębiorca są obowiązani do dalszego zatrudniania skierowanego bezrobotnego, odpowiednio przez okres 6 miesięcy w przypadku zatrudnienia bezrobotnego, który ukończył 50 lat oraz 12 </a:t>
            </a:r>
            <a:r>
              <a:rPr lang="pl-PL" sz="1550" dirty="0" smtClean="0">
                <a:solidFill>
                  <a:schemeClr val="accent2">
                    <a:lumMod val="50000"/>
                  </a:schemeClr>
                </a:solidFill>
                <a:latin typeface="Century Gothic" charset="0"/>
                <a:ea typeface="Century Gothic" charset="0"/>
                <a:cs typeface="Century Gothic" charset="0"/>
              </a:rPr>
              <a:t>miesięcy</a:t>
            </a:r>
            <a:br>
              <a:rPr lang="pl-PL" sz="1550" dirty="0" smtClean="0">
                <a:solidFill>
                  <a:schemeClr val="accent2">
                    <a:lumMod val="50000"/>
                  </a:schemeClr>
                </a:solidFill>
                <a:latin typeface="Century Gothic" charset="0"/>
                <a:ea typeface="Century Gothic" charset="0"/>
                <a:cs typeface="Century Gothic" charset="0"/>
              </a:rPr>
            </a:br>
            <a:r>
              <a:rPr lang="pl-PL" sz="1550" dirty="0" smtClean="0">
                <a:solidFill>
                  <a:schemeClr val="accent2">
                    <a:lumMod val="50000"/>
                  </a:schemeClr>
                </a:solidFill>
                <a:latin typeface="Century Gothic" charset="0"/>
                <a:ea typeface="Century Gothic" charset="0"/>
                <a:cs typeface="Century Gothic" charset="0"/>
              </a:rPr>
              <a:t>w </a:t>
            </a:r>
            <a:r>
              <a:rPr lang="pl-PL" sz="1550" dirty="0">
                <a:solidFill>
                  <a:schemeClr val="accent2">
                    <a:lumMod val="50000"/>
                  </a:schemeClr>
                </a:solidFill>
                <a:latin typeface="Century Gothic" charset="0"/>
                <a:ea typeface="Century Gothic" charset="0"/>
                <a:cs typeface="Century Gothic" charset="0"/>
              </a:rPr>
              <a:t>przypadku zatrudnienia bezrobotnego, który ukończył 60 </a:t>
            </a:r>
            <a:r>
              <a:rPr lang="pl-PL" sz="1550" dirty="0" smtClean="0">
                <a:solidFill>
                  <a:schemeClr val="accent2">
                    <a:lumMod val="50000"/>
                  </a:schemeClr>
                </a:solidFill>
                <a:latin typeface="Century Gothic" charset="0"/>
                <a:ea typeface="Century Gothic" charset="0"/>
                <a:cs typeface="Century Gothic" charset="0"/>
              </a:rPr>
              <a:t>lat </a:t>
            </a:r>
            <a:r>
              <a:rPr lang="pl-PL" sz="1550" dirty="0">
                <a:solidFill>
                  <a:schemeClr val="accent2">
                    <a:lumMod val="50000"/>
                  </a:schemeClr>
                </a:solidFill>
                <a:latin typeface="Century Gothic" charset="0"/>
                <a:ea typeface="Century Gothic" charset="0"/>
                <a:cs typeface="Century Gothic" charset="0"/>
              </a:rPr>
              <a:t>(skorzystało </a:t>
            </a:r>
            <a:r>
              <a:rPr lang="pl-PL" sz="1550" dirty="0" smtClean="0">
                <a:solidFill>
                  <a:schemeClr val="accent2">
                    <a:lumMod val="50000"/>
                  </a:schemeClr>
                </a:solidFill>
                <a:latin typeface="Century Gothic" charset="0"/>
                <a:ea typeface="Century Gothic" charset="0"/>
                <a:cs typeface="Century Gothic" charset="0"/>
              </a:rPr>
              <a:t>558 </a:t>
            </a:r>
            <a:r>
              <a:rPr lang="pl-PL" sz="1550" dirty="0">
                <a:solidFill>
                  <a:schemeClr val="accent2">
                    <a:lumMod val="50000"/>
                  </a:schemeClr>
                </a:solidFill>
                <a:latin typeface="Century Gothic" charset="0"/>
                <a:ea typeface="Century Gothic" charset="0"/>
                <a:cs typeface="Century Gothic" charset="0"/>
              </a:rPr>
              <a:t>osób);</a:t>
            </a:r>
          </a:p>
          <a:p>
            <a:pPr algn="just"/>
            <a:endParaRPr lang="pl-PL" sz="1550" dirty="0" smtClean="0">
              <a:solidFill>
                <a:schemeClr val="accent2">
                  <a:lumMod val="50000"/>
                </a:schemeClr>
              </a:solidFill>
              <a:latin typeface="Century Gothic" charset="0"/>
              <a:ea typeface="Century Gothic" charset="0"/>
              <a:cs typeface="Century Gothic" charset="0"/>
            </a:endParaRPr>
          </a:p>
        </p:txBody>
      </p:sp>
      <p:pic>
        <p:nvPicPr>
          <p:cNvPr id="7" name="pasek doln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nspirujemy do dzialan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asek gor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logo bia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rostokąt 11"/>
          <p:cNvSpPr/>
          <p:nvPr/>
        </p:nvSpPr>
        <p:spPr>
          <a:xfrm>
            <a:off x="2727409" y="209550"/>
            <a:ext cx="544336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Przykładowe zachęty dla pracodawców</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92845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2"/>
          <p:cNvSpPr txBox="1"/>
          <p:nvPr/>
        </p:nvSpPr>
        <p:spPr>
          <a:xfrm>
            <a:off x="222250" y="1429201"/>
            <a:ext cx="8607426" cy="3670236"/>
          </a:xfrm>
          <a:prstGeom prst="rect">
            <a:avLst/>
          </a:prstGeom>
          <a:noFill/>
        </p:spPr>
        <p:txBody>
          <a:bodyPr wrap="square" rtlCol="0">
            <a:spAutoFit/>
          </a:bodyPr>
          <a:lstStyle/>
          <a:p>
            <a:pPr algn="just"/>
            <a:endParaRPr lang="pl-PL" sz="1550" dirty="0">
              <a:solidFill>
                <a:schemeClr val="accent2">
                  <a:lumMod val="50000"/>
                </a:schemeClr>
              </a:solidFill>
              <a:latin typeface="Century Gothic" charset="0"/>
              <a:ea typeface="Century Gothic" charset="0"/>
              <a:cs typeface="Century Gothic" charset="0"/>
            </a:endParaRPr>
          </a:p>
          <a:p>
            <a:pPr algn="just"/>
            <a:r>
              <a:rPr lang="pl-PL" sz="1550" b="1" dirty="0">
                <a:solidFill>
                  <a:schemeClr val="accent2">
                    <a:lumMod val="50000"/>
                  </a:schemeClr>
                </a:solidFill>
                <a:latin typeface="Century Gothic" charset="0"/>
                <a:ea typeface="Century Gothic" charset="0"/>
                <a:cs typeface="Century Gothic" charset="0"/>
              </a:rPr>
              <a:t>W</a:t>
            </a:r>
            <a:r>
              <a:rPr lang="pl-PL" sz="1550" b="1" dirty="0" smtClean="0">
                <a:solidFill>
                  <a:schemeClr val="accent2">
                    <a:lumMod val="50000"/>
                  </a:schemeClr>
                </a:solidFill>
                <a:latin typeface="Century Gothic" charset="0"/>
                <a:ea typeface="Century Gothic" charset="0"/>
                <a:cs typeface="Century Gothic" charset="0"/>
              </a:rPr>
              <a:t>sparcie </a:t>
            </a:r>
            <a:r>
              <a:rPr lang="pl-PL" sz="1550" b="1" dirty="0">
                <a:solidFill>
                  <a:schemeClr val="accent2">
                    <a:lumMod val="50000"/>
                  </a:schemeClr>
                </a:solidFill>
                <a:latin typeface="Century Gothic" charset="0"/>
                <a:ea typeface="Century Gothic" charset="0"/>
                <a:cs typeface="Century Gothic" charset="0"/>
              </a:rPr>
              <a:t>dla osób bezrobotnych powyżej </a:t>
            </a:r>
            <a:r>
              <a:rPr lang="pl-PL" sz="1550" b="1" dirty="0" smtClean="0">
                <a:solidFill>
                  <a:schemeClr val="accent2">
                    <a:lumMod val="50000"/>
                  </a:schemeClr>
                </a:solidFill>
                <a:latin typeface="Century Gothic" charset="0"/>
                <a:ea typeface="Century Gothic" charset="0"/>
                <a:cs typeface="Century Gothic" charset="0"/>
              </a:rPr>
              <a:t>50. </a:t>
            </a:r>
            <a:r>
              <a:rPr lang="pl-PL" sz="1550" b="1" dirty="0">
                <a:solidFill>
                  <a:schemeClr val="accent2">
                    <a:lumMod val="50000"/>
                  </a:schemeClr>
                </a:solidFill>
                <a:latin typeface="Century Gothic" charset="0"/>
                <a:ea typeface="Century Gothic" charset="0"/>
                <a:cs typeface="Century Gothic" charset="0"/>
              </a:rPr>
              <a:t>roku </a:t>
            </a:r>
            <a:r>
              <a:rPr lang="pl-PL" sz="1550" b="1" dirty="0" smtClean="0">
                <a:solidFill>
                  <a:schemeClr val="accent2">
                    <a:lumMod val="50000"/>
                  </a:schemeClr>
                </a:solidFill>
                <a:latin typeface="Century Gothic" charset="0"/>
                <a:ea typeface="Century Gothic" charset="0"/>
                <a:cs typeface="Century Gothic" charset="0"/>
              </a:rPr>
              <a:t>życia:</a:t>
            </a:r>
            <a:endParaRPr lang="pl-PL" sz="1550" b="1" dirty="0">
              <a:solidFill>
                <a:schemeClr val="accent2">
                  <a:lumMod val="50000"/>
                </a:schemeClr>
              </a:solidFill>
              <a:latin typeface="Century Gothic" charset="0"/>
              <a:ea typeface="Century Gothic" charset="0"/>
              <a:cs typeface="Century Gothic" charset="0"/>
            </a:endParaRPr>
          </a:p>
          <a:p>
            <a:pPr algn="just"/>
            <a:endParaRPr lang="pl-PL" sz="1550" dirty="0" smtClean="0">
              <a:solidFill>
                <a:schemeClr val="accent2">
                  <a:lumMod val="50000"/>
                </a:schemeClr>
              </a:solidFill>
              <a:latin typeface="Century Gothic" charset="0"/>
              <a:ea typeface="Century Gothic" charset="0"/>
              <a:cs typeface="Century Gothic" charset="0"/>
            </a:endParaRPr>
          </a:p>
          <a:p>
            <a:pPr algn="just"/>
            <a:r>
              <a:rPr lang="pl-PL" sz="1550" dirty="0" smtClean="0">
                <a:solidFill>
                  <a:schemeClr val="accent2">
                    <a:lumMod val="50000"/>
                  </a:schemeClr>
                </a:solidFill>
                <a:latin typeface="Century Gothic" charset="0"/>
                <a:ea typeface="Century Gothic" charset="0"/>
                <a:cs typeface="Century Gothic" charset="0"/>
              </a:rPr>
              <a:t>Dla </a:t>
            </a:r>
            <a:r>
              <a:rPr lang="pl-PL" sz="1550" dirty="0">
                <a:solidFill>
                  <a:schemeClr val="accent2">
                    <a:lumMod val="50000"/>
                  </a:schemeClr>
                </a:solidFill>
                <a:latin typeface="Century Gothic" charset="0"/>
                <a:ea typeface="Century Gothic" charset="0"/>
                <a:cs typeface="Century Gothic" charset="0"/>
              </a:rPr>
              <a:t>pracodawcy - dofinansowanie wynagrodzenia za zatrudnienie skierowanego bezrobotnego</a:t>
            </a:r>
            <a:r>
              <a:rPr lang="pl-PL" sz="1550" dirty="0" smtClean="0">
                <a:solidFill>
                  <a:schemeClr val="accent2">
                    <a:lumMod val="50000"/>
                  </a:schemeClr>
                </a:solidFill>
                <a:latin typeface="Century Gothic" charset="0"/>
                <a:ea typeface="Century Gothic" charset="0"/>
                <a:cs typeface="Century Gothic" charset="0"/>
              </a:rPr>
              <a:t>:</a:t>
            </a:r>
          </a:p>
          <a:p>
            <a:pPr marL="342900" indent="-342900" algn="just">
              <a:buFontTx/>
              <a:buChar char="-"/>
            </a:pPr>
            <a:r>
              <a:rPr lang="pl-PL" sz="1550" dirty="0" smtClean="0">
                <a:solidFill>
                  <a:schemeClr val="accent2">
                    <a:lumMod val="50000"/>
                  </a:schemeClr>
                </a:solidFill>
                <a:latin typeface="Century Gothic" charset="0"/>
                <a:ea typeface="Century Gothic" charset="0"/>
                <a:cs typeface="Century Gothic" charset="0"/>
              </a:rPr>
              <a:t>przez </a:t>
            </a:r>
            <a:r>
              <a:rPr lang="pl-PL" sz="1550" dirty="0">
                <a:solidFill>
                  <a:schemeClr val="accent2">
                    <a:lumMod val="50000"/>
                  </a:schemeClr>
                </a:solidFill>
                <a:latin typeface="Century Gothic" charset="0"/>
                <a:ea typeface="Century Gothic" charset="0"/>
                <a:cs typeface="Century Gothic" charset="0"/>
              </a:rPr>
              <a:t>12 m-</a:t>
            </a:r>
            <a:r>
              <a:rPr lang="pl-PL" sz="1550" dirty="0" err="1">
                <a:solidFill>
                  <a:schemeClr val="accent2">
                    <a:lumMod val="50000"/>
                  </a:schemeClr>
                </a:solidFill>
                <a:latin typeface="Century Gothic" charset="0"/>
                <a:ea typeface="Century Gothic" charset="0"/>
                <a:cs typeface="Century Gothic" charset="0"/>
              </a:rPr>
              <a:t>cy</a:t>
            </a:r>
            <a:r>
              <a:rPr lang="pl-PL" sz="1550" dirty="0">
                <a:solidFill>
                  <a:schemeClr val="accent2">
                    <a:lumMod val="50000"/>
                  </a:schemeClr>
                </a:solidFill>
                <a:latin typeface="Century Gothic" charset="0"/>
                <a:ea typeface="Century Gothic" charset="0"/>
                <a:cs typeface="Century Gothic" charset="0"/>
              </a:rPr>
              <a:t> – w przypadku zatrudnienia bezrobotnego, który </a:t>
            </a:r>
            <a:r>
              <a:rPr lang="pl-PL" sz="1550" dirty="0" smtClean="0">
                <a:solidFill>
                  <a:schemeClr val="accent2">
                    <a:lumMod val="50000"/>
                  </a:schemeClr>
                </a:solidFill>
                <a:latin typeface="Century Gothic" charset="0"/>
                <a:ea typeface="Century Gothic" charset="0"/>
                <a:cs typeface="Century Gothic" charset="0"/>
              </a:rPr>
              <a:t>ukończył 50 l.</a:t>
            </a:r>
            <a:r>
              <a:rPr lang="pl-PL" sz="1550" dirty="0">
                <a:solidFill>
                  <a:schemeClr val="accent2">
                    <a:lumMod val="50000"/>
                  </a:schemeClr>
                </a:solidFill>
                <a:latin typeface="Century Gothic" charset="0"/>
                <a:ea typeface="Century Gothic" charset="0"/>
                <a:cs typeface="Century Gothic" charset="0"/>
              </a:rPr>
              <a:t>	</a:t>
            </a:r>
          </a:p>
          <a:p>
            <a:pPr marL="342900" indent="-342900" algn="just">
              <a:buFontTx/>
              <a:buChar char="-"/>
            </a:pPr>
            <a:r>
              <a:rPr lang="pl-PL" sz="1550" dirty="0" smtClean="0">
                <a:solidFill>
                  <a:schemeClr val="accent2">
                    <a:lumMod val="50000"/>
                  </a:schemeClr>
                </a:solidFill>
                <a:latin typeface="Century Gothic" charset="0"/>
                <a:ea typeface="Century Gothic" charset="0"/>
                <a:cs typeface="Century Gothic" charset="0"/>
              </a:rPr>
              <a:t>przez </a:t>
            </a:r>
            <a:r>
              <a:rPr lang="pl-PL" sz="1550" dirty="0">
                <a:solidFill>
                  <a:schemeClr val="accent2">
                    <a:lumMod val="50000"/>
                  </a:schemeClr>
                </a:solidFill>
                <a:latin typeface="Century Gothic" charset="0"/>
                <a:ea typeface="Century Gothic" charset="0"/>
                <a:cs typeface="Century Gothic" charset="0"/>
              </a:rPr>
              <a:t>24 m-ce - w przypadku zatrudnienia bezrobotnego, który ukończył 60 </a:t>
            </a:r>
            <a:r>
              <a:rPr lang="pl-PL" sz="1550" dirty="0" smtClean="0">
                <a:solidFill>
                  <a:schemeClr val="accent2">
                    <a:lumMod val="50000"/>
                  </a:schemeClr>
                </a:solidFill>
                <a:latin typeface="Century Gothic" charset="0"/>
                <a:ea typeface="Century Gothic" charset="0"/>
                <a:cs typeface="Century Gothic" charset="0"/>
              </a:rPr>
              <a:t>l.</a:t>
            </a:r>
            <a:endParaRPr lang="pl-PL" sz="1550" dirty="0">
              <a:solidFill>
                <a:schemeClr val="accent2">
                  <a:lumMod val="50000"/>
                </a:schemeClr>
              </a:solidFill>
              <a:latin typeface="Century Gothic" charset="0"/>
              <a:ea typeface="Century Gothic" charset="0"/>
              <a:cs typeface="Century Gothic" charset="0"/>
            </a:endParaRPr>
          </a:p>
          <a:p>
            <a:pPr algn="just"/>
            <a:endParaRPr lang="pl-PL" sz="1550" dirty="0" smtClean="0">
              <a:solidFill>
                <a:schemeClr val="accent2">
                  <a:lumMod val="50000"/>
                </a:schemeClr>
              </a:solidFill>
              <a:latin typeface="Century Gothic" charset="0"/>
              <a:ea typeface="Century Gothic" charset="0"/>
              <a:cs typeface="Century Gothic" charset="0"/>
            </a:endParaRPr>
          </a:p>
          <a:p>
            <a:pPr algn="just"/>
            <a:r>
              <a:rPr lang="pl-PL" sz="1550" dirty="0" smtClean="0">
                <a:solidFill>
                  <a:schemeClr val="accent2">
                    <a:lumMod val="50000"/>
                  </a:schemeClr>
                </a:solidFill>
                <a:latin typeface="Century Gothic" charset="0"/>
                <a:ea typeface="Century Gothic" charset="0"/>
                <a:cs typeface="Century Gothic" charset="0"/>
              </a:rPr>
              <a:t>Dofinansowanie w kwocie nie </a:t>
            </a:r>
            <a:r>
              <a:rPr lang="pl-PL" sz="1550" dirty="0">
                <a:solidFill>
                  <a:schemeClr val="accent2">
                    <a:lumMod val="50000"/>
                  </a:schemeClr>
                </a:solidFill>
                <a:latin typeface="Century Gothic" charset="0"/>
                <a:ea typeface="Century Gothic" charset="0"/>
                <a:cs typeface="Century Gothic" charset="0"/>
              </a:rPr>
              <a:t>wyższej </a:t>
            </a:r>
            <a:r>
              <a:rPr lang="pl-PL" sz="1550" dirty="0" smtClean="0">
                <a:solidFill>
                  <a:schemeClr val="accent2">
                    <a:lumMod val="50000"/>
                  </a:schemeClr>
                </a:solidFill>
                <a:latin typeface="Century Gothic" charset="0"/>
                <a:ea typeface="Century Gothic" charset="0"/>
                <a:cs typeface="Century Gothic" charset="0"/>
              </a:rPr>
              <a:t>niż </a:t>
            </a:r>
            <a:r>
              <a:rPr lang="pl-PL" sz="1550" dirty="0">
                <a:solidFill>
                  <a:schemeClr val="accent2">
                    <a:lumMod val="50000"/>
                  </a:schemeClr>
                </a:solidFill>
                <a:latin typeface="Century Gothic" charset="0"/>
                <a:ea typeface="Century Gothic" charset="0"/>
                <a:cs typeface="Century Gothic" charset="0"/>
              </a:rPr>
              <a:t>połowa minimalnego wynagrodzenia </a:t>
            </a:r>
            <a:r>
              <a:rPr lang="pl-PL" sz="1550" dirty="0" smtClean="0">
                <a:solidFill>
                  <a:schemeClr val="accent2">
                    <a:lumMod val="50000"/>
                  </a:schemeClr>
                </a:solidFill>
                <a:latin typeface="Century Gothic" charset="0"/>
                <a:ea typeface="Century Gothic" charset="0"/>
                <a:cs typeface="Century Gothic" charset="0"/>
              </a:rPr>
              <a:t/>
            </a:r>
            <a:br>
              <a:rPr lang="pl-PL" sz="1550" dirty="0" smtClean="0">
                <a:solidFill>
                  <a:schemeClr val="accent2">
                    <a:lumMod val="50000"/>
                  </a:schemeClr>
                </a:solidFill>
                <a:latin typeface="Century Gothic" charset="0"/>
                <a:ea typeface="Century Gothic" charset="0"/>
                <a:cs typeface="Century Gothic" charset="0"/>
              </a:rPr>
            </a:br>
            <a:r>
              <a:rPr lang="pl-PL" sz="1550" b="1" dirty="0" smtClean="0">
                <a:solidFill>
                  <a:schemeClr val="accent2">
                    <a:lumMod val="50000"/>
                  </a:schemeClr>
                </a:solidFill>
                <a:latin typeface="Century Gothic" charset="0"/>
                <a:ea typeface="Century Gothic" charset="0"/>
                <a:cs typeface="Century Gothic" charset="0"/>
              </a:rPr>
              <a:t>(2110,00zł</a:t>
            </a:r>
            <a:r>
              <a:rPr lang="pl-PL" sz="1550" b="1" dirty="0">
                <a:solidFill>
                  <a:schemeClr val="accent2">
                    <a:lumMod val="50000"/>
                  </a:schemeClr>
                </a:solidFill>
                <a:latin typeface="Century Gothic" charset="0"/>
                <a:ea typeface="Century Gothic" charset="0"/>
                <a:cs typeface="Century Gothic" charset="0"/>
              </a:rPr>
              <a:t>) </a:t>
            </a:r>
            <a:r>
              <a:rPr lang="pl-PL" sz="1550" dirty="0" smtClean="0">
                <a:solidFill>
                  <a:schemeClr val="accent2">
                    <a:lumMod val="50000"/>
                  </a:schemeClr>
                </a:solidFill>
                <a:latin typeface="Century Gothic" charset="0"/>
                <a:ea typeface="Century Gothic" charset="0"/>
                <a:cs typeface="Century Gothic" charset="0"/>
              </a:rPr>
              <a:t>za </a:t>
            </a:r>
            <a:r>
              <a:rPr lang="pl-PL" sz="1550" dirty="0">
                <a:solidFill>
                  <a:schemeClr val="accent2">
                    <a:lumMod val="50000"/>
                  </a:schemeClr>
                </a:solidFill>
                <a:latin typeface="Century Gothic" charset="0"/>
                <a:ea typeface="Century Gothic" charset="0"/>
                <a:cs typeface="Century Gothic" charset="0"/>
              </a:rPr>
              <a:t>pracę miesięcznie obowiązującego w dniu zawarcia </a:t>
            </a:r>
            <a:r>
              <a:rPr lang="pl-PL" sz="1550" dirty="0" smtClean="0">
                <a:solidFill>
                  <a:schemeClr val="accent2">
                    <a:lumMod val="50000"/>
                  </a:schemeClr>
                </a:solidFill>
                <a:latin typeface="Century Gothic" charset="0"/>
                <a:ea typeface="Century Gothic" charset="0"/>
                <a:cs typeface="Century Gothic" charset="0"/>
              </a:rPr>
              <a:t>umowy. Pracodawca </a:t>
            </a:r>
            <a:r>
              <a:rPr lang="pl-PL" sz="1550" dirty="0">
                <a:solidFill>
                  <a:schemeClr val="accent2">
                    <a:lumMod val="50000"/>
                  </a:schemeClr>
                </a:solidFill>
                <a:latin typeface="Century Gothic" charset="0"/>
                <a:ea typeface="Century Gothic" charset="0"/>
                <a:cs typeface="Century Gothic" charset="0"/>
              </a:rPr>
              <a:t>lub przedsiębiorca są obowiązani do dalszego zatrudniania skierowanego bezrobotnego, odpowiednio przez okres 6 miesięcy w przypadku zatrudnienia bezrobotnego, który ukończył 50 lat oraz 12 </a:t>
            </a:r>
            <a:r>
              <a:rPr lang="pl-PL" sz="1550" dirty="0" smtClean="0">
                <a:solidFill>
                  <a:schemeClr val="accent2">
                    <a:lumMod val="50000"/>
                  </a:schemeClr>
                </a:solidFill>
                <a:latin typeface="Century Gothic" charset="0"/>
                <a:ea typeface="Century Gothic" charset="0"/>
                <a:cs typeface="Century Gothic" charset="0"/>
              </a:rPr>
              <a:t>miesięcy</a:t>
            </a:r>
            <a:br>
              <a:rPr lang="pl-PL" sz="1550" dirty="0" smtClean="0">
                <a:solidFill>
                  <a:schemeClr val="accent2">
                    <a:lumMod val="50000"/>
                  </a:schemeClr>
                </a:solidFill>
                <a:latin typeface="Century Gothic" charset="0"/>
                <a:ea typeface="Century Gothic" charset="0"/>
                <a:cs typeface="Century Gothic" charset="0"/>
              </a:rPr>
            </a:br>
            <a:r>
              <a:rPr lang="pl-PL" sz="1550" dirty="0" smtClean="0">
                <a:solidFill>
                  <a:schemeClr val="accent2">
                    <a:lumMod val="50000"/>
                  </a:schemeClr>
                </a:solidFill>
                <a:latin typeface="Century Gothic" charset="0"/>
                <a:ea typeface="Century Gothic" charset="0"/>
                <a:cs typeface="Century Gothic" charset="0"/>
              </a:rPr>
              <a:t>w </a:t>
            </a:r>
            <a:r>
              <a:rPr lang="pl-PL" sz="1550" dirty="0">
                <a:solidFill>
                  <a:schemeClr val="accent2">
                    <a:lumMod val="50000"/>
                  </a:schemeClr>
                </a:solidFill>
                <a:latin typeface="Century Gothic" charset="0"/>
                <a:ea typeface="Century Gothic" charset="0"/>
                <a:cs typeface="Century Gothic" charset="0"/>
              </a:rPr>
              <a:t>przypadku zatrudnienia bezrobotnego, który ukończył 60 </a:t>
            </a:r>
            <a:r>
              <a:rPr lang="pl-PL" sz="1550" dirty="0" smtClean="0">
                <a:solidFill>
                  <a:schemeClr val="accent2">
                    <a:lumMod val="50000"/>
                  </a:schemeClr>
                </a:solidFill>
                <a:latin typeface="Century Gothic" charset="0"/>
                <a:ea typeface="Century Gothic" charset="0"/>
                <a:cs typeface="Century Gothic" charset="0"/>
              </a:rPr>
              <a:t>lat </a:t>
            </a:r>
            <a:r>
              <a:rPr lang="pl-PL" sz="1550" dirty="0">
                <a:solidFill>
                  <a:schemeClr val="accent2">
                    <a:lumMod val="50000"/>
                  </a:schemeClr>
                </a:solidFill>
                <a:latin typeface="Century Gothic" charset="0"/>
                <a:ea typeface="Century Gothic" charset="0"/>
                <a:cs typeface="Century Gothic" charset="0"/>
              </a:rPr>
              <a:t>(skorzystało </a:t>
            </a:r>
            <a:r>
              <a:rPr lang="pl-PL" sz="1550" dirty="0" smtClean="0">
                <a:solidFill>
                  <a:schemeClr val="accent2">
                    <a:lumMod val="50000"/>
                  </a:schemeClr>
                </a:solidFill>
                <a:latin typeface="Century Gothic" charset="0"/>
                <a:ea typeface="Century Gothic" charset="0"/>
                <a:cs typeface="Century Gothic" charset="0"/>
              </a:rPr>
              <a:t>558 </a:t>
            </a:r>
            <a:r>
              <a:rPr lang="pl-PL" sz="1550" dirty="0">
                <a:solidFill>
                  <a:schemeClr val="accent2">
                    <a:lumMod val="50000"/>
                  </a:schemeClr>
                </a:solidFill>
                <a:latin typeface="Century Gothic" charset="0"/>
                <a:ea typeface="Century Gothic" charset="0"/>
                <a:cs typeface="Century Gothic" charset="0"/>
              </a:rPr>
              <a:t>osób);</a:t>
            </a:r>
          </a:p>
          <a:p>
            <a:pPr algn="just"/>
            <a:endParaRPr lang="pl-PL" sz="1550" dirty="0" smtClean="0">
              <a:solidFill>
                <a:schemeClr val="accent2">
                  <a:lumMod val="50000"/>
                </a:schemeClr>
              </a:solidFill>
              <a:latin typeface="Century Gothic" charset="0"/>
              <a:ea typeface="Century Gothic" charset="0"/>
              <a:cs typeface="Century Gothic" charset="0"/>
            </a:endParaRPr>
          </a:p>
        </p:txBody>
      </p:sp>
      <p:pic>
        <p:nvPicPr>
          <p:cNvPr id="7" name="pasek doln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nspirujemy do dzialan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asek gor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logo bia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rostokąt 11"/>
          <p:cNvSpPr/>
          <p:nvPr/>
        </p:nvSpPr>
        <p:spPr>
          <a:xfrm>
            <a:off x="2727409" y="209550"/>
            <a:ext cx="5443369" cy="400110"/>
          </a:xfrm>
          <a:prstGeom prst="rect">
            <a:avLst/>
          </a:prstGeom>
        </p:spPr>
        <p:txBody>
          <a:bodyPr wrap="square">
            <a:spAutoFit/>
          </a:bodyPr>
          <a:lstStyle/>
          <a:p>
            <a:pPr algn="just"/>
            <a:r>
              <a:rPr lang="pl-PL" sz="2000" b="1" dirty="0" smtClean="0">
                <a:solidFill>
                  <a:schemeClr val="bg1"/>
                </a:solidFill>
                <a:latin typeface="Century Gothic" charset="0"/>
                <a:ea typeface="Century Gothic" charset="0"/>
                <a:cs typeface="Century Gothic" charset="0"/>
              </a:rPr>
              <a:t>Przykładowe zachęty dla pracodawców</a:t>
            </a:r>
            <a:endParaRPr lang="pl-PL" sz="20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33855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sek doln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nspirujemy do dzialan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asek gor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logo bia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ytuł 1"/>
          <p:cNvSpPr>
            <a:spLocks noGrp="1"/>
          </p:cNvSpPr>
          <p:nvPr>
            <p:ph type="title"/>
          </p:nvPr>
        </p:nvSpPr>
        <p:spPr>
          <a:xfrm>
            <a:off x="148506" y="1406394"/>
            <a:ext cx="3783601" cy="2307599"/>
          </a:xfrm>
        </p:spPr>
        <p:txBody>
          <a:bodyPr>
            <a:normAutofit fontScale="90000"/>
          </a:bodyPr>
          <a:lstStyle/>
          <a:p>
            <a:pPr algn="ctr" eaLnBrk="1" hangingPunct="1"/>
            <a:r>
              <a:rPr lang="pl-PL" altLang="pl-PL" sz="2800" b="1" dirty="0" smtClean="0">
                <a:solidFill>
                  <a:srgbClr val="000000"/>
                </a:solidFill>
                <a:latin typeface="Arial" panose="020B0604020202020204" pitchFamily="34" charset="0"/>
                <a:ea typeface="Calibri" panose="020F0502020204030204" pitchFamily="34" charset="0"/>
                <a:cs typeface="Calibri" panose="020F0502020204030204" pitchFamily="34" charset="0"/>
              </a:rPr>
              <a:t>Gdzie znajdziesz projektodawców mogących dostarczyć potencjalnych pracowników, oferując wcześniej wymienione zachęty?</a:t>
            </a:r>
            <a:endParaRPr lang="pl-PL" altLang="pl-PL" sz="4000" dirty="0" smtClean="0"/>
          </a:p>
        </p:txBody>
      </p:sp>
      <p:pic>
        <p:nvPicPr>
          <p:cNvPr id="19" name="Picture 4" descr="http://carneyco.com/wp-content/uploads/2015/10/problem-solution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0" y="3944050"/>
            <a:ext cx="3709857" cy="247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150966">
            <a:off x="3328232" y="2906510"/>
            <a:ext cx="5515042" cy="3015515"/>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pole tekstowe 2">
            <a:hlinkClick r:id="rId9"/>
          </p:cNvPr>
          <p:cNvSpPr txBox="1">
            <a:spLocks noChangeArrowheads="1"/>
          </p:cNvSpPr>
          <p:nvPr/>
        </p:nvSpPr>
        <p:spPr bwMode="auto">
          <a:xfrm>
            <a:off x="5010205" y="934662"/>
            <a:ext cx="32752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dirty="0">
                <a:latin typeface="Arial" panose="020B0604020202020204" pitchFamily="34" charset="0"/>
              </a:rPr>
              <a:t>Osoby pozostające bez pracy </a:t>
            </a:r>
            <a:r>
              <a:rPr lang="pl-PL" altLang="pl-PL" sz="1800" dirty="0" smtClean="0">
                <a:latin typeface="Arial" panose="020B0604020202020204" pitchFamily="34" charset="0"/>
              </a:rPr>
              <a:t/>
            </a:r>
            <a:br>
              <a:rPr lang="pl-PL" altLang="pl-PL" sz="1800" dirty="0" smtClean="0">
                <a:latin typeface="Arial" panose="020B0604020202020204" pitchFamily="34" charset="0"/>
              </a:rPr>
            </a:br>
            <a:r>
              <a:rPr lang="pl-PL" altLang="pl-PL" sz="1800" dirty="0" smtClean="0">
                <a:latin typeface="Arial" panose="020B0604020202020204" pitchFamily="34" charset="0"/>
              </a:rPr>
              <a:t>do </a:t>
            </a:r>
            <a:r>
              <a:rPr lang="pl-PL" altLang="pl-PL" sz="1800" dirty="0">
                <a:latin typeface="Arial" panose="020B0604020202020204" pitchFamily="34" charset="0"/>
              </a:rPr>
              <a:t>30 roku </a:t>
            </a:r>
            <a:r>
              <a:rPr lang="pl-PL" altLang="pl-PL" sz="1800" dirty="0" smtClean="0">
                <a:latin typeface="Arial" panose="020B0604020202020204" pitchFamily="34" charset="0"/>
              </a:rPr>
              <a:t>życia</a:t>
            </a:r>
            <a:endParaRPr lang="pl-PL" altLang="pl-PL" sz="1800" dirty="0">
              <a:latin typeface="Arial" panose="020B0604020202020204" pitchFamily="34" charset="0"/>
            </a:endParaRPr>
          </a:p>
          <a:p>
            <a:pPr algn="ctr">
              <a:lnSpc>
                <a:spcPct val="100000"/>
              </a:lnSpc>
              <a:spcBef>
                <a:spcPct val="0"/>
              </a:spcBef>
              <a:buFontTx/>
              <a:buNone/>
            </a:pPr>
            <a:r>
              <a:rPr lang="pl-PL" altLang="pl-PL" sz="1800" dirty="0" smtClean="0">
                <a:latin typeface="Arial" panose="020B0604020202020204" pitchFamily="34" charset="0"/>
                <a:hlinkClick r:id="rId10"/>
              </a:rPr>
              <a:t>www.power.dwup.pl</a:t>
            </a:r>
            <a:endParaRPr lang="pl-PL" altLang="pl-PL" sz="1800" dirty="0">
              <a:latin typeface="Arial" panose="020B0604020202020204" pitchFamily="34" charset="0"/>
            </a:endParaRPr>
          </a:p>
        </p:txBody>
      </p:sp>
      <p:sp>
        <p:nvSpPr>
          <p:cNvPr id="22" name="pole tekstowe 8">
            <a:hlinkClick r:id="rId11"/>
          </p:cNvPr>
          <p:cNvSpPr txBox="1">
            <a:spLocks noChangeArrowheads="1"/>
          </p:cNvSpPr>
          <p:nvPr/>
        </p:nvSpPr>
        <p:spPr bwMode="auto">
          <a:xfrm>
            <a:off x="5101806" y="2014150"/>
            <a:ext cx="31726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dirty="0">
                <a:latin typeface="Arial" panose="020B0604020202020204" pitchFamily="34" charset="0"/>
              </a:rPr>
              <a:t/>
            </a:r>
            <a:br>
              <a:rPr lang="pl-PL" altLang="pl-PL" sz="1800" dirty="0">
                <a:latin typeface="Arial" panose="020B0604020202020204" pitchFamily="34" charset="0"/>
              </a:rPr>
            </a:br>
            <a:r>
              <a:rPr lang="pl-PL" altLang="pl-PL" sz="1800" dirty="0">
                <a:latin typeface="Arial" panose="020B0604020202020204" pitchFamily="34" charset="0"/>
              </a:rPr>
              <a:t>Osoby powyżej 30 roku </a:t>
            </a:r>
            <a:r>
              <a:rPr lang="pl-PL" altLang="pl-PL" sz="1800" dirty="0" smtClean="0">
                <a:latin typeface="Arial" panose="020B0604020202020204" pitchFamily="34" charset="0"/>
              </a:rPr>
              <a:t>życia</a:t>
            </a:r>
            <a:endParaRPr lang="pl-PL" altLang="pl-PL" sz="1800" dirty="0">
              <a:latin typeface="Arial" panose="020B0604020202020204" pitchFamily="34" charset="0"/>
            </a:endParaRPr>
          </a:p>
          <a:p>
            <a:pPr algn="ctr">
              <a:lnSpc>
                <a:spcPct val="100000"/>
              </a:lnSpc>
              <a:spcBef>
                <a:spcPct val="0"/>
              </a:spcBef>
              <a:buFontTx/>
              <a:buNone/>
            </a:pPr>
            <a:r>
              <a:rPr lang="pl-PL" altLang="pl-PL" sz="1800" dirty="0" smtClean="0">
                <a:latin typeface="Arial" panose="020B0604020202020204" pitchFamily="34" charset="0"/>
                <a:hlinkClick r:id="rId12"/>
              </a:rPr>
              <a:t>www.rpo.dwup.pl</a:t>
            </a:r>
            <a:endParaRPr lang="pl-PL" altLang="pl-PL" sz="1800" dirty="0">
              <a:latin typeface="Arial" panose="020B0604020202020204" pitchFamily="34" charset="0"/>
            </a:endParaRPr>
          </a:p>
        </p:txBody>
      </p:sp>
    </p:spTree>
    <p:extLst>
      <p:ext uri="{BB962C8B-B14F-4D97-AF65-F5344CB8AC3E}">
        <p14:creationId xmlns:p14="http://schemas.microsoft.com/office/powerpoint/2010/main" val="492784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2"/>
          <p:cNvSpPr txBox="1"/>
          <p:nvPr/>
        </p:nvSpPr>
        <p:spPr>
          <a:xfrm>
            <a:off x="3283714" y="4114237"/>
            <a:ext cx="4849070" cy="2039661"/>
          </a:xfrm>
          <a:prstGeom prst="rect">
            <a:avLst/>
          </a:prstGeom>
          <a:noFill/>
        </p:spPr>
        <p:txBody>
          <a:bodyPr wrap="square" rtlCol="0">
            <a:spAutoFit/>
          </a:bodyPr>
          <a:lstStyle/>
          <a:p>
            <a:pPr>
              <a:lnSpc>
                <a:spcPct val="150000"/>
              </a:lnSpc>
            </a:pPr>
            <a:endParaRPr lang="pl-PL" sz="1687" dirty="0" smtClean="0">
              <a:solidFill>
                <a:schemeClr val="accent2">
                  <a:lumMod val="50000"/>
                </a:schemeClr>
              </a:solidFill>
              <a:latin typeface="Century Gothic" charset="0"/>
              <a:ea typeface="Century Gothic" charset="0"/>
              <a:cs typeface="Century Gothic" charset="0"/>
            </a:endParaRPr>
          </a:p>
          <a:p>
            <a:pPr algn="ctr">
              <a:lnSpc>
                <a:spcPct val="150000"/>
              </a:lnSpc>
            </a:pPr>
            <a:r>
              <a:rPr lang="pl-PL" sz="1687" b="1" dirty="0" smtClean="0">
                <a:solidFill>
                  <a:schemeClr val="accent2">
                    <a:lumMod val="50000"/>
                  </a:schemeClr>
                </a:solidFill>
                <a:latin typeface="Century Gothic" charset="0"/>
                <a:ea typeface="Century Gothic" charset="0"/>
                <a:cs typeface="Century Gothic" charset="0"/>
              </a:rPr>
              <a:t>e-mail</a:t>
            </a:r>
            <a:r>
              <a:rPr lang="pl-PL" sz="1687" b="1" dirty="0">
                <a:solidFill>
                  <a:schemeClr val="accent2">
                    <a:lumMod val="50000"/>
                  </a:schemeClr>
                </a:solidFill>
                <a:latin typeface="Century Gothic" charset="0"/>
                <a:ea typeface="Century Gothic" charset="0"/>
                <a:cs typeface="Century Gothic" charset="0"/>
              </a:rPr>
              <a:t>: </a:t>
            </a:r>
            <a:r>
              <a:rPr lang="pl-PL" sz="1687" b="1" dirty="0" smtClean="0">
                <a:solidFill>
                  <a:schemeClr val="accent2">
                    <a:lumMod val="50000"/>
                  </a:schemeClr>
                </a:solidFill>
                <a:latin typeface="Century Gothic" charset="0"/>
                <a:ea typeface="Century Gothic" charset="0"/>
                <a:cs typeface="Century Gothic" charset="0"/>
              </a:rPr>
              <a:t>zbigniew.ratajczak@dwup.pl, promocja@dwup.pl</a:t>
            </a:r>
            <a:endParaRPr lang="pl-PL" sz="1687" b="1" dirty="0">
              <a:solidFill>
                <a:schemeClr val="accent2">
                  <a:lumMod val="50000"/>
                </a:schemeClr>
              </a:solidFill>
              <a:latin typeface="Century Gothic" charset="0"/>
              <a:ea typeface="Century Gothic" charset="0"/>
              <a:cs typeface="Century Gothic" charset="0"/>
            </a:endParaRPr>
          </a:p>
          <a:p>
            <a:pPr algn="ctr">
              <a:lnSpc>
                <a:spcPct val="150000"/>
              </a:lnSpc>
            </a:pPr>
            <a:r>
              <a:rPr lang="pl-PL" sz="1687" b="1" dirty="0" smtClean="0">
                <a:solidFill>
                  <a:schemeClr val="accent2">
                    <a:lumMod val="50000"/>
                  </a:schemeClr>
                </a:solidFill>
                <a:latin typeface="Century Gothic" charset="0"/>
                <a:ea typeface="Century Gothic" charset="0"/>
                <a:cs typeface="Century Gothic" charset="0"/>
              </a:rPr>
              <a:t>tel</a:t>
            </a:r>
            <a:r>
              <a:rPr lang="pl-PL" sz="1687" b="1" dirty="0">
                <a:solidFill>
                  <a:schemeClr val="accent2">
                    <a:lumMod val="50000"/>
                  </a:schemeClr>
                </a:solidFill>
                <a:latin typeface="Century Gothic" charset="0"/>
                <a:ea typeface="Century Gothic" charset="0"/>
                <a:cs typeface="Century Gothic" charset="0"/>
              </a:rPr>
              <a:t>. </a:t>
            </a:r>
            <a:r>
              <a:rPr lang="pl-PL" sz="1687" b="1" dirty="0" smtClean="0">
                <a:solidFill>
                  <a:schemeClr val="accent2">
                    <a:lumMod val="50000"/>
                  </a:schemeClr>
                </a:solidFill>
                <a:latin typeface="Century Gothic" charset="0"/>
                <a:ea typeface="Century Gothic" charset="0"/>
                <a:cs typeface="Century Gothic" charset="0"/>
              </a:rPr>
              <a:t>71 39 74 110 lub 111</a:t>
            </a:r>
          </a:p>
          <a:p>
            <a:pPr algn="ctr">
              <a:lnSpc>
                <a:spcPct val="150000"/>
              </a:lnSpc>
            </a:pPr>
            <a:r>
              <a:rPr lang="pl-PL" sz="1687" b="1" dirty="0" smtClean="0">
                <a:solidFill>
                  <a:schemeClr val="accent2">
                    <a:lumMod val="50000"/>
                  </a:schemeClr>
                </a:solidFill>
                <a:latin typeface="Century Gothic" charset="0"/>
                <a:ea typeface="Century Gothic" charset="0"/>
                <a:cs typeface="Century Gothic" charset="0"/>
              </a:rPr>
              <a:t>www.rpo.dwup.pl</a:t>
            </a:r>
            <a:r>
              <a:rPr lang="pl-PL" sz="1687" b="1" dirty="0">
                <a:solidFill>
                  <a:schemeClr val="accent2">
                    <a:lumMod val="50000"/>
                  </a:schemeClr>
                </a:solidFill>
                <a:latin typeface="Century Gothic" charset="0"/>
                <a:ea typeface="Century Gothic" charset="0"/>
                <a:cs typeface="Century Gothic" charset="0"/>
              </a:rPr>
              <a:t> </a:t>
            </a:r>
            <a:r>
              <a:rPr lang="pl-PL" sz="1687" b="1" dirty="0" smtClean="0">
                <a:solidFill>
                  <a:schemeClr val="accent2">
                    <a:lumMod val="50000"/>
                  </a:schemeClr>
                </a:solidFill>
                <a:latin typeface="Century Gothic" charset="0"/>
                <a:ea typeface="Century Gothic" charset="0"/>
                <a:cs typeface="Century Gothic" charset="0"/>
              </a:rPr>
              <a:t> www.power.dwup.pl</a:t>
            </a:r>
            <a:endParaRPr lang="pl-PL" sz="1687" b="1" dirty="0">
              <a:solidFill>
                <a:schemeClr val="accent2">
                  <a:lumMod val="50000"/>
                </a:schemeClr>
              </a:solidFill>
              <a:latin typeface="Century Gothic" charset="0"/>
              <a:ea typeface="Century Gothic" charset="0"/>
              <a:cs typeface="Century Gothic" charset="0"/>
            </a:endParaRPr>
          </a:p>
        </p:txBody>
      </p:sp>
      <p:sp>
        <p:nvSpPr>
          <p:cNvPr id="11" name="Prostokąt 10"/>
          <p:cNvSpPr/>
          <p:nvPr/>
        </p:nvSpPr>
        <p:spPr>
          <a:xfrm>
            <a:off x="3008613" y="1556123"/>
            <a:ext cx="5016591" cy="1384995"/>
          </a:xfrm>
          <a:prstGeom prst="rect">
            <a:avLst/>
          </a:prstGeom>
        </p:spPr>
        <p:txBody>
          <a:bodyPr wrap="square">
            <a:spAutoFit/>
          </a:bodyPr>
          <a:lstStyle/>
          <a:p>
            <a:pPr algn="ctr"/>
            <a:r>
              <a:rPr lang="pl-PL" b="1" dirty="0" smtClean="0">
                <a:solidFill>
                  <a:schemeClr val="accent2">
                    <a:lumMod val="50000"/>
                  </a:schemeClr>
                </a:solidFill>
                <a:latin typeface="Century Gothic" charset="0"/>
                <a:ea typeface="Century Gothic" charset="0"/>
                <a:cs typeface="Century Gothic" charset="0"/>
              </a:rPr>
              <a:t>ZAPRASZAM DO KONTAKTU:</a:t>
            </a:r>
          </a:p>
          <a:p>
            <a:pPr algn="ctr"/>
            <a:endParaRPr lang="pl-PL" b="1" dirty="0">
              <a:solidFill>
                <a:schemeClr val="accent2">
                  <a:lumMod val="50000"/>
                </a:schemeClr>
              </a:solidFill>
              <a:latin typeface="Century Gothic" charset="0"/>
            </a:endParaRPr>
          </a:p>
          <a:p>
            <a:pPr algn="ctr"/>
            <a:r>
              <a:rPr lang="pl-PL" sz="4800" i="1" dirty="0" smtClean="0">
                <a:solidFill>
                  <a:schemeClr val="accent2">
                    <a:lumMod val="50000"/>
                  </a:schemeClr>
                </a:solidFill>
                <a:latin typeface="Chiller" panose="04020404031007020602" pitchFamily="82" charset="0"/>
              </a:rPr>
              <a:t>Zbigniew Ratajczak</a:t>
            </a:r>
            <a:endParaRPr lang="pl-PL" sz="4800" i="1" dirty="0">
              <a:latin typeface="Chiller" panose="04020404031007020602" pitchFamily="82" charset="0"/>
            </a:endParaRPr>
          </a:p>
        </p:txBody>
      </p:sp>
      <p:sp>
        <p:nvSpPr>
          <p:cNvPr id="12" name="Shape 123"/>
          <p:cNvSpPr txBox="1">
            <a:spLocks/>
          </p:cNvSpPr>
          <p:nvPr/>
        </p:nvSpPr>
        <p:spPr>
          <a:xfrm>
            <a:off x="3546916" y="3185121"/>
            <a:ext cx="4287764" cy="700210"/>
          </a:xfrm>
          <a:prstGeom prst="rect">
            <a:avLst/>
          </a:prstGeom>
        </p:spPr>
        <p:txBody>
          <a:bodyPr>
            <a:normAutofit fontScale="77500" lnSpcReduction="20000"/>
          </a:bodyPr>
          <a:lstStyle>
            <a:lvl1pPr marL="325115" indent="-325115" algn="l" defTabSz="1300460" rtl="0" eaLnBrk="1" latinLnBrk="0" hangingPunct="1">
              <a:lnSpc>
                <a:spcPct val="120000"/>
              </a:lnSpc>
              <a:spcBef>
                <a:spcPts val="1422"/>
              </a:spcBef>
              <a:buClr>
                <a:schemeClr val="tx1"/>
              </a:buClr>
              <a:buFont typeface="Arial" panose="020B0604020202020204" pitchFamily="34" charset="0"/>
              <a:buChar char="•"/>
              <a:defRPr sz="2844" kern="1200" cap="all" baseline="0">
                <a:solidFill>
                  <a:srgbClr val="407700"/>
                </a:solidFill>
                <a:effectLst/>
                <a:latin typeface="+mn-lt"/>
                <a:ea typeface="+mn-ea"/>
                <a:cs typeface="+mn-cs"/>
              </a:defRPr>
            </a:lvl1pPr>
            <a:lvl2pPr marL="975345" indent="-325115" algn="l" defTabSz="1300460" rtl="0" eaLnBrk="1" latinLnBrk="0" hangingPunct="1">
              <a:lnSpc>
                <a:spcPct val="120000"/>
              </a:lnSpc>
              <a:spcBef>
                <a:spcPts val="711"/>
              </a:spcBef>
              <a:buClr>
                <a:schemeClr val="tx1"/>
              </a:buClr>
              <a:buFont typeface="Arial" panose="020B0604020202020204" pitchFamily="34" charset="0"/>
              <a:buChar char="•"/>
              <a:defRPr sz="2560" kern="1200" cap="all" baseline="0">
                <a:solidFill>
                  <a:schemeClr val="tx1"/>
                </a:solidFill>
                <a:effectLst/>
                <a:latin typeface="+mn-lt"/>
                <a:ea typeface="+mn-ea"/>
                <a:cs typeface="+mn-cs"/>
              </a:defRPr>
            </a:lvl2pPr>
            <a:lvl3pPr marL="1625575" indent="-325115" algn="l" defTabSz="1300460" rtl="0" eaLnBrk="1" latinLnBrk="0" hangingPunct="1">
              <a:lnSpc>
                <a:spcPct val="120000"/>
              </a:lnSpc>
              <a:spcBef>
                <a:spcPts val="711"/>
              </a:spcBef>
              <a:buClr>
                <a:schemeClr val="tx1"/>
              </a:buClr>
              <a:buFont typeface="Arial" panose="020B0604020202020204" pitchFamily="34" charset="0"/>
              <a:buChar char="•"/>
              <a:defRPr sz="2276" kern="1200" cap="all" baseline="0">
                <a:solidFill>
                  <a:schemeClr val="tx1"/>
                </a:solidFill>
                <a:effectLst/>
                <a:latin typeface="+mn-lt"/>
                <a:ea typeface="+mn-ea"/>
                <a:cs typeface="+mn-cs"/>
              </a:defRPr>
            </a:lvl3pPr>
            <a:lvl4pPr marL="227580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4pPr>
            <a:lvl5pPr marL="292603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tx1"/>
              </a:buClr>
              <a:buFont typeface="Arial" panose="020B0604020202020204" pitchFamily="34" charset="0"/>
              <a:buChar char="•"/>
              <a:defRPr sz="1991" kern="1200" cap="all" baseline="0">
                <a:solidFill>
                  <a:schemeClr val="tx1"/>
                </a:solidFill>
                <a:effectLst/>
                <a:latin typeface="+mn-lt"/>
                <a:ea typeface="+mn-ea"/>
                <a:cs typeface="+mn-cs"/>
              </a:defRPr>
            </a:lvl9pPr>
          </a:lstStyle>
          <a:p>
            <a:pPr marL="0" indent="0" algn="ctr">
              <a:buNone/>
            </a:pPr>
            <a:r>
              <a:rPr lang="pl-PL" sz="1828" b="1" dirty="0" smtClean="0">
                <a:solidFill>
                  <a:srgbClr val="00B050"/>
                </a:solidFill>
                <a:latin typeface="Century Gothic" charset="0"/>
                <a:ea typeface="Century Gothic" charset="0"/>
                <a:cs typeface="Century Gothic" charset="0"/>
              </a:rPr>
              <a:t>Wydział informacji i pomocy technicznej</a:t>
            </a:r>
          </a:p>
          <a:p>
            <a:pPr marL="0" indent="0" algn="ctr">
              <a:buNone/>
            </a:pPr>
            <a:r>
              <a:rPr lang="pl-PL" sz="1828" b="1" dirty="0" smtClean="0">
                <a:solidFill>
                  <a:srgbClr val="00B050"/>
                </a:solidFill>
                <a:latin typeface="Century Gothic" charset="0"/>
                <a:ea typeface="Century Gothic" charset="0"/>
                <a:cs typeface="Century Gothic" charset="0"/>
              </a:rPr>
              <a:t>Dolnośląski wojewódzki urząd pracy</a:t>
            </a:r>
            <a:endParaRPr lang="pl-PL" sz="1828" b="1" dirty="0">
              <a:solidFill>
                <a:srgbClr val="00B050"/>
              </a:solidFill>
              <a:latin typeface="Century Gothic" charset="0"/>
              <a:ea typeface="Century Gothic" charset="0"/>
              <a:cs typeface="Century Gothic" charset="0"/>
            </a:endParaRPr>
          </a:p>
        </p:txBody>
      </p:sp>
      <p:pic>
        <p:nvPicPr>
          <p:cNvPr id="10" name="pasek doln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nspirujemy do dzialan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asek gor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logo bia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15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042262" y="-1"/>
            <a:ext cx="4101738" cy="6688183"/>
          </a:xfrm>
          <a:prstGeom prst="rect">
            <a:avLst/>
          </a:prstGeom>
        </p:spPr>
      </p:pic>
      <p:sp>
        <p:nvSpPr>
          <p:cNvPr id="6" name="Tytuł 1"/>
          <p:cNvSpPr>
            <a:spLocks noGrp="1"/>
          </p:cNvSpPr>
          <p:nvPr>
            <p:ph type="title"/>
          </p:nvPr>
        </p:nvSpPr>
        <p:spPr>
          <a:xfrm>
            <a:off x="328278" y="1417318"/>
            <a:ext cx="4385707" cy="3853544"/>
          </a:xfrm>
          <a:effectLst>
            <a:outerShdw blurRad="50800" dist="50800" dir="5400000" algn="ctr" rotWithShape="0">
              <a:srgbClr val="000000">
                <a:alpha val="19000"/>
              </a:srgbClr>
            </a:outerShdw>
          </a:effectLst>
        </p:spPr>
        <p:txBody>
          <a:bodyPr>
            <a:noAutofit/>
          </a:bodyPr>
          <a:lstStyle/>
          <a:p>
            <a:r>
              <a:rPr lang="pl-PL" sz="2800" b="1" dirty="0" smtClean="0">
                <a:latin typeface="Century Gothic" charset="0"/>
                <a:ea typeface="Century Gothic" charset="0"/>
                <a:cs typeface="Century Gothic" charset="0"/>
              </a:rPr>
              <a:t>KONKRETNA POMOC DLA OSÓB BEZ PRACY, OSÓB ZAGROŻONYCH WYKLUCZENIEM,</a:t>
            </a:r>
            <a:br>
              <a:rPr lang="pl-PL" sz="2800" b="1" dirty="0" smtClean="0">
                <a:latin typeface="Century Gothic" charset="0"/>
                <a:ea typeface="Century Gothic" charset="0"/>
                <a:cs typeface="Century Gothic" charset="0"/>
              </a:rPr>
            </a:br>
            <a:r>
              <a:rPr lang="pl-PL" sz="2800" b="1" dirty="0" smtClean="0">
                <a:latin typeface="Century Gothic" charset="0"/>
                <a:ea typeface="Century Gothic" charset="0"/>
                <a:cs typeface="Century Gothic" charset="0"/>
              </a:rPr>
              <a:t> </a:t>
            </a:r>
            <a:r>
              <a:rPr lang="pl-PL" sz="2800" b="1" dirty="0" err="1" smtClean="0">
                <a:latin typeface="Century Gothic" charset="0"/>
                <a:ea typeface="Century Gothic" charset="0"/>
                <a:cs typeface="Century Gothic" charset="0"/>
              </a:rPr>
              <a:t>MMiŚP</a:t>
            </a:r>
            <a:r>
              <a:rPr lang="pl-PL" sz="2800" b="1" dirty="0" smtClean="0">
                <a:latin typeface="Century Gothic" charset="0"/>
                <a:ea typeface="Century Gothic" charset="0"/>
                <a:cs typeface="Century Gothic" charset="0"/>
              </a:rPr>
              <a:t> I ICH PRACOWNIKÓW</a:t>
            </a:r>
            <a:br>
              <a:rPr lang="pl-PL" sz="2800" b="1" dirty="0" smtClean="0">
                <a:latin typeface="Century Gothic" charset="0"/>
                <a:ea typeface="Century Gothic" charset="0"/>
                <a:cs typeface="Century Gothic" charset="0"/>
              </a:rPr>
            </a:br>
            <a:r>
              <a:rPr lang="pl-PL" sz="2800" b="1" dirty="0" smtClean="0">
                <a:latin typeface="Century Gothic" charset="0"/>
                <a:ea typeface="Century Gothic" charset="0"/>
                <a:cs typeface="Century Gothic" charset="0"/>
              </a:rPr>
              <a:t>oraz</a:t>
            </a:r>
            <a:br>
              <a:rPr lang="pl-PL" sz="2800" b="1" dirty="0" smtClean="0">
                <a:latin typeface="Century Gothic" charset="0"/>
                <a:ea typeface="Century Gothic" charset="0"/>
                <a:cs typeface="Century Gothic" charset="0"/>
              </a:rPr>
            </a:br>
            <a:r>
              <a:rPr lang="pl-PL" sz="2800" b="1" dirty="0" smtClean="0">
                <a:latin typeface="Century Gothic" charset="0"/>
                <a:ea typeface="Century Gothic" charset="0"/>
                <a:cs typeface="Century Gothic" charset="0"/>
              </a:rPr>
              <a:t>szanse, możliwości </a:t>
            </a:r>
            <a:br>
              <a:rPr lang="pl-PL" sz="2800" b="1" dirty="0" smtClean="0">
                <a:latin typeface="Century Gothic" charset="0"/>
                <a:ea typeface="Century Gothic" charset="0"/>
                <a:cs typeface="Century Gothic" charset="0"/>
              </a:rPr>
            </a:br>
            <a:r>
              <a:rPr lang="pl-PL" sz="2800" b="1" dirty="0" smtClean="0">
                <a:latin typeface="Century Gothic" charset="0"/>
                <a:ea typeface="Century Gothic" charset="0"/>
                <a:cs typeface="Century Gothic" charset="0"/>
              </a:rPr>
              <a:t>i zachęty dla </a:t>
            </a:r>
            <a:br>
              <a:rPr lang="pl-PL" sz="2800" b="1" dirty="0" smtClean="0">
                <a:latin typeface="Century Gothic" charset="0"/>
                <a:ea typeface="Century Gothic" charset="0"/>
                <a:cs typeface="Century Gothic" charset="0"/>
              </a:rPr>
            </a:br>
            <a:r>
              <a:rPr lang="pl-PL" sz="2800" b="1" dirty="0" smtClean="0">
                <a:latin typeface="Century Gothic" charset="0"/>
                <a:ea typeface="Century Gothic" charset="0"/>
                <a:cs typeface="Century Gothic" charset="0"/>
              </a:rPr>
              <a:t>PRACODAWCÓW</a:t>
            </a:r>
            <a:br>
              <a:rPr lang="pl-PL" sz="2800" b="1" dirty="0" smtClean="0">
                <a:latin typeface="Century Gothic" charset="0"/>
                <a:ea typeface="Century Gothic" charset="0"/>
                <a:cs typeface="Century Gothic" charset="0"/>
              </a:rPr>
            </a:br>
            <a:endParaRPr lang="pl-PL" sz="2000" b="1" dirty="0">
              <a:latin typeface="Century Gothic" charset="0"/>
              <a:ea typeface="Century Gothic" charset="0"/>
              <a:cs typeface="Century Gothic" charset="0"/>
            </a:endParaRPr>
          </a:p>
        </p:txBody>
      </p:sp>
      <p:pic>
        <p:nvPicPr>
          <p:cNvPr id="9" name="image5.pdf"/>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7324667" y="-96794"/>
            <a:ext cx="1819333" cy="230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asek dol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nspirujemy do dzialani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61829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595246" y="0"/>
            <a:ext cx="4548754" cy="6688182"/>
          </a:xfrm>
          <a:prstGeom prst="rect">
            <a:avLst/>
          </a:prstGeom>
        </p:spPr>
      </p:pic>
      <p:sp>
        <p:nvSpPr>
          <p:cNvPr id="6" name="Tytuł 1"/>
          <p:cNvSpPr>
            <a:spLocks noGrp="1"/>
          </p:cNvSpPr>
          <p:nvPr>
            <p:ph type="title"/>
          </p:nvPr>
        </p:nvSpPr>
        <p:spPr>
          <a:xfrm>
            <a:off x="328278" y="-64586"/>
            <a:ext cx="3982465" cy="650968"/>
          </a:xfrm>
          <a:effectLst>
            <a:outerShdw blurRad="50800" dist="50800" dir="5400000" algn="ctr" rotWithShape="0">
              <a:srgbClr val="000000">
                <a:alpha val="19000"/>
              </a:srgbClr>
            </a:outerShdw>
          </a:effectLst>
        </p:spPr>
        <p:txBody>
          <a:bodyPr>
            <a:noAutofit/>
          </a:bodyPr>
          <a:lstStyle/>
          <a:p>
            <a:r>
              <a:rPr lang="pl-PL" sz="2800" b="1" dirty="0" smtClean="0">
                <a:latin typeface="Century Gothic" charset="0"/>
                <a:ea typeface="Century Gothic" charset="0"/>
                <a:cs typeface="Century Gothic" charset="0"/>
              </a:rPr>
              <a:t>Zanim zaczniemy</a:t>
            </a:r>
            <a:r>
              <a:rPr lang="mr-IN" sz="2800" b="1" dirty="0" smtClean="0">
                <a:latin typeface="Century Gothic" charset="0"/>
                <a:ea typeface="Century Gothic" charset="0"/>
                <a:cs typeface="Century Gothic" charset="0"/>
              </a:rPr>
              <a:t>…</a:t>
            </a:r>
            <a:endParaRPr lang="pl-PL" sz="2000" b="1" dirty="0">
              <a:latin typeface="Century Gothic" charset="0"/>
              <a:ea typeface="Century Gothic" charset="0"/>
              <a:cs typeface="Century Gothic" charset="0"/>
            </a:endParaRPr>
          </a:p>
        </p:txBody>
      </p:sp>
      <p:pic>
        <p:nvPicPr>
          <p:cNvPr id="9" name="image5.pdf"/>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7324667" y="-96794"/>
            <a:ext cx="1819333" cy="230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asek doln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nspirujemy do dzialani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ole tekstowe 2"/>
          <p:cNvSpPr txBox="1"/>
          <p:nvPr/>
        </p:nvSpPr>
        <p:spPr>
          <a:xfrm>
            <a:off x="270223" y="495188"/>
            <a:ext cx="3828442" cy="6494085"/>
          </a:xfrm>
          <a:prstGeom prst="rect">
            <a:avLst/>
          </a:prstGeom>
          <a:noFill/>
        </p:spPr>
        <p:txBody>
          <a:bodyPr wrap="square" rtlCol="0">
            <a:spAutoFit/>
          </a:bodyPr>
          <a:lstStyle/>
          <a:p>
            <a:pPr algn="ctr"/>
            <a:r>
              <a:rPr lang="pl-PL" b="1" dirty="0" smtClean="0">
                <a:latin typeface="Century Gothic" charset="0"/>
                <a:ea typeface="Century Gothic" charset="0"/>
                <a:cs typeface="Century Gothic" charset="0"/>
              </a:rPr>
              <a:t>Gdzie te szanse i możliwości</a:t>
            </a:r>
            <a:r>
              <a:rPr lang="pl-PL" b="1" dirty="0">
                <a:latin typeface="Century Gothic" charset="0"/>
                <a:ea typeface="Century Gothic" charset="0"/>
                <a:cs typeface="Century Gothic" charset="0"/>
              </a:rPr>
              <a:t> </a:t>
            </a:r>
            <a:r>
              <a:rPr lang="pl-PL" b="1" dirty="0" smtClean="0">
                <a:latin typeface="Century Gothic" charset="0"/>
                <a:ea typeface="Century Gothic" charset="0"/>
                <a:cs typeface="Century Gothic" charset="0"/>
              </a:rPr>
              <a:t>???</a:t>
            </a:r>
          </a:p>
          <a:p>
            <a:pPr algn="just"/>
            <a:endParaRPr lang="pl-PL" sz="1600" dirty="0" smtClean="0">
              <a:latin typeface="Century Gothic" charset="0"/>
              <a:ea typeface="Century Gothic" charset="0"/>
              <a:cs typeface="Century Gothic" charset="0"/>
            </a:endParaRPr>
          </a:p>
          <a:p>
            <a:pPr marL="342900" indent="-342900" algn="just">
              <a:buFont typeface="Wingdings" charset="2"/>
              <a:buChar char="v"/>
            </a:pPr>
            <a:r>
              <a:rPr lang="pl-PL" sz="1600" dirty="0">
                <a:latin typeface="Century Gothic" charset="0"/>
                <a:ea typeface="Century Gothic" charset="0"/>
                <a:cs typeface="Century Gothic" charset="0"/>
              </a:rPr>
              <a:t>b</a:t>
            </a:r>
            <a:r>
              <a:rPr lang="pl-PL" sz="1600" dirty="0" smtClean="0">
                <a:latin typeface="Century Gothic" charset="0"/>
                <a:ea typeface="Century Gothic" charset="0"/>
                <a:cs typeface="Century Gothic" charset="0"/>
              </a:rPr>
              <a:t>ezpośrednie aplikowanie o środki, na realizację projektów wspierających: osoby pozo-stające bez pracy oraz osoby zagrożone wykluczeniem </a:t>
            </a:r>
            <a:r>
              <a:rPr lang="pl-PL" sz="1600" dirty="0" err="1" smtClean="0">
                <a:latin typeface="Century Gothic" charset="0"/>
                <a:ea typeface="Century Gothic" charset="0"/>
                <a:cs typeface="Century Gothic" charset="0"/>
              </a:rPr>
              <a:t>spo-łecznym</a:t>
            </a:r>
            <a:r>
              <a:rPr lang="pl-PL" sz="1600" dirty="0" smtClean="0">
                <a:latin typeface="Century Gothic" charset="0"/>
                <a:ea typeface="Century Gothic" charset="0"/>
                <a:cs typeface="Century Gothic" charset="0"/>
              </a:rPr>
              <a:t>, </a:t>
            </a:r>
          </a:p>
          <a:p>
            <a:pPr marL="342900" indent="-342900" algn="just">
              <a:buFont typeface="Wingdings" charset="2"/>
              <a:buChar char="v"/>
            </a:pPr>
            <a:endParaRPr lang="pl-PL" sz="1600" dirty="0">
              <a:latin typeface="Century Gothic" charset="0"/>
              <a:ea typeface="Century Gothic" charset="0"/>
              <a:cs typeface="Century Gothic" charset="0"/>
            </a:endParaRPr>
          </a:p>
          <a:p>
            <a:pPr marL="342900" indent="-342900" algn="just">
              <a:buFont typeface="Wingdings" charset="2"/>
              <a:buChar char="v"/>
            </a:pPr>
            <a:r>
              <a:rPr lang="pl-PL" sz="1600" dirty="0">
                <a:latin typeface="Century Gothic" charset="0"/>
                <a:ea typeface="Century Gothic" charset="0"/>
                <a:cs typeface="Century Gothic" charset="0"/>
              </a:rPr>
              <a:t>u</a:t>
            </a:r>
            <a:r>
              <a:rPr lang="pl-PL" sz="1600" dirty="0" smtClean="0">
                <a:latin typeface="Century Gothic" charset="0"/>
                <a:ea typeface="Century Gothic" charset="0"/>
                <a:cs typeface="Century Gothic" charset="0"/>
              </a:rPr>
              <a:t>czestnictwo w projektach umożliwiających podnoszenie kwalifikacji przedsiębiorców i ich pracowników,</a:t>
            </a:r>
          </a:p>
          <a:p>
            <a:pPr marL="342900" indent="-342900" algn="just">
              <a:buFont typeface="Wingdings" charset="2"/>
              <a:buChar char="v"/>
            </a:pPr>
            <a:endParaRPr lang="pl-PL" sz="1600" dirty="0">
              <a:latin typeface="Century Gothic" charset="0"/>
              <a:ea typeface="Century Gothic" charset="0"/>
              <a:cs typeface="Century Gothic" charset="0"/>
            </a:endParaRPr>
          </a:p>
          <a:p>
            <a:pPr marL="342900" indent="-342900" algn="just">
              <a:buFont typeface="Wingdings" charset="2"/>
              <a:buChar char="v"/>
            </a:pPr>
            <a:r>
              <a:rPr lang="pl-PL" sz="1600" dirty="0">
                <a:latin typeface="Century Gothic" charset="0"/>
                <a:ea typeface="Century Gothic" charset="0"/>
                <a:cs typeface="Century Gothic" charset="0"/>
              </a:rPr>
              <a:t>w</a:t>
            </a:r>
            <a:r>
              <a:rPr lang="pl-PL" sz="1600" dirty="0" smtClean="0">
                <a:latin typeface="Century Gothic" charset="0"/>
                <a:ea typeface="Century Gothic" charset="0"/>
                <a:cs typeface="Century Gothic" charset="0"/>
              </a:rPr>
              <a:t>ykorzystanie projektów jako potencjalnego </a:t>
            </a:r>
            <a:r>
              <a:rPr lang="pl-PL" sz="1600" dirty="0">
                <a:latin typeface="Century Gothic" charset="0"/>
                <a:ea typeface="Century Gothic" charset="0"/>
                <a:cs typeface="Century Gothic" charset="0"/>
              </a:rPr>
              <a:t>ź</a:t>
            </a:r>
            <a:r>
              <a:rPr lang="pl-PL" sz="1600" dirty="0" smtClean="0">
                <a:latin typeface="Century Gothic" charset="0"/>
                <a:ea typeface="Century Gothic" charset="0"/>
                <a:cs typeface="Century Gothic" charset="0"/>
              </a:rPr>
              <a:t>ródła pozyskania pracowników,</a:t>
            </a:r>
            <a:endParaRPr lang="pl-PL" sz="1600" dirty="0">
              <a:latin typeface="Century Gothic" charset="0"/>
              <a:ea typeface="Century Gothic" charset="0"/>
              <a:cs typeface="Century Gothic" charset="0"/>
            </a:endParaRPr>
          </a:p>
          <a:p>
            <a:pPr marL="342900" indent="-342900" algn="just">
              <a:buFont typeface="Wingdings" charset="2"/>
              <a:buChar char="v"/>
            </a:pPr>
            <a:endParaRPr lang="pl-PL" sz="1600" dirty="0" smtClean="0">
              <a:latin typeface="Century Gothic" charset="0"/>
              <a:ea typeface="Century Gothic" charset="0"/>
              <a:cs typeface="Century Gothic" charset="0"/>
            </a:endParaRPr>
          </a:p>
          <a:p>
            <a:pPr marL="342900" indent="-342900" algn="just">
              <a:buFont typeface="Wingdings" charset="2"/>
              <a:buChar char="v"/>
            </a:pPr>
            <a:r>
              <a:rPr lang="pl-PL" sz="1600" dirty="0" smtClean="0">
                <a:latin typeface="Century Gothic" charset="0"/>
                <a:ea typeface="Century Gothic" charset="0"/>
                <a:cs typeface="Century Gothic" charset="0"/>
              </a:rPr>
              <a:t>wykorzystanie sytemu zachęt  dla pracodawców związanych z zatrudnianiem uczestników pro-</a:t>
            </a:r>
            <a:r>
              <a:rPr lang="pl-PL" sz="1600" dirty="0" err="1" smtClean="0">
                <a:latin typeface="Century Gothic" charset="0"/>
                <a:ea typeface="Century Gothic" charset="0"/>
                <a:cs typeface="Century Gothic" charset="0"/>
              </a:rPr>
              <a:t>jektów</a:t>
            </a:r>
            <a:endParaRPr lang="pl-PL" sz="1600" dirty="0" smtClean="0">
              <a:latin typeface="Century Gothic" charset="0"/>
              <a:ea typeface="Century Gothic" charset="0"/>
              <a:cs typeface="Century Gothic" charset="0"/>
            </a:endParaRPr>
          </a:p>
          <a:p>
            <a:pPr marL="342900" indent="-342900" algn="just">
              <a:buFont typeface="Wingdings" charset="2"/>
              <a:buChar char="v"/>
            </a:pPr>
            <a:endParaRPr lang="pl-PL" sz="1600" dirty="0">
              <a:latin typeface="Century Gothic" charset="0"/>
              <a:ea typeface="Century Gothic" charset="0"/>
              <a:cs typeface="Century Gothic" charset="0"/>
            </a:endParaRPr>
          </a:p>
          <a:p>
            <a:pPr marL="342900" indent="-342900" algn="just">
              <a:buFont typeface="Wingdings" charset="2"/>
              <a:buChar char="v"/>
            </a:pPr>
            <a:r>
              <a:rPr lang="pl-PL" sz="1600" dirty="0" smtClean="0">
                <a:latin typeface="Century Gothic" charset="0"/>
                <a:ea typeface="Century Gothic" charset="0"/>
                <a:cs typeface="Century Gothic" charset="0"/>
              </a:rPr>
              <a:t>budowanie poprzez projekty EFS pozytywnego wizerunku firmy</a:t>
            </a:r>
          </a:p>
        </p:txBody>
      </p:sp>
    </p:spTree>
    <p:extLst>
      <p:ext uri="{BB962C8B-B14F-4D97-AF65-F5344CB8AC3E}">
        <p14:creationId xmlns:p14="http://schemas.microsoft.com/office/powerpoint/2010/main" val="198142393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2"/>
          <p:cNvSpPr txBox="1"/>
          <p:nvPr/>
        </p:nvSpPr>
        <p:spPr>
          <a:xfrm>
            <a:off x="275430" y="1181329"/>
            <a:ext cx="8593139" cy="5262979"/>
          </a:xfrm>
          <a:prstGeom prst="rect">
            <a:avLst/>
          </a:prstGeom>
          <a:noFill/>
        </p:spPr>
        <p:txBody>
          <a:bodyPr wrap="square" rtlCol="0">
            <a:spAutoFit/>
          </a:bodyPr>
          <a:lstStyle/>
          <a:p>
            <a:pPr algn="just"/>
            <a:endParaRPr lang="pl-PL" sz="1600" b="1" dirty="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
            </a:r>
            <a:br>
              <a:rPr lang="pl-PL" sz="1600" b="1" dirty="0" smtClean="0">
                <a:latin typeface="Century Gothic" charset="0"/>
                <a:ea typeface="Century Gothic" charset="0"/>
                <a:cs typeface="Century Gothic" charset="0"/>
              </a:rPr>
            </a:br>
            <a:r>
              <a:rPr lang="pl-PL" sz="1600" b="1" dirty="0" smtClean="0">
                <a:latin typeface="Century Gothic" charset="0"/>
                <a:ea typeface="Century Gothic" charset="0"/>
                <a:cs typeface="Century Gothic" charset="0"/>
              </a:rPr>
              <a:t>Przedsiębiorcy jako projektodawcy/beneficjenci</a:t>
            </a:r>
          </a:p>
          <a:p>
            <a:pPr algn="just"/>
            <a:endParaRPr lang="pl-PL" sz="1600" b="1" dirty="0">
              <a:latin typeface="Century Gothic" charset="0"/>
              <a:ea typeface="Century Gothic" charset="0"/>
              <a:cs typeface="Century Gothic" charset="0"/>
            </a:endParaRPr>
          </a:p>
          <a:p>
            <a:pPr algn="just"/>
            <a:endParaRPr lang="pl-PL" sz="1600" b="1" dirty="0" smtClean="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Przedsiębiorcy jako partnerzy w realizacji projektów</a:t>
            </a:r>
          </a:p>
          <a:p>
            <a:pPr algn="just"/>
            <a:endParaRPr lang="pl-PL" sz="1600" b="1" dirty="0">
              <a:latin typeface="Century Gothic" charset="0"/>
              <a:ea typeface="Century Gothic" charset="0"/>
              <a:cs typeface="Century Gothic" charset="0"/>
            </a:endParaRPr>
          </a:p>
          <a:p>
            <a:pPr algn="just"/>
            <a:endParaRPr lang="pl-PL" sz="1600" b="1" dirty="0" smtClean="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Przedsiębiorcy jako podmioty/osoby współpracujące w ramach projektów</a:t>
            </a:r>
          </a:p>
          <a:p>
            <a:pPr algn="just"/>
            <a:endParaRPr lang="pl-PL" sz="1600" b="1" dirty="0">
              <a:latin typeface="Century Gothic" charset="0"/>
              <a:ea typeface="Century Gothic" charset="0"/>
              <a:cs typeface="Century Gothic" charset="0"/>
            </a:endParaRPr>
          </a:p>
          <a:p>
            <a:pPr algn="just"/>
            <a:endParaRPr lang="pl-PL" sz="1600" b="1" dirty="0" smtClean="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Przedsiębiorcy jako realizatorzy usług w projektach</a:t>
            </a:r>
          </a:p>
          <a:p>
            <a:pPr marL="285750" indent="-285750" algn="just">
              <a:buFontTx/>
              <a:buChar char="-"/>
            </a:pPr>
            <a:r>
              <a:rPr lang="pl-PL" sz="1600" b="1" dirty="0" smtClean="0">
                <a:latin typeface="Century Gothic" charset="0"/>
                <a:ea typeface="Century Gothic" charset="0"/>
                <a:cs typeface="Century Gothic" charset="0"/>
                <a:hlinkClick r:id="rId3"/>
              </a:rPr>
              <a:t>Baza Usług Rozwojowych – </a:t>
            </a:r>
            <a:r>
              <a:rPr lang="pl-PL" sz="1600" b="1" dirty="0" err="1" smtClean="0">
                <a:latin typeface="Century Gothic" charset="0"/>
                <a:ea typeface="Century Gothic" charset="0"/>
                <a:cs typeface="Century Gothic" charset="0"/>
                <a:hlinkClick r:id="rId3"/>
              </a:rPr>
              <a:t>PARP</a:t>
            </a:r>
            <a:endParaRPr lang="pl-PL" sz="1600" b="1" dirty="0" smtClean="0">
              <a:latin typeface="Century Gothic" charset="0"/>
              <a:ea typeface="Century Gothic" charset="0"/>
              <a:cs typeface="Century Gothic" charset="0"/>
            </a:endParaRPr>
          </a:p>
          <a:p>
            <a:pPr marL="285750" indent="-285750" algn="just">
              <a:buFontTx/>
              <a:buChar char="-"/>
            </a:pPr>
            <a:r>
              <a:rPr lang="pl-PL" sz="1600" b="1" dirty="0" smtClean="0">
                <a:latin typeface="Century Gothic" charset="0"/>
                <a:ea typeface="Century Gothic" charset="0"/>
                <a:cs typeface="Century Gothic" charset="0"/>
                <a:hlinkClick r:id="rId4"/>
              </a:rPr>
              <a:t>Baza Konkurencyjności    </a:t>
            </a:r>
            <a:endParaRPr lang="pl-PL" sz="1600" b="1" dirty="0" smtClean="0">
              <a:latin typeface="Century Gothic" charset="0"/>
              <a:ea typeface="Century Gothic" charset="0"/>
              <a:cs typeface="Century Gothic" charset="0"/>
            </a:endParaRPr>
          </a:p>
          <a:p>
            <a:pPr algn="just"/>
            <a:endParaRPr lang="pl-PL" sz="1600" b="1" dirty="0" smtClean="0">
              <a:latin typeface="Century Gothic" charset="0"/>
              <a:ea typeface="Century Gothic" charset="0"/>
              <a:cs typeface="Century Gothic" charset="0"/>
            </a:endParaRPr>
          </a:p>
          <a:p>
            <a:pPr algn="just"/>
            <a:endParaRPr lang="pl-PL" sz="1600" b="1" dirty="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Przedsiębiorcy jako odbiorcy wsparcia oferowanego w projektach</a:t>
            </a:r>
            <a:endParaRPr lang="pl-PL" sz="1600" b="1" dirty="0">
              <a:latin typeface="Century Gothic" charset="0"/>
              <a:ea typeface="Century Gothic" charset="0"/>
              <a:cs typeface="Century Gothic" charset="0"/>
            </a:endParaRPr>
          </a:p>
          <a:p>
            <a:pPr marL="285750" indent="-285750" algn="just">
              <a:buFontTx/>
              <a:buChar char="-"/>
            </a:pPr>
            <a:r>
              <a:rPr lang="pl-PL" sz="1600" b="1" dirty="0" smtClean="0">
                <a:latin typeface="Century Gothic" charset="0"/>
                <a:ea typeface="Century Gothic" charset="0"/>
                <a:cs typeface="Century Gothic" charset="0"/>
              </a:rPr>
              <a:t>bezpośredni</a:t>
            </a:r>
          </a:p>
          <a:p>
            <a:pPr marL="285750" indent="-285750" algn="just">
              <a:buFontTx/>
              <a:buChar char="-"/>
            </a:pPr>
            <a:r>
              <a:rPr lang="pl-PL" sz="1600" b="1" dirty="0" smtClean="0">
                <a:latin typeface="Century Gothic" charset="0"/>
                <a:ea typeface="Century Gothic" charset="0"/>
                <a:cs typeface="Century Gothic" charset="0"/>
              </a:rPr>
              <a:t>pośredni</a:t>
            </a:r>
          </a:p>
          <a:p>
            <a:pPr algn="just"/>
            <a:endParaRPr lang="pl-PL" sz="1600" b="1" dirty="0" smtClean="0">
              <a:latin typeface="Century Gothic" charset="0"/>
              <a:ea typeface="Century Gothic" charset="0"/>
              <a:cs typeface="Century Gothic" charset="0"/>
            </a:endParaRPr>
          </a:p>
          <a:p>
            <a:pPr algn="just"/>
            <a:r>
              <a:rPr lang="pl-PL" sz="1600" b="1" dirty="0">
                <a:latin typeface="Century Gothic" charset="0"/>
                <a:ea typeface="Century Gothic" charset="0"/>
                <a:cs typeface="Century Gothic" charset="0"/>
              </a:rPr>
              <a:t>i</a:t>
            </a:r>
            <a:r>
              <a:rPr lang="pl-PL" sz="1600" b="1" dirty="0" smtClean="0">
                <a:latin typeface="Century Gothic" charset="0"/>
                <a:ea typeface="Century Gothic" charset="0"/>
                <a:cs typeface="Century Gothic" charset="0"/>
              </a:rPr>
              <a:t> inne  </a:t>
            </a:r>
            <a:endParaRPr lang="pl-PL" sz="1600" dirty="0" smtClean="0">
              <a:latin typeface="Century Gothic" charset="0"/>
              <a:ea typeface="Century Gothic" charset="0"/>
              <a:cs typeface="Century Gothic" charset="0"/>
            </a:endParaRPr>
          </a:p>
        </p:txBody>
      </p:sp>
      <p:pic>
        <p:nvPicPr>
          <p:cNvPr id="7" name="pasek gor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logo bia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asek dolny"/>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nspirujemy do dzialania"/>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2116137" y="143699"/>
            <a:ext cx="6909529" cy="646331"/>
          </a:xfrm>
          <a:prstGeom prst="rect">
            <a:avLst/>
          </a:prstGeom>
        </p:spPr>
        <p:txBody>
          <a:bodyPr wrap="square">
            <a:spAutoFit/>
          </a:bodyPr>
          <a:lstStyle/>
          <a:p>
            <a:pPr algn="just"/>
            <a:r>
              <a:rPr lang="pl-PL" b="1" dirty="0">
                <a:solidFill>
                  <a:schemeClr val="bg1"/>
                </a:solidFill>
                <a:latin typeface="Century Gothic" charset="0"/>
                <a:ea typeface="Century Gothic" charset="0"/>
                <a:cs typeface="Century Gothic" charset="0"/>
              </a:rPr>
              <a:t>MIEJSCA AKTYWNOŚCI  PRZEDSIĘBIORCÓW </a:t>
            </a:r>
            <a:r>
              <a:rPr lang="pl-PL" b="1" dirty="0" smtClean="0">
                <a:solidFill>
                  <a:schemeClr val="bg1"/>
                </a:solidFill>
                <a:latin typeface="Century Gothic" charset="0"/>
                <a:ea typeface="Century Gothic" charset="0"/>
                <a:cs typeface="Century Gothic" charset="0"/>
              </a:rPr>
              <a:t>W PROJEKTACH </a:t>
            </a:r>
            <a:r>
              <a:rPr lang="pl-PL" b="1" dirty="0">
                <a:solidFill>
                  <a:schemeClr val="bg1"/>
                </a:solidFill>
                <a:latin typeface="Century Gothic" charset="0"/>
                <a:ea typeface="Century Gothic" charset="0"/>
                <a:cs typeface="Century Gothic" charset="0"/>
              </a:rPr>
              <a:t>WDRAŻANYCH W  DWUP</a:t>
            </a:r>
          </a:p>
        </p:txBody>
      </p:sp>
    </p:spTree>
    <p:extLst>
      <p:ext uri="{BB962C8B-B14F-4D97-AF65-F5344CB8AC3E}">
        <p14:creationId xmlns:p14="http://schemas.microsoft.com/office/powerpoint/2010/main" val="5993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2"/>
          <p:cNvSpPr txBox="1"/>
          <p:nvPr/>
        </p:nvSpPr>
        <p:spPr>
          <a:xfrm>
            <a:off x="275430" y="1180171"/>
            <a:ext cx="8593139" cy="4524315"/>
          </a:xfrm>
          <a:prstGeom prst="rect">
            <a:avLst/>
          </a:prstGeom>
          <a:noFill/>
        </p:spPr>
        <p:txBody>
          <a:bodyPr wrap="square" rtlCol="0">
            <a:spAutoFit/>
          </a:bodyPr>
          <a:lstStyle/>
          <a:p>
            <a:pPr algn="just"/>
            <a:endParaRPr lang="pl-PL" sz="1600" b="1" dirty="0">
              <a:solidFill>
                <a:schemeClr val="accent2">
                  <a:lumMod val="50000"/>
                </a:schemeClr>
              </a:solidFill>
              <a:latin typeface="Century Gothic" charset="0"/>
              <a:ea typeface="Century Gothic" charset="0"/>
              <a:cs typeface="Century Gothic" charset="0"/>
            </a:endParaRPr>
          </a:p>
          <a:p>
            <a:pPr algn="just"/>
            <a:endParaRPr lang="pl-PL" sz="1600" b="1" dirty="0" smtClean="0">
              <a:solidFill>
                <a:schemeClr val="accent2">
                  <a:lumMod val="50000"/>
                </a:schemeClr>
              </a:solidFill>
              <a:latin typeface="Century Gothic" charset="0"/>
              <a:ea typeface="Century Gothic" charset="0"/>
              <a:cs typeface="Century Gothic" charset="0"/>
            </a:endParaRPr>
          </a:p>
          <a:p>
            <a:pPr algn="ctr"/>
            <a:r>
              <a:rPr lang="pl-PL" sz="1600" b="1" dirty="0">
                <a:latin typeface="Century Gothic" charset="0"/>
                <a:ea typeface="Century Gothic" charset="0"/>
                <a:cs typeface="Century Gothic" charset="0"/>
              </a:rPr>
              <a:t>PROGRAM OPERACYJNY WIEDZA EDUKACJA ROZWÓJ 2014-2020 DLA OSÓB 30-</a:t>
            </a:r>
          </a:p>
          <a:p>
            <a:pPr algn="ctr"/>
            <a:endParaRPr lang="pl-PL" sz="1600" b="1" dirty="0">
              <a:latin typeface="Century Gothic" charset="0"/>
              <a:ea typeface="Century Gothic" charset="0"/>
              <a:cs typeface="Century Gothic" charset="0"/>
            </a:endParaRPr>
          </a:p>
          <a:p>
            <a:pPr algn="just"/>
            <a:r>
              <a:rPr lang="pl-PL" sz="1600" b="1" dirty="0">
                <a:latin typeface="Century Gothic" charset="0"/>
                <a:ea typeface="Century Gothic" charset="0"/>
                <a:cs typeface="Century Gothic" charset="0"/>
              </a:rPr>
              <a:t>Działanie 1.2 – </a:t>
            </a:r>
            <a:r>
              <a:rPr lang="pl-PL" sz="1600" dirty="0">
                <a:latin typeface="Century Gothic" charset="0"/>
                <a:ea typeface="Century Gothic" charset="0"/>
                <a:cs typeface="Century Gothic" charset="0"/>
              </a:rPr>
              <a:t>Wsparcie osób młodych pozostających bez pracy na regionalnym rynku pracy – projekty konkursowe</a:t>
            </a:r>
          </a:p>
          <a:p>
            <a:pPr algn="just"/>
            <a:endParaRPr lang="pl-PL" sz="1600" b="1" dirty="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Adresaci: </a:t>
            </a:r>
            <a:r>
              <a:rPr lang="pl-PL" sz="1600" dirty="0" smtClean="0">
                <a:latin typeface="Century Gothic" charset="0"/>
                <a:ea typeface="Century Gothic" charset="0"/>
                <a:cs typeface="Century Gothic" charset="0"/>
              </a:rPr>
              <a:t>Osoby </a:t>
            </a:r>
            <a:r>
              <a:rPr lang="pl-PL" sz="1600" dirty="0">
                <a:latin typeface="Century Gothic" charset="0"/>
                <a:ea typeface="Century Gothic" charset="0"/>
                <a:cs typeface="Century Gothic" charset="0"/>
              </a:rPr>
              <a:t>młode, w tym niepełnosprawne, w wieku 15-29 lat bez pracy, które nie uczestniczą w kształceniu i szkoleniu </a:t>
            </a:r>
            <a:r>
              <a:rPr lang="mr-IN" sz="1600" dirty="0">
                <a:latin typeface="Century Gothic" charset="0"/>
                <a:ea typeface="Century Gothic" charset="0"/>
                <a:cs typeface="Century Gothic" charset="0"/>
              </a:rPr>
              <a:t>–</a:t>
            </a:r>
            <a:r>
              <a:rPr lang="pl-PL" sz="1600" dirty="0">
                <a:latin typeface="Century Gothic" charset="0"/>
                <a:ea typeface="Century Gothic" charset="0"/>
                <a:cs typeface="Century Gothic" charset="0"/>
              </a:rPr>
              <a:t> tzw. młodzież </a:t>
            </a:r>
            <a:r>
              <a:rPr lang="pl-PL" sz="1600" dirty="0" err="1">
                <a:latin typeface="Century Gothic" charset="0"/>
                <a:ea typeface="Century Gothic" charset="0"/>
                <a:cs typeface="Century Gothic" charset="0"/>
              </a:rPr>
              <a:t>NEET</a:t>
            </a:r>
            <a:r>
              <a:rPr lang="pl-PL" sz="1600" dirty="0">
                <a:latin typeface="Century Gothic" charset="0"/>
                <a:ea typeface="Century Gothic" charset="0"/>
                <a:cs typeface="Century Gothic" charset="0"/>
              </a:rPr>
              <a:t>, </a:t>
            </a:r>
            <a:endParaRPr lang="pl-PL" sz="1600" b="1" u="sng" dirty="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
            </a:r>
            <a:br>
              <a:rPr lang="pl-PL" sz="1600" b="1" dirty="0" smtClean="0">
                <a:latin typeface="Century Gothic" charset="0"/>
                <a:ea typeface="Century Gothic" charset="0"/>
                <a:cs typeface="Century Gothic" charset="0"/>
              </a:rPr>
            </a:br>
            <a:r>
              <a:rPr lang="pl-PL" sz="1600" b="1" dirty="0" smtClean="0">
                <a:latin typeface="Century Gothic" charset="0"/>
                <a:ea typeface="Century Gothic" charset="0"/>
                <a:cs typeface="Century Gothic" charset="0"/>
              </a:rPr>
              <a:t>Beneficjenci: min. agencje zatrudnienia, instytucje szkoleniowe</a:t>
            </a:r>
          </a:p>
          <a:p>
            <a:pPr algn="just"/>
            <a:r>
              <a:rPr lang="pl-PL" sz="1600" b="1" dirty="0" smtClean="0">
                <a:latin typeface="Century Gothic" charset="0"/>
                <a:ea typeface="Century Gothic" charset="0"/>
                <a:cs typeface="Century Gothic" charset="0"/>
              </a:rPr>
              <a:t/>
            </a:r>
            <a:br>
              <a:rPr lang="pl-PL" sz="1600" b="1" dirty="0" smtClean="0">
                <a:latin typeface="Century Gothic" charset="0"/>
                <a:ea typeface="Century Gothic" charset="0"/>
                <a:cs typeface="Century Gothic" charset="0"/>
              </a:rPr>
            </a:br>
            <a:r>
              <a:rPr lang="pl-PL" sz="1600" b="1" dirty="0" smtClean="0">
                <a:latin typeface="Century Gothic" charset="0"/>
                <a:ea typeface="Century Gothic" charset="0"/>
                <a:cs typeface="Century Gothic" charset="0"/>
              </a:rPr>
              <a:t>Wsparcie:</a:t>
            </a:r>
            <a:r>
              <a:rPr lang="pl-PL" sz="1600" dirty="0" smtClean="0">
                <a:latin typeface="Century Gothic" charset="0"/>
                <a:ea typeface="Century Gothic" charset="0"/>
                <a:cs typeface="Century Gothic" charset="0"/>
              </a:rPr>
              <a:t> </a:t>
            </a:r>
            <a:r>
              <a:rPr lang="pl-PL" sz="1600" dirty="0" smtClean="0">
                <a:latin typeface="Century Gothic" panose="020B0502020202020204" pitchFamily="34" charset="0"/>
                <a:ea typeface="Century Gothic" charset="0"/>
                <a:cs typeface="Century Gothic" charset="0"/>
              </a:rPr>
              <a:t>(</a:t>
            </a:r>
            <a:r>
              <a:rPr lang="pl-PL" sz="1600" dirty="0" err="1" smtClean="0">
                <a:latin typeface="Century Gothic" panose="020B0502020202020204" pitchFamily="34" charset="0"/>
                <a:ea typeface="Century Gothic" charset="0"/>
                <a:cs typeface="Century Gothic" charset="0"/>
              </a:rPr>
              <a:t>IPD</a:t>
            </a:r>
            <a:r>
              <a:rPr lang="pl-PL" sz="1600" dirty="0" smtClean="0">
                <a:latin typeface="Century Gothic" panose="020B0502020202020204" pitchFamily="34" charset="0"/>
                <a:ea typeface="Century Gothic" charset="0"/>
                <a:cs typeface="Century Gothic" charset="0"/>
              </a:rPr>
              <a:t>), pośrednictwo </a:t>
            </a:r>
            <a:r>
              <a:rPr lang="pl-PL" sz="1600" dirty="0">
                <a:latin typeface="Century Gothic" panose="020B0502020202020204" pitchFamily="34" charset="0"/>
                <a:ea typeface="Century Gothic" charset="0"/>
                <a:cs typeface="Century Gothic" charset="0"/>
              </a:rPr>
              <a:t>pracy, poradnictwo zawodowe</a:t>
            </a:r>
            <a:r>
              <a:rPr lang="pl-PL" sz="1600" dirty="0" smtClean="0">
                <a:latin typeface="Century Gothic" panose="020B0502020202020204" pitchFamily="34" charset="0"/>
                <a:ea typeface="Century Gothic" charset="0"/>
                <a:cs typeface="Century Gothic" charset="0"/>
              </a:rPr>
              <a:t>,</a:t>
            </a:r>
          </a:p>
          <a:p>
            <a:pPr algn="just"/>
            <a:r>
              <a:rPr lang="pl-PL" sz="1600" dirty="0" smtClean="0">
                <a:latin typeface="Century Gothic" panose="020B0502020202020204" pitchFamily="34" charset="0"/>
                <a:ea typeface="Century Gothic" charset="0"/>
                <a:cs typeface="Century Gothic" charset="0"/>
              </a:rPr>
              <a:t>wsparcie mobilności zawodowej, szkolenia</a:t>
            </a:r>
            <a:r>
              <a:rPr lang="pl-PL" sz="1600" dirty="0">
                <a:latin typeface="Century Gothic" panose="020B0502020202020204" pitchFamily="34" charset="0"/>
                <a:ea typeface="Century Gothic" charset="0"/>
                <a:cs typeface="Century Gothic" charset="0"/>
              </a:rPr>
              <a:t>, kursy, staże, </a:t>
            </a:r>
            <a:endParaRPr lang="pl-PL" sz="1600" dirty="0" smtClean="0">
              <a:latin typeface="Century Gothic" panose="020B0502020202020204" pitchFamily="34" charset="0"/>
              <a:ea typeface="Century Gothic" charset="0"/>
              <a:cs typeface="Century Gothic" charset="0"/>
            </a:endParaRPr>
          </a:p>
          <a:p>
            <a:pPr algn="just"/>
            <a:r>
              <a:rPr lang="pl-PL" sz="1600" dirty="0" smtClean="0">
                <a:latin typeface="Century Gothic" panose="020B0502020202020204" pitchFamily="34" charset="0"/>
                <a:ea typeface="Century Gothic" charset="0"/>
                <a:cs typeface="Century Gothic" charset="0"/>
              </a:rPr>
              <a:t>jednorazowe </a:t>
            </a:r>
            <a:r>
              <a:rPr lang="pl-PL" sz="1600" dirty="0">
                <a:latin typeface="Century Gothic" panose="020B0502020202020204" pitchFamily="34" charset="0"/>
                <a:ea typeface="Century Gothic" charset="0"/>
                <a:cs typeface="Century Gothic" charset="0"/>
              </a:rPr>
              <a:t>środki na podjęcie działalności </a:t>
            </a:r>
            <a:r>
              <a:rPr lang="pl-PL" sz="1600" dirty="0" smtClean="0">
                <a:latin typeface="Century Gothic" panose="020B0502020202020204" pitchFamily="34" charset="0"/>
                <a:ea typeface="Century Gothic" charset="0"/>
                <a:cs typeface="Century Gothic" charset="0"/>
              </a:rPr>
              <a:t>gospodarczej</a:t>
            </a:r>
            <a:r>
              <a:rPr lang="pl-PL" sz="1600" dirty="0">
                <a:latin typeface="Century Gothic" panose="020B0502020202020204" pitchFamily="34" charset="0"/>
              </a:rPr>
              <a:t> </a:t>
            </a:r>
            <a:r>
              <a:rPr lang="pl-PL" sz="1600" dirty="0" smtClean="0">
                <a:latin typeface="Century Gothic" panose="020B0502020202020204" pitchFamily="34" charset="0"/>
                <a:ea typeface="Century Gothic" charset="0"/>
                <a:cs typeface="Century Gothic" charset="0"/>
              </a:rPr>
              <a:t>a </a:t>
            </a:r>
            <a:r>
              <a:rPr lang="pl-PL" sz="1600" dirty="0">
                <a:latin typeface="Century Gothic" panose="020B0502020202020204" pitchFamily="34" charset="0"/>
                <a:ea typeface="Century Gothic" charset="0"/>
                <a:cs typeface="Century Gothic" charset="0"/>
              </a:rPr>
              <a:t>także wsparcie pomostowe,</a:t>
            </a:r>
            <a:r>
              <a:rPr lang="pl-PL" sz="1600" dirty="0">
                <a:latin typeface="Century Gothic" panose="020B0502020202020204" pitchFamily="34" charset="0"/>
              </a:rPr>
              <a:t> </a:t>
            </a:r>
            <a:endParaRPr lang="pl-PL" sz="1600" dirty="0" smtClean="0">
              <a:latin typeface="Century Gothic" panose="020B0502020202020204" pitchFamily="34" charset="0"/>
            </a:endParaRPr>
          </a:p>
          <a:p>
            <a:pPr algn="just"/>
            <a:r>
              <a:rPr lang="pl-PL" sz="1600" dirty="0" smtClean="0">
                <a:latin typeface="Century Gothic" panose="020B0502020202020204" pitchFamily="34" charset="0"/>
              </a:rPr>
              <a:t>subsydiowane </a:t>
            </a:r>
            <a:r>
              <a:rPr lang="pl-PL" sz="1600" dirty="0">
                <a:latin typeface="Century Gothic" panose="020B0502020202020204" pitchFamily="34" charset="0"/>
              </a:rPr>
              <a:t>zatrudnienie, </a:t>
            </a:r>
            <a:endParaRPr lang="pl-PL" sz="1600" dirty="0" smtClean="0">
              <a:latin typeface="Century Gothic" panose="020B0502020202020204" pitchFamily="34" charset="0"/>
            </a:endParaRPr>
          </a:p>
          <a:p>
            <a:pPr algn="just"/>
            <a:r>
              <a:rPr lang="pl-PL" sz="1600" dirty="0" smtClean="0">
                <a:latin typeface="Century Gothic" panose="020B0502020202020204" pitchFamily="34" charset="0"/>
              </a:rPr>
              <a:t>refundacja </a:t>
            </a:r>
            <a:r>
              <a:rPr lang="pl-PL" sz="1600" dirty="0">
                <a:latin typeface="Century Gothic" panose="020B0502020202020204" pitchFamily="34" charset="0"/>
              </a:rPr>
              <a:t>wyposażenia lub doposażenia stanowiska pracy</a:t>
            </a:r>
            <a:r>
              <a:rPr lang="pl-PL" sz="1600" dirty="0">
                <a:latin typeface="Century Gothic" panose="020B0502020202020204" pitchFamily="34" charset="0"/>
                <a:ea typeface="Century Gothic" charset="0"/>
                <a:cs typeface="Century Gothic" charset="0"/>
              </a:rPr>
              <a:t>. </a:t>
            </a:r>
            <a:endParaRPr lang="pl-PL" sz="1600" dirty="0" smtClean="0">
              <a:latin typeface="Century Gothic" charset="0"/>
              <a:ea typeface="Century Gothic" charset="0"/>
              <a:cs typeface="Century Gothic" charset="0"/>
            </a:endParaRPr>
          </a:p>
        </p:txBody>
      </p:sp>
      <p:pic>
        <p:nvPicPr>
          <p:cNvPr id="7" name="pasek gorn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75" y="-63500"/>
            <a:ext cx="9180513"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logo bia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2250" y="209550"/>
            <a:ext cx="15113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asek doln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6330950"/>
            <a:ext cx="9144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nspirujemy do dzialani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88138" y="6581775"/>
            <a:ext cx="18557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rostokąt 11"/>
          <p:cNvSpPr/>
          <p:nvPr/>
        </p:nvSpPr>
        <p:spPr>
          <a:xfrm>
            <a:off x="2012830" y="18731"/>
            <a:ext cx="6909529" cy="830997"/>
          </a:xfrm>
          <a:prstGeom prst="rect">
            <a:avLst/>
          </a:prstGeom>
        </p:spPr>
        <p:txBody>
          <a:bodyPr wrap="square">
            <a:spAutoFit/>
          </a:bodyPr>
          <a:lstStyle/>
          <a:p>
            <a:pPr algn="just"/>
            <a:r>
              <a:rPr lang="pl-PL" sz="1600" b="1" dirty="0">
                <a:solidFill>
                  <a:schemeClr val="bg1"/>
                </a:solidFill>
                <a:latin typeface="Century Gothic" charset="0"/>
                <a:ea typeface="Century Gothic" charset="0"/>
                <a:cs typeface="Century Gothic" charset="0"/>
              </a:rPr>
              <a:t>Wybrane pola aktywności przedsiębiorcy jako beneficjenta, partnera w realizacji projektu, podmiotu współpracującego </a:t>
            </a:r>
            <a:r>
              <a:rPr lang="pl-PL" sz="1600" b="1" dirty="0" smtClean="0">
                <a:solidFill>
                  <a:schemeClr val="bg1"/>
                </a:solidFill>
                <a:latin typeface="Century Gothic" charset="0"/>
                <a:ea typeface="Century Gothic" charset="0"/>
                <a:cs typeface="Century Gothic" charset="0"/>
              </a:rPr>
              <a:t/>
            </a:r>
            <a:br>
              <a:rPr lang="pl-PL" sz="1600" b="1" dirty="0" smtClean="0">
                <a:solidFill>
                  <a:schemeClr val="bg1"/>
                </a:solidFill>
                <a:latin typeface="Century Gothic" charset="0"/>
                <a:ea typeface="Century Gothic" charset="0"/>
                <a:cs typeface="Century Gothic" charset="0"/>
              </a:rPr>
            </a:br>
            <a:r>
              <a:rPr lang="pl-PL" sz="1600" b="1" dirty="0" smtClean="0">
                <a:solidFill>
                  <a:schemeClr val="bg1"/>
                </a:solidFill>
                <a:latin typeface="Century Gothic" charset="0"/>
                <a:ea typeface="Century Gothic" charset="0"/>
                <a:cs typeface="Century Gothic" charset="0"/>
              </a:rPr>
              <a:t>w </a:t>
            </a:r>
            <a:r>
              <a:rPr lang="pl-PL" sz="1600" b="1" dirty="0">
                <a:solidFill>
                  <a:schemeClr val="bg1"/>
                </a:solidFill>
                <a:latin typeface="Century Gothic" charset="0"/>
                <a:ea typeface="Century Gothic" charset="0"/>
                <a:cs typeface="Century Gothic" charset="0"/>
              </a:rPr>
              <a:t>projekcie wdrażanym w DWUP</a:t>
            </a:r>
          </a:p>
        </p:txBody>
      </p:sp>
    </p:spTree>
    <p:extLst>
      <p:ext uri="{BB962C8B-B14F-4D97-AF65-F5344CB8AC3E}">
        <p14:creationId xmlns:p14="http://schemas.microsoft.com/office/powerpoint/2010/main" val="4106493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sek gorny"/>
          <p:cNvPicPr>
            <a:picLocks noChangeAspect="1" noChangeArrowheads="1"/>
          </p:cNvPicPr>
          <p:nvPr/>
        </p:nvPicPr>
        <p:blipFill>
          <a:blip r:embed="rId2"/>
          <a:srcRect/>
          <a:stretch>
            <a:fillRect/>
          </a:stretch>
        </p:blipFill>
        <p:spPr bwMode="auto">
          <a:xfrm>
            <a:off x="-15875" y="-17463"/>
            <a:ext cx="9180513" cy="1239838"/>
          </a:xfrm>
          <a:prstGeom prst="rect">
            <a:avLst/>
          </a:prstGeom>
          <a:noFill/>
          <a:ln w="9525">
            <a:noFill/>
            <a:miter lim="800000"/>
            <a:headEnd/>
            <a:tailEnd/>
          </a:ln>
          <a:effectLst/>
        </p:spPr>
      </p:pic>
      <p:pic>
        <p:nvPicPr>
          <p:cNvPr id="3075" name="logo biale"/>
          <p:cNvPicPr>
            <a:picLocks noChangeAspect="1" noChangeArrowheads="1"/>
          </p:cNvPicPr>
          <p:nvPr/>
        </p:nvPicPr>
        <p:blipFill>
          <a:blip r:embed="rId3"/>
          <a:srcRect/>
          <a:stretch>
            <a:fillRect/>
          </a:stretch>
        </p:blipFill>
        <p:spPr bwMode="auto">
          <a:xfrm>
            <a:off x="222250" y="209550"/>
            <a:ext cx="1511300" cy="747713"/>
          </a:xfrm>
          <a:prstGeom prst="rect">
            <a:avLst/>
          </a:prstGeom>
          <a:noFill/>
          <a:ln w="9525">
            <a:noFill/>
            <a:miter lim="800000"/>
            <a:headEnd/>
            <a:tailEnd/>
          </a:ln>
          <a:effectLst/>
        </p:spPr>
      </p:pic>
      <p:pic>
        <p:nvPicPr>
          <p:cNvPr id="3082" name="pasek dolny"/>
          <p:cNvPicPr>
            <a:picLocks noChangeAspect="1" noChangeArrowheads="1"/>
          </p:cNvPicPr>
          <p:nvPr/>
        </p:nvPicPr>
        <p:blipFill>
          <a:blip r:embed="rId4"/>
          <a:srcRect/>
          <a:stretch>
            <a:fillRect/>
          </a:stretch>
        </p:blipFill>
        <p:spPr bwMode="auto">
          <a:xfrm>
            <a:off x="0" y="6311900"/>
            <a:ext cx="9144000" cy="568325"/>
          </a:xfrm>
          <a:prstGeom prst="rect">
            <a:avLst/>
          </a:prstGeom>
          <a:noFill/>
          <a:ln w="9525">
            <a:noFill/>
            <a:miter lim="800000"/>
            <a:headEnd/>
            <a:tailEnd/>
          </a:ln>
          <a:effectLst/>
        </p:spPr>
      </p:pic>
      <p:pic>
        <p:nvPicPr>
          <p:cNvPr id="3083" name="inspirujemy do dzialania"/>
          <p:cNvPicPr>
            <a:picLocks noChangeAspect="1" noChangeArrowheads="1"/>
          </p:cNvPicPr>
          <p:nvPr/>
        </p:nvPicPr>
        <p:blipFill>
          <a:blip r:embed="rId5"/>
          <a:srcRect/>
          <a:stretch>
            <a:fillRect/>
          </a:stretch>
        </p:blipFill>
        <p:spPr bwMode="auto">
          <a:xfrm>
            <a:off x="6688138" y="6581775"/>
            <a:ext cx="1855787" cy="203200"/>
          </a:xfrm>
          <a:prstGeom prst="rect">
            <a:avLst/>
          </a:prstGeom>
          <a:noFill/>
          <a:ln w="9525">
            <a:noFill/>
            <a:miter lim="800000"/>
            <a:headEnd/>
            <a:tailEnd/>
          </a:ln>
          <a:effectLst/>
        </p:spPr>
      </p:pic>
      <p:sp>
        <p:nvSpPr>
          <p:cNvPr id="12" name="pole tekstowe 2"/>
          <p:cNvSpPr txBox="1"/>
          <p:nvPr/>
        </p:nvSpPr>
        <p:spPr>
          <a:xfrm>
            <a:off x="222250" y="1290766"/>
            <a:ext cx="8830310" cy="4431983"/>
          </a:xfrm>
          <a:prstGeom prst="rect">
            <a:avLst/>
          </a:prstGeom>
          <a:noFill/>
        </p:spPr>
        <p:txBody>
          <a:bodyPr wrap="square" rtlCol="0">
            <a:spAutoFit/>
          </a:bodyPr>
          <a:lstStyle/>
          <a:p>
            <a:pPr algn="just"/>
            <a:endParaRPr lang="pl-PL" sz="1600" b="1" dirty="0">
              <a:solidFill>
                <a:schemeClr val="accent2">
                  <a:lumMod val="50000"/>
                </a:schemeClr>
              </a:solidFill>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REGIONALNY </a:t>
            </a:r>
            <a:r>
              <a:rPr lang="pl-PL" sz="1600" b="1" dirty="0">
                <a:latin typeface="Century Gothic" charset="0"/>
                <a:ea typeface="Century Gothic" charset="0"/>
                <a:cs typeface="Century Gothic" charset="0"/>
              </a:rPr>
              <a:t>PROGRAM OPERACYJNY WD 2014-2020 </a:t>
            </a:r>
            <a:r>
              <a:rPr lang="mr-IN" sz="1600" b="1" dirty="0" smtClean="0">
                <a:latin typeface="Century Gothic" charset="0"/>
                <a:ea typeface="Century Gothic" charset="0"/>
                <a:cs typeface="Century Gothic" charset="0"/>
              </a:rPr>
              <a:t>–</a:t>
            </a:r>
            <a:r>
              <a:rPr lang="pl-PL" sz="1600" b="1" dirty="0" smtClean="0">
                <a:latin typeface="Century Gothic" charset="0"/>
                <a:ea typeface="Century Gothic" charset="0"/>
                <a:cs typeface="Century Gothic" charset="0"/>
              </a:rPr>
              <a:t> DLA </a:t>
            </a:r>
            <a:r>
              <a:rPr lang="pl-PL" sz="1600" b="1" dirty="0">
                <a:latin typeface="Century Gothic" charset="0"/>
                <a:ea typeface="Century Gothic" charset="0"/>
                <a:cs typeface="Century Gothic" charset="0"/>
              </a:rPr>
              <a:t>OSÓB 30+</a:t>
            </a:r>
          </a:p>
          <a:p>
            <a:pPr marL="342900" indent="-342900" algn="just">
              <a:buFont typeface="Wingdings" charset="2"/>
              <a:buChar char="v"/>
            </a:pPr>
            <a:endParaRPr lang="pl-PL" sz="1600" b="1" dirty="0" smtClean="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Działanie 8.2 </a:t>
            </a:r>
            <a:r>
              <a:rPr lang="pl-PL" sz="1600" dirty="0" smtClean="0">
                <a:latin typeface="Century Gothic" charset="0"/>
                <a:ea typeface="Century Gothic" charset="0"/>
                <a:cs typeface="Century Gothic" charset="0"/>
              </a:rPr>
              <a:t>– Wsparcie osób poszukujących pracy</a:t>
            </a:r>
          </a:p>
          <a:p>
            <a:pPr algn="just"/>
            <a:r>
              <a:rPr lang="pl-PL" sz="1600" b="1" dirty="0" smtClean="0">
                <a:latin typeface="Century Gothic" charset="0"/>
                <a:ea typeface="Century Gothic" charset="0"/>
                <a:cs typeface="Century Gothic" charset="0"/>
              </a:rPr>
              <a:t/>
            </a:r>
            <a:br>
              <a:rPr lang="pl-PL" sz="1600" b="1" dirty="0" smtClean="0">
                <a:latin typeface="Century Gothic" charset="0"/>
                <a:ea typeface="Century Gothic" charset="0"/>
                <a:cs typeface="Century Gothic" charset="0"/>
              </a:rPr>
            </a:br>
            <a:r>
              <a:rPr lang="pl-PL" sz="1600" b="1" dirty="0" smtClean="0">
                <a:latin typeface="Century Gothic" charset="0"/>
                <a:ea typeface="Century Gothic" charset="0"/>
                <a:cs typeface="Century Gothic" charset="0"/>
              </a:rPr>
              <a:t>Adresaci: </a:t>
            </a:r>
            <a:r>
              <a:rPr lang="pl-PL" sz="1600" dirty="0" smtClean="0">
                <a:latin typeface="Century Gothic" charset="0"/>
                <a:ea typeface="Century Gothic" charset="0"/>
                <a:cs typeface="Century Gothic" charset="0"/>
              </a:rPr>
              <a:t>Osoby bez zatrudnienia </a:t>
            </a:r>
            <a:r>
              <a:rPr lang="mr-IN" sz="1600" dirty="0" smtClean="0">
                <a:latin typeface="Century Gothic" charset="0"/>
                <a:ea typeface="Century Gothic" charset="0"/>
                <a:cs typeface="Century Gothic" charset="0"/>
              </a:rPr>
              <a:t>–</a:t>
            </a:r>
            <a:r>
              <a:rPr lang="pl-PL" sz="1600" dirty="0" smtClean="0">
                <a:latin typeface="Century Gothic" charset="0"/>
                <a:ea typeface="Century Gothic" charset="0"/>
                <a:cs typeface="Century Gothic" charset="0"/>
              </a:rPr>
              <a:t> szczególnie osoby starsze po 50 roku życia, kobiety, osoby niepełnosprawne, osoby długotrwale bezrobotne oraz osoby </a:t>
            </a:r>
            <a:br>
              <a:rPr lang="pl-PL" sz="1600" dirty="0" smtClean="0">
                <a:latin typeface="Century Gothic" charset="0"/>
                <a:ea typeface="Century Gothic" charset="0"/>
                <a:cs typeface="Century Gothic" charset="0"/>
              </a:rPr>
            </a:br>
            <a:r>
              <a:rPr lang="pl-PL" sz="1600" dirty="0" smtClean="0">
                <a:latin typeface="Century Gothic" charset="0"/>
                <a:ea typeface="Century Gothic" charset="0"/>
                <a:cs typeface="Century Gothic" charset="0"/>
              </a:rPr>
              <a:t>o niskich kwalifikacjach.</a:t>
            </a:r>
          </a:p>
          <a:p>
            <a:pPr marL="457200" indent="-457200" algn="just">
              <a:buFont typeface="Wingdings" charset="2"/>
              <a:buChar char="v"/>
            </a:pPr>
            <a:endParaRPr lang="pl-PL" sz="1000" dirty="0" smtClean="0">
              <a:latin typeface="Century Gothic" charset="0"/>
              <a:ea typeface="Century Gothic" charset="0"/>
              <a:cs typeface="Century Gothic" charset="0"/>
            </a:endParaRPr>
          </a:p>
          <a:p>
            <a:pPr lvl="0"/>
            <a:r>
              <a:rPr lang="pl-PL" sz="1600" b="1" dirty="0">
                <a:latin typeface="Century Gothic" charset="0"/>
                <a:ea typeface="Century Gothic" charset="0"/>
                <a:cs typeface="Century Gothic" charset="0"/>
              </a:rPr>
              <a:t>Beneficjenci: min. </a:t>
            </a:r>
            <a:r>
              <a:rPr lang="pl-PL" sz="1600" b="1" dirty="0" smtClean="0">
                <a:latin typeface="Century Gothic" panose="020B0502020202020204" pitchFamily="34" charset="0"/>
              </a:rPr>
              <a:t>osoby </a:t>
            </a:r>
            <a:r>
              <a:rPr lang="pl-PL" sz="1600" b="1" dirty="0">
                <a:latin typeface="Century Gothic" panose="020B0502020202020204" pitchFamily="34" charset="0"/>
              </a:rPr>
              <a:t>prowadzące działalność </a:t>
            </a:r>
            <a:r>
              <a:rPr lang="pl-PL" sz="1600" b="1" dirty="0" smtClean="0">
                <a:latin typeface="Century Gothic" panose="020B0502020202020204" pitchFamily="34" charset="0"/>
              </a:rPr>
              <a:t>gospodarczą; przedsiębiorcy</a:t>
            </a:r>
            <a:r>
              <a:rPr lang="pl-PL" sz="1600" b="1" dirty="0">
                <a:latin typeface="Century Gothic" panose="020B0502020202020204" pitchFamily="34" charset="0"/>
              </a:rPr>
              <a:t>; </a:t>
            </a:r>
          </a:p>
          <a:p>
            <a:pPr algn="just"/>
            <a:endParaRPr lang="pl-PL" sz="1600" b="1" dirty="0">
              <a:latin typeface="Century Gothic" charset="0"/>
              <a:ea typeface="Century Gothic" charset="0"/>
              <a:cs typeface="Century Gothic" charset="0"/>
            </a:endParaRPr>
          </a:p>
          <a:p>
            <a:pPr algn="just"/>
            <a:r>
              <a:rPr lang="pl-PL" sz="1600" b="1" dirty="0">
                <a:latin typeface="Century Gothic" charset="0"/>
                <a:ea typeface="Century Gothic" charset="0"/>
                <a:cs typeface="Century Gothic" charset="0"/>
              </a:rPr>
              <a:t/>
            </a:r>
            <a:br>
              <a:rPr lang="pl-PL" sz="1600" b="1" dirty="0">
                <a:latin typeface="Century Gothic" charset="0"/>
                <a:ea typeface="Century Gothic" charset="0"/>
                <a:cs typeface="Century Gothic" charset="0"/>
              </a:rPr>
            </a:br>
            <a:r>
              <a:rPr lang="pl-PL" sz="1600" b="1" dirty="0">
                <a:latin typeface="Century Gothic" charset="0"/>
                <a:ea typeface="Century Gothic" charset="0"/>
                <a:cs typeface="Century Gothic" charset="0"/>
              </a:rPr>
              <a:t>Wsparcie:</a:t>
            </a:r>
            <a:r>
              <a:rPr lang="pl-PL" sz="1600" dirty="0">
                <a:latin typeface="Century Gothic" charset="0"/>
                <a:ea typeface="Century Gothic" charset="0"/>
                <a:cs typeface="Century Gothic" charset="0"/>
              </a:rPr>
              <a:t> </a:t>
            </a:r>
            <a:r>
              <a:rPr lang="pl-PL" sz="1600" dirty="0">
                <a:latin typeface="Century Gothic" panose="020B0502020202020204" pitchFamily="34" charset="0"/>
                <a:ea typeface="Century Gothic" charset="0"/>
                <a:cs typeface="Century Gothic" charset="0"/>
              </a:rPr>
              <a:t>(</a:t>
            </a:r>
            <a:r>
              <a:rPr lang="pl-PL" sz="1600" dirty="0" err="1">
                <a:latin typeface="Century Gothic" panose="020B0502020202020204" pitchFamily="34" charset="0"/>
                <a:ea typeface="Century Gothic" charset="0"/>
                <a:cs typeface="Century Gothic" charset="0"/>
              </a:rPr>
              <a:t>IPD</a:t>
            </a:r>
            <a:r>
              <a:rPr lang="pl-PL" sz="1600" dirty="0">
                <a:latin typeface="Century Gothic" panose="020B0502020202020204" pitchFamily="34" charset="0"/>
                <a:ea typeface="Century Gothic" charset="0"/>
                <a:cs typeface="Century Gothic" charset="0"/>
              </a:rPr>
              <a:t>), pośrednictwo pracy, poradnictwo zawodowe,</a:t>
            </a:r>
          </a:p>
          <a:p>
            <a:pPr algn="just"/>
            <a:r>
              <a:rPr lang="pl-PL" sz="1600" dirty="0">
                <a:latin typeface="Century Gothic" panose="020B0502020202020204" pitchFamily="34" charset="0"/>
                <a:ea typeface="Century Gothic" charset="0"/>
                <a:cs typeface="Century Gothic" charset="0"/>
              </a:rPr>
              <a:t>wsparcie mobilności zawodowej, szkolenia, kursy, staże, </a:t>
            </a:r>
          </a:p>
          <a:p>
            <a:pPr algn="just"/>
            <a:r>
              <a:rPr lang="pl-PL" sz="1600" dirty="0" smtClean="0">
                <a:latin typeface="Century Gothic" panose="020B0502020202020204" pitchFamily="34" charset="0"/>
              </a:rPr>
              <a:t>subsydiowane </a:t>
            </a:r>
            <a:r>
              <a:rPr lang="pl-PL" sz="1600" dirty="0">
                <a:latin typeface="Century Gothic" panose="020B0502020202020204" pitchFamily="34" charset="0"/>
              </a:rPr>
              <a:t>zatrudnienie, </a:t>
            </a:r>
          </a:p>
          <a:p>
            <a:pPr algn="just"/>
            <a:r>
              <a:rPr lang="pl-PL" sz="1600" dirty="0">
                <a:latin typeface="Century Gothic" panose="020B0502020202020204" pitchFamily="34" charset="0"/>
              </a:rPr>
              <a:t>refundacja wyposażenia lub doposażenia stanowiska pracy</a:t>
            </a:r>
            <a:r>
              <a:rPr lang="pl-PL" sz="1600" dirty="0">
                <a:latin typeface="Century Gothic" panose="020B0502020202020204" pitchFamily="34" charset="0"/>
                <a:ea typeface="Century Gothic" charset="0"/>
                <a:cs typeface="Century Gothic" charset="0"/>
              </a:rPr>
              <a:t>. </a:t>
            </a:r>
            <a:endParaRPr lang="pl-PL" sz="1600" dirty="0" smtClean="0">
              <a:latin typeface="Century Gothic" panose="020B0502020202020204" pitchFamily="34" charset="0"/>
              <a:ea typeface="Century Gothic" charset="0"/>
              <a:cs typeface="Century Gothic" charset="0"/>
            </a:endParaRPr>
          </a:p>
          <a:p>
            <a:pPr algn="just"/>
            <a:endParaRPr lang="pl-PL" sz="1600" dirty="0" smtClean="0">
              <a:solidFill>
                <a:schemeClr val="accent2">
                  <a:lumMod val="50000"/>
                </a:schemeClr>
              </a:solidFill>
              <a:latin typeface="Century Gothic" panose="020B0502020202020204" pitchFamily="34" charset="0"/>
              <a:ea typeface="Century Gothic" charset="0"/>
              <a:cs typeface="Century Gothic" charset="0"/>
            </a:endParaRPr>
          </a:p>
          <a:p>
            <a:pPr algn="just"/>
            <a:endParaRPr lang="pl-PL" sz="1600" dirty="0">
              <a:solidFill>
                <a:schemeClr val="accent2">
                  <a:lumMod val="50000"/>
                </a:schemeClr>
              </a:solidFill>
              <a:latin typeface="Century Gothic" charset="0"/>
              <a:ea typeface="Century Gothic" charset="0"/>
              <a:cs typeface="Century Gothic" charset="0"/>
            </a:endParaRPr>
          </a:p>
        </p:txBody>
      </p:sp>
      <p:sp>
        <p:nvSpPr>
          <p:cNvPr id="7" name="Prostokąt 6"/>
          <p:cNvSpPr/>
          <p:nvPr/>
        </p:nvSpPr>
        <p:spPr>
          <a:xfrm>
            <a:off x="2012830" y="18731"/>
            <a:ext cx="6909529" cy="830997"/>
          </a:xfrm>
          <a:prstGeom prst="rect">
            <a:avLst/>
          </a:prstGeom>
        </p:spPr>
        <p:txBody>
          <a:bodyPr wrap="square">
            <a:spAutoFit/>
          </a:bodyPr>
          <a:lstStyle/>
          <a:p>
            <a:pPr algn="just"/>
            <a:r>
              <a:rPr lang="pl-PL" sz="1600" b="1" dirty="0">
                <a:solidFill>
                  <a:schemeClr val="bg1"/>
                </a:solidFill>
                <a:latin typeface="Century Gothic" charset="0"/>
                <a:ea typeface="Century Gothic" charset="0"/>
                <a:cs typeface="Century Gothic" charset="0"/>
              </a:rPr>
              <a:t>Wybrane pola aktywności przedsiębiorcy jako beneficjenta, partnera w realizacji projektu, podmiotu współpracującego </a:t>
            </a:r>
            <a:r>
              <a:rPr lang="pl-PL" sz="1600" b="1" dirty="0" smtClean="0">
                <a:solidFill>
                  <a:schemeClr val="bg1"/>
                </a:solidFill>
                <a:latin typeface="Century Gothic" charset="0"/>
                <a:ea typeface="Century Gothic" charset="0"/>
                <a:cs typeface="Century Gothic" charset="0"/>
              </a:rPr>
              <a:t/>
            </a:r>
            <a:br>
              <a:rPr lang="pl-PL" sz="1600" b="1" dirty="0" smtClean="0">
                <a:solidFill>
                  <a:schemeClr val="bg1"/>
                </a:solidFill>
                <a:latin typeface="Century Gothic" charset="0"/>
                <a:ea typeface="Century Gothic" charset="0"/>
                <a:cs typeface="Century Gothic" charset="0"/>
              </a:rPr>
            </a:br>
            <a:r>
              <a:rPr lang="pl-PL" sz="1600" b="1" dirty="0" smtClean="0">
                <a:solidFill>
                  <a:schemeClr val="bg1"/>
                </a:solidFill>
                <a:latin typeface="Century Gothic" charset="0"/>
                <a:ea typeface="Century Gothic" charset="0"/>
                <a:cs typeface="Century Gothic" charset="0"/>
              </a:rPr>
              <a:t>w </a:t>
            </a:r>
            <a:r>
              <a:rPr lang="pl-PL" sz="1600" b="1" dirty="0">
                <a:solidFill>
                  <a:schemeClr val="bg1"/>
                </a:solidFill>
                <a:latin typeface="Century Gothic" charset="0"/>
                <a:ea typeface="Century Gothic" charset="0"/>
                <a:cs typeface="Century Gothic" charset="0"/>
              </a:rPr>
              <a:t>projekcie wdrażanym w DWUP</a:t>
            </a:r>
          </a:p>
        </p:txBody>
      </p:sp>
    </p:spTree>
    <p:extLst>
      <p:ext uri="{BB962C8B-B14F-4D97-AF65-F5344CB8AC3E}">
        <p14:creationId xmlns:p14="http://schemas.microsoft.com/office/powerpoint/2010/main" val="1676240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sek gorny"/>
          <p:cNvPicPr>
            <a:picLocks noChangeAspect="1" noChangeArrowheads="1"/>
          </p:cNvPicPr>
          <p:nvPr/>
        </p:nvPicPr>
        <p:blipFill>
          <a:blip r:embed="rId2"/>
          <a:srcRect/>
          <a:stretch>
            <a:fillRect/>
          </a:stretch>
        </p:blipFill>
        <p:spPr bwMode="auto">
          <a:xfrm>
            <a:off x="-15875" y="-17463"/>
            <a:ext cx="9180513" cy="1239838"/>
          </a:xfrm>
          <a:prstGeom prst="rect">
            <a:avLst/>
          </a:prstGeom>
          <a:noFill/>
          <a:ln w="9525">
            <a:noFill/>
            <a:miter lim="800000"/>
            <a:headEnd/>
            <a:tailEnd/>
          </a:ln>
          <a:effectLst/>
        </p:spPr>
      </p:pic>
      <p:pic>
        <p:nvPicPr>
          <p:cNvPr id="3075" name="logo biale"/>
          <p:cNvPicPr>
            <a:picLocks noChangeAspect="1" noChangeArrowheads="1"/>
          </p:cNvPicPr>
          <p:nvPr/>
        </p:nvPicPr>
        <p:blipFill>
          <a:blip r:embed="rId3"/>
          <a:srcRect/>
          <a:stretch>
            <a:fillRect/>
          </a:stretch>
        </p:blipFill>
        <p:spPr bwMode="auto">
          <a:xfrm>
            <a:off x="222250" y="209550"/>
            <a:ext cx="1511300" cy="747713"/>
          </a:xfrm>
          <a:prstGeom prst="rect">
            <a:avLst/>
          </a:prstGeom>
          <a:noFill/>
          <a:ln w="9525">
            <a:noFill/>
            <a:miter lim="800000"/>
            <a:headEnd/>
            <a:tailEnd/>
          </a:ln>
          <a:effectLst/>
        </p:spPr>
      </p:pic>
      <p:pic>
        <p:nvPicPr>
          <p:cNvPr id="3082" name="pasek dolny"/>
          <p:cNvPicPr>
            <a:picLocks noChangeAspect="1" noChangeArrowheads="1"/>
          </p:cNvPicPr>
          <p:nvPr/>
        </p:nvPicPr>
        <p:blipFill>
          <a:blip r:embed="rId4"/>
          <a:srcRect/>
          <a:stretch>
            <a:fillRect/>
          </a:stretch>
        </p:blipFill>
        <p:spPr bwMode="auto">
          <a:xfrm>
            <a:off x="0" y="6311900"/>
            <a:ext cx="9144000" cy="568325"/>
          </a:xfrm>
          <a:prstGeom prst="rect">
            <a:avLst/>
          </a:prstGeom>
          <a:noFill/>
          <a:ln w="9525">
            <a:noFill/>
            <a:miter lim="800000"/>
            <a:headEnd/>
            <a:tailEnd/>
          </a:ln>
          <a:effectLst/>
        </p:spPr>
      </p:pic>
      <p:pic>
        <p:nvPicPr>
          <p:cNvPr id="3083" name="inspirujemy do dzialania"/>
          <p:cNvPicPr>
            <a:picLocks noChangeAspect="1" noChangeArrowheads="1"/>
          </p:cNvPicPr>
          <p:nvPr/>
        </p:nvPicPr>
        <p:blipFill>
          <a:blip r:embed="rId5"/>
          <a:srcRect/>
          <a:stretch>
            <a:fillRect/>
          </a:stretch>
        </p:blipFill>
        <p:spPr bwMode="auto">
          <a:xfrm>
            <a:off x="6688138" y="6581775"/>
            <a:ext cx="1855787" cy="203200"/>
          </a:xfrm>
          <a:prstGeom prst="rect">
            <a:avLst/>
          </a:prstGeom>
          <a:noFill/>
          <a:ln w="9525">
            <a:noFill/>
            <a:miter lim="800000"/>
            <a:headEnd/>
            <a:tailEnd/>
          </a:ln>
          <a:effectLst/>
        </p:spPr>
      </p:pic>
      <p:sp>
        <p:nvSpPr>
          <p:cNvPr id="12" name="pole tekstowe 2"/>
          <p:cNvSpPr txBox="1"/>
          <p:nvPr/>
        </p:nvSpPr>
        <p:spPr>
          <a:xfrm>
            <a:off x="252639" y="1156204"/>
            <a:ext cx="8638721" cy="4924425"/>
          </a:xfrm>
          <a:prstGeom prst="rect">
            <a:avLst/>
          </a:prstGeom>
          <a:noFill/>
        </p:spPr>
        <p:txBody>
          <a:bodyPr wrap="square" rtlCol="0">
            <a:spAutoFit/>
          </a:bodyPr>
          <a:lstStyle/>
          <a:p>
            <a:pPr algn="just"/>
            <a:endParaRPr lang="pl-PL" sz="1600" b="1" dirty="0">
              <a:solidFill>
                <a:schemeClr val="accent2">
                  <a:lumMod val="50000"/>
                </a:schemeClr>
              </a:solidFill>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REGIONALNY </a:t>
            </a:r>
            <a:r>
              <a:rPr lang="pl-PL" sz="1600" b="1" dirty="0">
                <a:latin typeface="Century Gothic" charset="0"/>
                <a:ea typeface="Century Gothic" charset="0"/>
                <a:cs typeface="Century Gothic" charset="0"/>
              </a:rPr>
              <a:t>PROGRAM OPERACYJNY WD 2014-2020 </a:t>
            </a:r>
            <a:r>
              <a:rPr lang="mr-IN" sz="1600" b="1" dirty="0" smtClean="0">
                <a:latin typeface="Century Gothic" charset="0"/>
                <a:ea typeface="Century Gothic" charset="0"/>
                <a:cs typeface="Century Gothic" charset="0"/>
              </a:rPr>
              <a:t>–</a:t>
            </a:r>
            <a:r>
              <a:rPr lang="pl-PL" sz="1600" b="1" dirty="0" smtClean="0">
                <a:latin typeface="Century Gothic" charset="0"/>
                <a:ea typeface="Century Gothic" charset="0"/>
                <a:cs typeface="Century Gothic" charset="0"/>
              </a:rPr>
              <a:t> DLA </a:t>
            </a:r>
            <a:r>
              <a:rPr lang="pl-PL" sz="1600" b="1" dirty="0">
                <a:latin typeface="Century Gothic" charset="0"/>
                <a:ea typeface="Century Gothic" charset="0"/>
                <a:cs typeface="Century Gothic" charset="0"/>
              </a:rPr>
              <a:t>OSÓB 30+</a:t>
            </a:r>
          </a:p>
          <a:p>
            <a:pPr marL="342900" indent="-342900" algn="just">
              <a:buFont typeface="Wingdings" charset="2"/>
              <a:buChar char="v"/>
            </a:pPr>
            <a:endParaRPr lang="pl-PL" sz="1600" b="1" dirty="0" smtClean="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Działanie 8.3 </a:t>
            </a:r>
            <a:r>
              <a:rPr lang="pl-PL" sz="1600" dirty="0" smtClean="0">
                <a:latin typeface="Century Gothic" charset="0"/>
                <a:ea typeface="Century Gothic" charset="0"/>
                <a:cs typeface="Century Gothic" charset="0"/>
              </a:rPr>
              <a:t>– </a:t>
            </a:r>
            <a:r>
              <a:rPr lang="pl-PL" sz="1600" dirty="0">
                <a:latin typeface="Century Gothic" charset="0"/>
                <a:ea typeface="Century Gothic" charset="0"/>
                <a:cs typeface="Century Gothic" charset="0"/>
              </a:rPr>
              <a:t>Samozatrudnienie, </a:t>
            </a:r>
            <a:r>
              <a:rPr lang="pl-PL" sz="1600" dirty="0" smtClean="0">
                <a:latin typeface="Century Gothic" charset="0"/>
                <a:ea typeface="Century Gothic" charset="0"/>
                <a:cs typeface="Century Gothic" charset="0"/>
              </a:rPr>
              <a:t>przedsiębiorczość oraz </a:t>
            </a:r>
            <a:r>
              <a:rPr lang="pl-PL" sz="1600" dirty="0">
                <a:latin typeface="Century Gothic" charset="0"/>
                <a:ea typeface="Century Gothic" charset="0"/>
                <a:cs typeface="Century Gothic" charset="0"/>
              </a:rPr>
              <a:t>tworzenie nowych miejsc pracy</a:t>
            </a:r>
            <a:endParaRPr lang="pl-PL" sz="1600" dirty="0" smtClean="0">
              <a:latin typeface="Century Gothic" charset="0"/>
              <a:ea typeface="Century Gothic" charset="0"/>
              <a:cs typeface="Century Gothic" charset="0"/>
            </a:endParaRPr>
          </a:p>
          <a:p>
            <a:pPr marL="342900" indent="-342900" algn="just">
              <a:buFont typeface="Wingdings" charset="2"/>
              <a:buChar char="v"/>
            </a:pPr>
            <a:endParaRPr lang="pl-PL" sz="1600" dirty="0" smtClean="0">
              <a:latin typeface="Century Gothic" charset="0"/>
              <a:ea typeface="Century Gothic" charset="0"/>
              <a:cs typeface="Century Gothic" charset="0"/>
            </a:endParaRPr>
          </a:p>
          <a:p>
            <a:pPr algn="just"/>
            <a:r>
              <a:rPr lang="pl-PL" sz="1600" b="1" dirty="0" smtClean="0">
                <a:latin typeface="Century Gothic" charset="0"/>
                <a:ea typeface="Century Gothic" charset="0"/>
                <a:cs typeface="Century Gothic" charset="0"/>
              </a:rPr>
              <a:t>Adresaci: </a:t>
            </a:r>
            <a:r>
              <a:rPr lang="pl-PL" sz="1600" dirty="0" smtClean="0">
                <a:latin typeface="Century Gothic" charset="0"/>
                <a:ea typeface="Century Gothic" charset="0"/>
                <a:cs typeface="Century Gothic" charset="0"/>
              </a:rPr>
              <a:t>Osoby bez zatrudnienia </a:t>
            </a:r>
            <a:r>
              <a:rPr lang="mr-IN" sz="1600" dirty="0" smtClean="0">
                <a:latin typeface="Century Gothic" charset="0"/>
                <a:ea typeface="Century Gothic" charset="0"/>
                <a:cs typeface="Century Gothic" charset="0"/>
              </a:rPr>
              <a:t>–</a:t>
            </a:r>
            <a:r>
              <a:rPr lang="pl-PL" sz="1600" dirty="0" smtClean="0">
                <a:latin typeface="Century Gothic" charset="0"/>
                <a:ea typeface="Century Gothic" charset="0"/>
                <a:cs typeface="Century Gothic" charset="0"/>
              </a:rPr>
              <a:t> szczególnie osoby starsze po 50 roku życia, kobiety, osoby niepełnosprawne, osoby długotrwale bezrobotne oraz osoby </a:t>
            </a:r>
            <a:br>
              <a:rPr lang="pl-PL" sz="1600" dirty="0" smtClean="0">
                <a:latin typeface="Century Gothic" charset="0"/>
                <a:ea typeface="Century Gothic" charset="0"/>
                <a:cs typeface="Century Gothic" charset="0"/>
              </a:rPr>
            </a:br>
            <a:r>
              <a:rPr lang="pl-PL" sz="1600" dirty="0" smtClean="0">
                <a:latin typeface="Century Gothic" charset="0"/>
                <a:ea typeface="Century Gothic" charset="0"/>
                <a:cs typeface="Century Gothic" charset="0"/>
              </a:rPr>
              <a:t>o niskich kwalifikacjach.</a:t>
            </a:r>
          </a:p>
          <a:p>
            <a:pPr marL="457200" indent="-457200" algn="just">
              <a:buFont typeface="Wingdings" charset="2"/>
              <a:buChar char="v"/>
            </a:pPr>
            <a:endParaRPr lang="pl-PL" sz="1000" dirty="0" smtClean="0">
              <a:latin typeface="Century Gothic" charset="0"/>
              <a:ea typeface="Century Gothic" charset="0"/>
              <a:cs typeface="Century Gothic" charset="0"/>
            </a:endParaRPr>
          </a:p>
          <a:p>
            <a:r>
              <a:rPr lang="pl-PL" sz="1600" b="1" dirty="0">
                <a:latin typeface="Century Gothic" charset="0"/>
                <a:ea typeface="Century Gothic" charset="0"/>
                <a:cs typeface="Century Gothic" charset="0"/>
              </a:rPr>
              <a:t>Beneficjenci: min. </a:t>
            </a:r>
            <a:r>
              <a:rPr lang="pl-PL" sz="1600" b="1" dirty="0">
                <a:latin typeface="Century Gothic" panose="020B0502020202020204" pitchFamily="34" charset="0"/>
              </a:rPr>
              <a:t>osoby prowadzące działalność gospodarczą; przedsiębiorcy; </a:t>
            </a:r>
          </a:p>
          <a:p>
            <a:endParaRPr lang="pl-PL" sz="1600" b="1" dirty="0" smtClean="0">
              <a:latin typeface="Century Gothic" charset="0"/>
              <a:ea typeface="Century Gothic" charset="0"/>
              <a:cs typeface="Century Gothic" charset="0"/>
            </a:endParaRPr>
          </a:p>
          <a:p>
            <a:r>
              <a:rPr lang="pl-PL" sz="1600" b="1" dirty="0" smtClean="0">
                <a:latin typeface="Century Gothic" charset="0"/>
                <a:ea typeface="Century Gothic" charset="0"/>
                <a:cs typeface="Century Gothic" charset="0"/>
              </a:rPr>
              <a:t>Wsparcie: </a:t>
            </a:r>
            <a:br>
              <a:rPr lang="pl-PL" sz="1600" b="1" dirty="0" smtClean="0">
                <a:latin typeface="Century Gothic" charset="0"/>
                <a:ea typeface="Century Gothic" charset="0"/>
                <a:cs typeface="Century Gothic" charset="0"/>
              </a:rPr>
            </a:br>
            <a:r>
              <a:rPr lang="pl-PL" sz="1600" dirty="0" smtClean="0">
                <a:latin typeface="Century Gothic" charset="0"/>
                <a:ea typeface="Century Gothic" charset="0"/>
                <a:cs typeface="Century Gothic" charset="0"/>
              </a:rPr>
              <a:t>doradztwo </a:t>
            </a:r>
            <a:r>
              <a:rPr lang="pl-PL" sz="1600" dirty="0">
                <a:latin typeface="Century Gothic" charset="0"/>
                <a:ea typeface="Century Gothic" charset="0"/>
                <a:cs typeface="Century Gothic" charset="0"/>
              </a:rPr>
              <a:t>oraz szkolenia umożliwiające uzyskanie wiedzy i umiejętności niezbędnych do podjęcia i prowadzenia działalności </a:t>
            </a:r>
            <a:r>
              <a:rPr lang="pl-PL" sz="1600" dirty="0" smtClean="0">
                <a:latin typeface="Century Gothic" charset="0"/>
                <a:ea typeface="Century Gothic" charset="0"/>
                <a:cs typeface="Century Gothic" charset="0"/>
              </a:rPr>
              <a:t>gospodarczej;</a:t>
            </a:r>
            <a:br>
              <a:rPr lang="pl-PL" sz="1600" dirty="0" smtClean="0">
                <a:latin typeface="Century Gothic" charset="0"/>
                <a:ea typeface="Century Gothic" charset="0"/>
                <a:cs typeface="Century Gothic" charset="0"/>
              </a:rPr>
            </a:br>
            <a:r>
              <a:rPr lang="pl-PL" sz="1600" dirty="0" smtClean="0">
                <a:latin typeface="Century Gothic" charset="0"/>
                <a:ea typeface="Century Gothic" charset="0"/>
                <a:cs typeface="Century Gothic" charset="0"/>
              </a:rPr>
              <a:t/>
            </a:r>
            <a:br>
              <a:rPr lang="pl-PL" sz="1600" dirty="0" smtClean="0">
                <a:latin typeface="Century Gothic" charset="0"/>
                <a:ea typeface="Century Gothic" charset="0"/>
                <a:cs typeface="Century Gothic" charset="0"/>
              </a:rPr>
            </a:br>
            <a:r>
              <a:rPr lang="pl-PL" sz="1600" dirty="0" smtClean="0">
                <a:latin typeface="Century Gothic" charset="0"/>
                <a:ea typeface="Century Gothic" charset="0"/>
                <a:cs typeface="Century Gothic" charset="0"/>
              </a:rPr>
              <a:t>przyznanie </a:t>
            </a:r>
            <a:r>
              <a:rPr lang="pl-PL" sz="1600" dirty="0">
                <a:latin typeface="Century Gothic" charset="0"/>
                <a:ea typeface="Century Gothic" charset="0"/>
                <a:cs typeface="Century Gothic" charset="0"/>
              </a:rPr>
              <a:t>bezzwrotnych środków finansowych na rozwój przedsiębiorczości;</a:t>
            </a:r>
          </a:p>
          <a:p>
            <a:pPr algn="just"/>
            <a:endParaRPr lang="pl-PL" sz="1600" dirty="0" smtClean="0">
              <a:latin typeface="Century Gothic" charset="0"/>
              <a:ea typeface="Century Gothic" charset="0"/>
              <a:cs typeface="Century Gothic" charset="0"/>
            </a:endParaRPr>
          </a:p>
          <a:p>
            <a:pPr algn="just"/>
            <a:r>
              <a:rPr lang="pl-PL" sz="1600" dirty="0" smtClean="0">
                <a:latin typeface="Century Gothic" charset="0"/>
                <a:ea typeface="Century Gothic" charset="0"/>
                <a:cs typeface="Century Gothic" charset="0"/>
              </a:rPr>
              <a:t>wsparcie </a:t>
            </a:r>
            <a:r>
              <a:rPr lang="pl-PL" sz="1600" dirty="0">
                <a:latin typeface="Century Gothic" charset="0"/>
                <a:ea typeface="Century Gothic" charset="0"/>
                <a:cs typeface="Century Gothic" charset="0"/>
              </a:rPr>
              <a:t>pomostowe obejmujące szkolenia i doradztwo w zakresie efektywnego wykorzystania dotacji oraz pomostowe wsparcie finansowe.</a:t>
            </a:r>
          </a:p>
        </p:txBody>
      </p:sp>
      <p:sp>
        <p:nvSpPr>
          <p:cNvPr id="7" name="Prostokąt 6"/>
          <p:cNvSpPr/>
          <p:nvPr/>
        </p:nvSpPr>
        <p:spPr>
          <a:xfrm>
            <a:off x="2012830" y="18731"/>
            <a:ext cx="6909529" cy="830997"/>
          </a:xfrm>
          <a:prstGeom prst="rect">
            <a:avLst/>
          </a:prstGeom>
        </p:spPr>
        <p:txBody>
          <a:bodyPr wrap="square">
            <a:spAutoFit/>
          </a:bodyPr>
          <a:lstStyle/>
          <a:p>
            <a:pPr algn="just"/>
            <a:r>
              <a:rPr lang="pl-PL" sz="1600" b="1" dirty="0">
                <a:solidFill>
                  <a:schemeClr val="bg1"/>
                </a:solidFill>
                <a:latin typeface="Century Gothic" charset="0"/>
                <a:ea typeface="Century Gothic" charset="0"/>
                <a:cs typeface="Century Gothic" charset="0"/>
              </a:rPr>
              <a:t>Wybrane pola aktywności przedsiębiorcy jako beneficjenta, partnera w realizacji projektu, podmiotu współpracującego </a:t>
            </a:r>
            <a:r>
              <a:rPr lang="pl-PL" sz="1600" b="1" dirty="0" smtClean="0">
                <a:solidFill>
                  <a:schemeClr val="bg1"/>
                </a:solidFill>
                <a:latin typeface="Century Gothic" charset="0"/>
                <a:ea typeface="Century Gothic" charset="0"/>
                <a:cs typeface="Century Gothic" charset="0"/>
              </a:rPr>
              <a:t/>
            </a:r>
            <a:br>
              <a:rPr lang="pl-PL" sz="1600" b="1" dirty="0" smtClean="0">
                <a:solidFill>
                  <a:schemeClr val="bg1"/>
                </a:solidFill>
                <a:latin typeface="Century Gothic" charset="0"/>
                <a:ea typeface="Century Gothic" charset="0"/>
                <a:cs typeface="Century Gothic" charset="0"/>
              </a:rPr>
            </a:br>
            <a:r>
              <a:rPr lang="pl-PL" sz="1600" b="1" dirty="0" smtClean="0">
                <a:solidFill>
                  <a:schemeClr val="bg1"/>
                </a:solidFill>
                <a:latin typeface="Century Gothic" charset="0"/>
                <a:ea typeface="Century Gothic" charset="0"/>
                <a:cs typeface="Century Gothic" charset="0"/>
              </a:rPr>
              <a:t>w </a:t>
            </a:r>
            <a:r>
              <a:rPr lang="pl-PL" sz="1600" b="1" dirty="0">
                <a:solidFill>
                  <a:schemeClr val="bg1"/>
                </a:solidFill>
                <a:latin typeface="Century Gothic" charset="0"/>
                <a:ea typeface="Century Gothic" charset="0"/>
                <a:cs typeface="Century Gothic" charset="0"/>
              </a:rPr>
              <a:t>projekcie wdrażanym w DWUP</a:t>
            </a:r>
          </a:p>
        </p:txBody>
      </p:sp>
    </p:spTree>
    <p:extLst>
      <p:ext uri="{BB962C8B-B14F-4D97-AF65-F5344CB8AC3E}">
        <p14:creationId xmlns:p14="http://schemas.microsoft.com/office/powerpoint/2010/main" val="54810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11783</TotalTime>
  <Words>1468</Words>
  <Application>Microsoft Office PowerPoint</Application>
  <PresentationFormat>Pokaz na ekranie (4:3)</PresentationFormat>
  <Paragraphs>372</Paragraphs>
  <Slides>35</Slides>
  <Notes>17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35</vt:i4>
      </vt:variant>
    </vt:vector>
  </HeadingPairs>
  <TitlesOfParts>
    <vt:vector size="41" baseType="lpstr">
      <vt:lpstr>Arial</vt:lpstr>
      <vt:lpstr>Calibri</vt:lpstr>
      <vt:lpstr>Century Gothic</vt:lpstr>
      <vt:lpstr>Chiller</vt:lpstr>
      <vt:lpstr>Wingdings</vt:lpstr>
      <vt:lpstr>Motyw pakietu Office</vt:lpstr>
      <vt:lpstr>Prezentacja programu PowerPoint</vt:lpstr>
      <vt:lpstr>BEZROBOCIE MALEJE, TRUDNIEJ O PRACOWNIKA</vt:lpstr>
      <vt:lpstr>Prezentacja programu PowerPoint</vt:lpstr>
      <vt:lpstr>KONKRETNA POMOC DLA OSÓB BEZ PRACY, OSÓB ZAGROŻONYCH WYKLUCZENIEM,  MMiŚP I ICH PRACOWNIKÓW oraz szanse, możliwości  i zachęty dla  PRACODAWCÓW </vt:lpstr>
      <vt:lpstr>Zanim zaczniemy…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PLAN WSPARCIA EFS W 2018 r.</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Wzmocnienie pracodawcy i pracownika</vt:lpstr>
      <vt:lpstr>Prezentacja programu PowerPoint</vt:lpstr>
      <vt:lpstr>Prezentacja programu PowerPoint</vt:lpstr>
      <vt:lpstr>Prezentacja programu PowerPoint</vt:lpstr>
      <vt:lpstr>Prezentacja programu PowerPoint</vt:lpstr>
      <vt:lpstr>Przedsiębiorcy jako pośredni odbiorcy wsparcia</vt:lpstr>
      <vt:lpstr>Prezentacja programu PowerPoint</vt:lpstr>
      <vt:lpstr>Prezentacja programu PowerPoint</vt:lpstr>
      <vt:lpstr>Prezentacja programu PowerPoint</vt:lpstr>
      <vt:lpstr>Prezentacja programu PowerPoint</vt:lpstr>
      <vt:lpstr>Prezentacja programu PowerPoint</vt:lpstr>
      <vt:lpstr>Gdzie znajdziesz projektodawców mogących dostarczyć potencjalnych pracowników, oferując wcześniej wymienione zachęty?</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Radomir Bałazy</dc:creator>
  <cp:lastModifiedBy>Zbigniew Ratajczak</cp:lastModifiedBy>
  <cp:revision>388</cp:revision>
  <cp:lastPrinted>2017-11-29T07:50:01Z</cp:lastPrinted>
  <dcterms:created xsi:type="dcterms:W3CDTF">2014-12-16T19:06:52Z</dcterms:created>
  <dcterms:modified xsi:type="dcterms:W3CDTF">2017-11-29T09:06:59Z</dcterms:modified>
</cp:coreProperties>
</file>