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489" r:id="rId3"/>
    <p:sldId id="518" r:id="rId4"/>
    <p:sldId id="516" r:id="rId5"/>
    <p:sldId id="513" r:id="rId6"/>
    <p:sldId id="512" r:id="rId7"/>
    <p:sldId id="511" r:id="rId8"/>
    <p:sldId id="509" r:id="rId9"/>
    <p:sldId id="508" r:id="rId10"/>
    <p:sldId id="507" r:id="rId11"/>
    <p:sldId id="506" r:id="rId12"/>
    <p:sldId id="488" r:id="rId13"/>
    <p:sldId id="487" r:id="rId14"/>
    <p:sldId id="486" r:id="rId15"/>
    <p:sldId id="515" r:id="rId16"/>
    <p:sldId id="485" r:id="rId17"/>
    <p:sldId id="484" r:id="rId18"/>
    <p:sldId id="483" r:id="rId19"/>
    <p:sldId id="482" r:id="rId20"/>
    <p:sldId id="481" r:id="rId21"/>
    <p:sldId id="492" r:id="rId22"/>
    <p:sldId id="476" r:id="rId23"/>
    <p:sldId id="491" r:id="rId24"/>
    <p:sldId id="493" r:id="rId25"/>
    <p:sldId id="494" r:id="rId26"/>
    <p:sldId id="264" r:id="rId2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a Ankudowicz" initials="BA" lastIdx="22" clrIdx="0">
    <p:extLst>
      <p:ext uri="{19B8F6BF-5375-455C-9EA6-DF929625EA0E}">
        <p15:presenceInfo xmlns:p15="http://schemas.microsoft.com/office/powerpoint/2012/main" xmlns="" userId="S-1-5-21-2307463862-1796714280-2582106076-3653" providerId="AD"/>
      </p:ext>
    </p:extLst>
  </p:cmAuthor>
  <p:cmAuthor id="2" name="Your User Name" initials="YU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29" autoAdjust="0"/>
    <p:restoredTop sz="99086" autoAdjust="0"/>
  </p:normalViewPr>
  <p:slideViewPr>
    <p:cSldViewPr>
      <p:cViewPr>
        <p:scale>
          <a:sx n="125" d="100"/>
          <a:sy n="125" d="100"/>
        </p:scale>
        <p:origin x="-1332" y="4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90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F7C52-8504-4626-B7FD-6F155F718BA2}" type="datetimeFigureOut">
              <a:rPr lang="pl-PL" smtClean="0"/>
              <a:t>2018-02-20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62643-A122-436B-9184-909962A1E7A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0346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CB40B-533F-458A-801B-70E3A2B835CB}" type="datetimeFigureOut">
              <a:rPr lang="pl-PL" smtClean="0"/>
              <a:t>2018-02-20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9687A7-5B0D-4588-A16A-70E6F2106E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80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663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9881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9881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9881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9881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9881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0814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9687A7-5B0D-4588-A16A-70E6F2106EA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494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4912495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287271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046432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975272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5909208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845509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928782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9912423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7632531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5749212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286257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BA3F-33EE-4B10-A7A9-11EA9EFA526F}" type="datetimeFigureOut">
              <a:rPr lang="pl-PL" smtClean="0"/>
              <a:pPr/>
              <a:t>2018-02-20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98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60648"/>
            <a:ext cx="4824536" cy="460082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1835695" y="4145304"/>
            <a:ext cx="7179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Wsparcie w ramach </a:t>
            </a:r>
          </a:p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Regionalnego Programu  Operacyjnego WD na lata 2014-2020</a:t>
            </a:r>
          </a:p>
          <a:p>
            <a:pPr algn="ctr"/>
            <a:endParaRPr lang="pl-PL" sz="1200" b="1" i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pl-PL" sz="1200" b="1" i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Wynagrodzenia w projektach RPO </a:t>
            </a:r>
            <a:r>
              <a:rPr lang="pl-PL" sz="1200" b="1" i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WD - </a:t>
            </a:r>
            <a:r>
              <a:rPr lang="pl-PL" sz="1200" b="1" i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perspektywa 2014-2020</a:t>
            </a:r>
            <a:endParaRPr lang="pl-PL" sz="1200" b="1" i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107503" y="5933687"/>
            <a:ext cx="2472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Wrocław,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20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.02.2018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r.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838188" y="5313982"/>
            <a:ext cx="489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1400" b="1" dirty="0" smtClean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Przemysław Prałat</a:t>
            </a:r>
          </a:p>
          <a:p>
            <a:pPr algn="ctr"/>
            <a:endParaRPr lang="pl-PL" sz="1400" b="1" dirty="0" smtClean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pl-PL" sz="1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Wydział Rozliczeń i Sprawozdawczości </a:t>
            </a:r>
            <a:endParaRPr lang="pl-PL" sz="1200" b="1" dirty="0" smtClean="0">
              <a:solidFill>
                <a:schemeClr val="accent1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87874" y="6447819"/>
            <a:ext cx="8640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dirty="0" smtClean="0">
                <a:solidFill>
                  <a:schemeClr val="accent1">
                    <a:lumMod val="75000"/>
                  </a:schemeClr>
                </a:solidFill>
              </a:rPr>
              <a:t>Szkolenie  finansowane ze środków Europejskiego Funduszu Społecznego</a:t>
            </a:r>
            <a:endParaRPr lang="pl-PL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1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51520" y="1628800"/>
            <a:ext cx="864096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Obowiązkowe </a:t>
            </a:r>
            <a:r>
              <a:rPr lang="pl-PL" sz="1600" b="1" dirty="0"/>
              <a:t>składniki wynagrodzenia to między innymi</a:t>
            </a:r>
            <a:r>
              <a:rPr lang="pl-PL" sz="1600" b="1" dirty="0" smtClean="0"/>
              <a:t>:</a:t>
            </a:r>
          </a:p>
          <a:p>
            <a:pPr algn="ctr"/>
            <a:endParaRPr lang="pl-PL" sz="1600" b="1" dirty="0"/>
          </a:p>
          <a:p>
            <a:pPr algn="just"/>
            <a:r>
              <a:rPr lang="pl-PL" sz="1600" dirty="0"/>
              <a:t>• wynagrodzenie za czas niewykonywania pracy (wynagrodzenie chorobowe, wynagrodzenie za urlop),</a:t>
            </a:r>
          </a:p>
          <a:p>
            <a:pPr algn="just"/>
            <a:r>
              <a:rPr lang="pl-PL" sz="1600" dirty="0"/>
              <a:t>• diety za czas podróży służbowych,</a:t>
            </a:r>
          </a:p>
          <a:p>
            <a:pPr algn="just"/>
            <a:r>
              <a:rPr lang="pl-PL" sz="1600" dirty="0"/>
              <a:t>• wynagrodzenie i dodatki za pracę w godzinach nadliczbowych, w porze nocnej,</a:t>
            </a:r>
          </a:p>
          <a:p>
            <a:pPr algn="just"/>
            <a:r>
              <a:rPr lang="pl-PL" sz="1600" dirty="0"/>
              <a:t>• odprawy emerytalno-rentowe, pośmiertne,</a:t>
            </a:r>
          </a:p>
          <a:p>
            <a:pPr algn="just"/>
            <a:r>
              <a:rPr lang="pl-PL" sz="1600" dirty="0"/>
              <a:t>• odszkodowania.</a:t>
            </a:r>
          </a:p>
          <a:p>
            <a:pPr algn="ctr"/>
            <a:r>
              <a:rPr lang="pl-PL" sz="1600" b="1" dirty="0"/>
              <a:t>Dobrowolne składniki wynagrodzenia:</a:t>
            </a:r>
          </a:p>
          <a:p>
            <a:pPr algn="just"/>
            <a:r>
              <a:rPr lang="pl-PL" sz="1600" dirty="0"/>
              <a:t>•premie i nagrody regulaminowe,</a:t>
            </a:r>
          </a:p>
          <a:p>
            <a:pPr algn="just"/>
            <a:r>
              <a:rPr lang="pl-PL" sz="1600" dirty="0"/>
              <a:t>•prowizje,</a:t>
            </a:r>
          </a:p>
          <a:p>
            <a:pPr algn="just"/>
            <a:r>
              <a:rPr lang="pl-PL" sz="1600" dirty="0"/>
              <a:t>•dodatki do wynagrodzenia (stażowe, funkcyjne, za pracę przy komputerze, za dodatkowe umiejętności).</a:t>
            </a:r>
          </a:p>
          <a:p>
            <a:pPr algn="just"/>
            <a:endParaRPr lang="pl-PL" sz="1600" dirty="0" smtClean="0"/>
          </a:p>
          <a:p>
            <a:pPr algn="ctr"/>
            <a:r>
              <a:rPr lang="pl-PL" sz="1600" b="1" dirty="0" smtClean="0"/>
              <a:t>UWAGA !</a:t>
            </a:r>
          </a:p>
          <a:p>
            <a:pPr algn="ctr"/>
            <a:endParaRPr lang="pl-PL" sz="1600" b="1" dirty="0"/>
          </a:p>
          <a:p>
            <a:pPr algn="just"/>
            <a:r>
              <a:rPr lang="pl-PL" sz="1600" b="1" u="sng" dirty="0"/>
              <a:t>Nie wszystkie z ww. składników wynagrodzenia będą kwalifikowalne przy rozliczeniu projektu dofinansowanego ze środków UE.</a:t>
            </a:r>
          </a:p>
        </p:txBody>
      </p:sp>
    </p:spTree>
    <p:extLst>
      <p:ext uri="{BB962C8B-B14F-4D97-AF65-F5344CB8AC3E}">
        <p14:creationId xmlns:p14="http://schemas.microsoft.com/office/powerpoint/2010/main" val="41480219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268760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Kwalifikowalne </a:t>
            </a:r>
            <a:r>
              <a:rPr lang="pl-PL" sz="1600" b="1" dirty="0"/>
              <a:t>składniki </a:t>
            </a:r>
            <a:r>
              <a:rPr lang="pl-PL" sz="1600" b="1" dirty="0" smtClean="0"/>
              <a:t>wynagrodzeń:</a:t>
            </a:r>
          </a:p>
          <a:p>
            <a:pPr algn="ctr"/>
            <a:endParaRPr lang="pl-PL" sz="1600" dirty="0"/>
          </a:p>
          <a:p>
            <a:pPr algn="just"/>
            <a:r>
              <a:rPr lang="pl-PL" sz="1600" dirty="0"/>
              <a:t>Koszt kwalifikowany stanowią poniższe składniki płacowe i pozapłacowe wynagrodzenia personelu, proporcjonalnie do zaangażowania pracownika w projekcie:</a:t>
            </a:r>
          </a:p>
          <a:p>
            <a:pPr algn="just"/>
            <a:r>
              <a:rPr lang="pl-PL" sz="1600" dirty="0"/>
              <a:t> wynagrodzenie zasadnicze;</a:t>
            </a:r>
          </a:p>
          <a:p>
            <a:pPr algn="just"/>
            <a:r>
              <a:rPr lang="pl-PL" sz="1600" dirty="0"/>
              <a:t>narzuty na wynagrodzenia po stronie pracodawcy, w tym:</a:t>
            </a:r>
          </a:p>
          <a:p>
            <a:pPr algn="just"/>
            <a:r>
              <a:rPr lang="pl-PL" sz="1600" dirty="0"/>
              <a:t>- składka emerytalna</a:t>
            </a:r>
          </a:p>
          <a:p>
            <a:pPr algn="just"/>
            <a:r>
              <a:rPr lang="pl-PL" sz="1600" dirty="0"/>
              <a:t>- składka rentowa</a:t>
            </a:r>
          </a:p>
          <a:p>
            <a:pPr algn="just"/>
            <a:r>
              <a:rPr lang="pl-PL" sz="1600" dirty="0"/>
              <a:t>- składka wypadkowa</a:t>
            </a:r>
          </a:p>
          <a:p>
            <a:pPr algn="just"/>
            <a:r>
              <a:rPr lang="pl-PL" sz="1600" dirty="0"/>
              <a:t>- składka na Fundusz Gwarantowanych Świadczeń Pracowniczych</a:t>
            </a:r>
          </a:p>
          <a:p>
            <a:pPr algn="just"/>
            <a:r>
              <a:rPr lang="pl-PL" sz="1600" dirty="0"/>
              <a:t>- składka na Fundusz Pracy</a:t>
            </a:r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• </a:t>
            </a:r>
            <a:r>
              <a:rPr lang="pl-PL" sz="1600" dirty="0"/>
              <a:t>narzuty na wynagrodzenia po stronie pracownika, w tym:</a:t>
            </a:r>
          </a:p>
          <a:p>
            <a:pPr algn="just"/>
            <a:r>
              <a:rPr lang="pl-PL" sz="1600" dirty="0"/>
              <a:t>- składka na ubezpieczenie emerytalne</a:t>
            </a:r>
          </a:p>
          <a:p>
            <a:pPr algn="just"/>
            <a:r>
              <a:rPr lang="pl-PL" sz="1600" dirty="0"/>
              <a:t>- składka na ubezpieczenie rentowe</a:t>
            </a:r>
          </a:p>
          <a:p>
            <a:pPr algn="just"/>
            <a:r>
              <a:rPr lang="pl-PL" sz="1600" dirty="0"/>
              <a:t>- składka na ubezpieczenie chorobowe</a:t>
            </a:r>
          </a:p>
          <a:p>
            <a:pPr algn="just"/>
            <a:r>
              <a:rPr lang="pl-PL" sz="1600" dirty="0"/>
              <a:t>- składka zdrowotna</a:t>
            </a:r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• </a:t>
            </a:r>
            <a:r>
              <a:rPr lang="pl-PL" sz="1600" dirty="0"/>
              <a:t>zaliczka na podatek dochodowy</a:t>
            </a: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23963145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51520" y="1412776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Dodatek funkcyjny za funkcje kierownicze pełnione w danej instytucji</a:t>
            </a:r>
            <a:r>
              <a:rPr lang="pl-PL" sz="1600" dirty="0" smtClean="0"/>
              <a:t>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Dodatek specjalny wynikający ze specyfiki i charakteru </a:t>
            </a:r>
            <a:r>
              <a:rPr lang="pl-PL" sz="1600" dirty="0" smtClean="0"/>
              <a:t>wykonywanych zadań;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Dodatek za wieloletnią pracę/służbę ( tzw. stażowy</a:t>
            </a:r>
            <a:r>
              <a:rPr lang="pl-PL" sz="1600" dirty="0" smtClean="0"/>
              <a:t>);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Wynagrodzenie za okres urlopu wypoczynkowego (proporcjonalnie </a:t>
            </a:r>
            <a:r>
              <a:rPr lang="pl-PL" sz="1600" dirty="0" smtClean="0"/>
              <a:t>do zaangażowania </a:t>
            </a:r>
            <a:r>
              <a:rPr lang="pl-PL" sz="1600" dirty="0"/>
              <a:t>danego pracownika w realizację projektu w </a:t>
            </a:r>
            <a:r>
              <a:rPr lang="pl-PL" sz="1600" dirty="0" smtClean="0"/>
              <a:t>miesiącu wystąpienia </a:t>
            </a:r>
            <a:r>
              <a:rPr lang="pl-PL" sz="1600" dirty="0"/>
              <a:t>urlopu wypoczynkowego lub w miesiącu poprzedzającym</a:t>
            </a:r>
            <a:r>
              <a:rPr lang="pl-PL" sz="1600" dirty="0" smtClean="0"/>
              <a:t>);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Wynagrodzenie za czas niezdolności do pracy zgodnie </a:t>
            </a:r>
            <a:r>
              <a:rPr lang="pl-PL" sz="1600" dirty="0" smtClean="0"/>
              <a:t>z obowiązującymi </a:t>
            </a:r>
            <a:r>
              <a:rPr lang="pl-PL" sz="1600" dirty="0"/>
              <a:t>przepisami w zakresie ubezpieczeń </a:t>
            </a:r>
            <a:r>
              <a:rPr lang="pl-PL" sz="1600" dirty="0" smtClean="0"/>
              <a:t>społecznych (proporcjonalnie </a:t>
            </a:r>
            <a:r>
              <a:rPr lang="pl-PL" sz="1600" dirty="0"/>
              <a:t>do zaangażowania danego pracownika w realizację</a:t>
            </a:r>
          </a:p>
          <a:p>
            <a:pPr algn="just"/>
            <a:r>
              <a:rPr lang="pl-PL" sz="1600" dirty="0"/>
              <a:t>      </a:t>
            </a:r>
            <a:r>
              <a:rPr lang="pl-PL" sz="1600" dirty="0" smtClean="0"/>
              <a:t>projektu </a:t>
            </a:r>
            <a:r>
              <a:rPr lang="pl-PL" sz="1600" dirty="0"/>
              <a:t>w miesiącu wystąpienia niezdolności do pracy lub w </a:t>
            </a:r>
            <a:r>
              <a:rPr lang="pl-PL" sz="1600" dirty="0" smtClean="0"/>
              <a:t>miesiącu poprzedzającym);</a:t>
            </a:r>
          </a:p>
          <a:p>
            <a:pPr algn="just"/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 Dodatkowe wynagrodzenie roczne wraz ze składkami na </a:t>
            </a:r>
            <a:r>
              <a:rPr lang="pl-PL" sz="1600" dirty="0" smtClean="0"/>
              <a:t>ubezpieczenie społeczne </a:t>
            </a:r>
            <a:r>
              <a:rPr lang="pl-PL" sz="1600" dirty="0"/>
              <a:t>i fundusze </a:t>
            </a:r>
            <a:r>
              <a:rPr lang="pl-PL" sz="1600" dirty="0" err="1"/>
              <a:t>pozaubezpieczeniowe</a:t>
            </a:r>
            <a:r>
              <a:rPr lang="pl-PL" sz="1600" dirty="0"/>
              <a:t> ( FP I FGŚP), </a:t>
            </a:r>
            <a:r>
              <a:rPr lang="pl-PL" sz="1600" dirty="0" smtClean="0"/>
              <a:t>kwalifikowalne proporcjonalnie </a:t>
            </a:r>
            <a:r>
              <a:rPr lang="pl-PL" sz="1600" dirty="0"/>
              <a:t>do okresu, w jakim pracownik realizował zadania na </a:t>
            </a:r>
            <a:r>
              <a:rPr lang="pl-PL" sz="1600" dirty="0" smtClean="0"/>
              <a:t>rzecz projektu</a:t>
            </a:r>
            <a:r>
              <a:rPr lang="pl-PL" sz="1600" dirty="0"/>
              <a:t>;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4468700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268760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/>
              <a:t>Za przykładowe </a:t>
            </a:r>
            <a:r>
              <a:rPr lang="pl-PL" sz="1600" b="1" u="sng" dirty="0" smtClean="0"/>
              <a:t>wydatki </a:t>
            </a:r>
            <a:r>
              <a:rPr lang="pl-PL" sz="1600" b="1" u="sng" dirty="0"/>
              <a:t>niekwalifikowalne</a:t>
            </a:r>
            <a:r>
              <a:rPr lang="pl-PL" sz="1600" b="1" dirty="0"/>
              <a:t> w zakresie wynagrodzeń </a:t>
            </a:r>
            <a:r>
              <a:rPr lang="pl-PL" sz="1600" b="1" dirty="0" smtClean="0"/>
              <a:t>wskazać można </a:t>
            </a:r>
            <a:r>
              <a:rPr lang="pl-PL" sz="1600" b="1" dirty="0"/>
              <a:t>poniższe składniki płacowe i pozapłacowe wynagrodzeń</a:t>
            </a:r>
            <a:r>
              <a:rPr lang="pl-PL" sz="1600" b="1" dirty="0" smtClean="0"/>
              <a:t>:</a:t>
            </a:r>
          </a:p>
          <a:p>
            <a:endParaRPr lang="pl-PL" sz="1600" b="1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 smtClean="0"/>
              <a:t>Ekwiwalent </a:t>
            </a:r>
            <a:r>
              <a:rPr lang="pl-PL" sz="1600" dirty="0"/>
              <a:t>za niewykorzystany urlop wypoczynkowy;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Składka na grupowe ubezpieczenie na życie (traktowana jako opodatkowany przychód pracownika);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Dopłata do świadczeń medycznych;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 smtClean="0"/>
              <a:t>Ekwiwalent </a:t>
            </a:r>
            <a:r>
              <a:rPr lang="pl-PL" sz="1600" dirty="0"/>
              <a:t>pieniężny (np. ulgowa odpłatność za energię elektryczną);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Dopłata do energii elektrycznej ((traktowana jako opodatkowany przychód pracownika);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Używanie samochodu służbowego – dojazd do/z pracy z/do miejsca zamieszkania;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Świadczenia realizowane ze środków Zakładowego Funduszu Świadczeń Socjalnych;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u="sng" dirty="0"/>
              <a:t>Zasiłki finansowane z budżetu państwa ( zasiłek pielęgnacyjny, zasiłek rodzinny) lub ze środków ZUS ( np. macierzyński)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Koszty badań okresowych i wstępnych;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Dopłata do okularów;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Dodatki za znajomość języków, za niepalenie i inne dodatki tego typu ustalone przez pracodawcę;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Bony żywieniowe dla pracowników;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Odprawy pracownicze dla personelu projektu;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Odprawy emerytalno-rentowe;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l-PL" sz="1600" dirty="0"/>
              <a:t>Dofinansowanie do wypoczynku</a:t>
            </a:r>
            <a:r>
              <a:rPr lang="pl-PL" sz="1600" dirty="0" smtClean="0"/>
              <a:t>;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391127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196752"/>
            <a:ext cx="864096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u="sng" dirty="0" smtClean="0"/>
              <a:t>Ważne zasady:</a:t>
            </a:r>
          </a:p>
          <a:p>
            <a:pPr algn="ctr"/>
            <a:endParaRPr lang="pl-PL" sz="1600" b="1" u="sng" dirty="0"/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Wydatki </a:t>
            </a:r>
            <a:r>
              <a:rPr lang="pl-PL" sz="1600" dirty="0"/>
              <a:t>na wynagrodzenie personelu są kwalifikowalne pod warunkiem, że ich wysokość odpowiada </a:t>
            </a:r>
            <a:r>
              <a:rPr lang="pl-PL" sz="1600" b="1" u="sng" dirty="0"/>
              <a:t>stawkom faktycznie stosowanym u beneficjenta poza projektami współfinansowanymi z funduszy strukturalnych </a:t>
            </a:r>
            <a:r>
              <a:rPr lang="pl-PL" sz="1600" dirty="0"/>
              <a:t>na analogicznych stanowiskach lub stanowiskach wymagających analogicznych kwalifikacji. Dotyczy to również </a:t>
            </a:r>
            <a:r>
              <a:rPr lang="pl-PL" sz="1600" b="1" u="sng" dirty="0"/>
              <a:t>pozostałych składników wynagrodzenia personelu, w tym nagród i premii</a:t>
            </a:r>
            <a:r>
              <a:rPr lang="pl-PL" sz="1600" b="1" u="sng" dirty="0" smtClean="0"/>
              <a:t>.</a:t>
            </a:r>
          </a:p>
          <a:p>
            <a:pPr algn="just"/>
            <a:endParaRPr lang="pl-PL" sz="1600" dirty="0" smtClean="0"/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W  takim przypadku dokumentem, będzie zestawienie składników wynagrodzenia dotyczące analogicznych stanowisk poza projektem, </a:t>
            </a:r>
            <a:r>
              <a:rPr lang="pl-PL" sz="1600" dirty="0"/>
              <a:t>z okresu 6 </a:t>
            </a:r>
            <a:r>
              <a:rPr lang="pl-PL" sz="1600" dirty="0" err="1"/>
              <a:t>mcy</a:t>
            </a:r>
            <a:r>
              <a:rPr lang="pl-PL" sz="1600" dirty="0"/>
              <a:t> przed złożeniem wniosku o dofinansowanie</a:t>
            </a:r>
            <a:r>
              <a:rPr lang="pl-PL" sz="1600" dirty="0" smtClean="0"/>
              <a:t>. W przypadku firm o charakterze </a:t>
            </a:r>
            <a:r>
              <a:rPr lang="pl-PL" sz="1600" dirty="0" err="1" smtClean="0"/>
              <a:t>startup</a:t>
            </a:r>
            <a:r>
              <a:rPr lang="pl-PL" sz="1600" dirty="0" smtClean="0"/>
              <a:t> lub innych, które nie mają historii (kadrowo-płacowej) sprzed złożenia wniosku o dofinansowanie, dokumentem będzie Wycena z Biura Kadr dotycząca poziomu wynagrodzeń na poziomie regionalnym w odniesieniu do stanowisk planowanych do rozliczenia w projekcie.</a:t>
            </a:r>
            <a:endParaRPr lang="pl-PL" sz="1600" dirty="0"/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875929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196752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600" dirty="0"/>
          </a:p>
          <a:p>
            <a:pPr algn="just"/>
            <a:r>
              <a:rPr lang="pl-PL" sz="1600" b="1" u="sng" dirty="0" smtClean="0"/>
              <a:t>W </a:t>
            </a:r>
            <a:r>
              <a:rPr lang="pl-PL" sz="1600" b="1" u="sng" dirty="0"/>
              <a:t>przypadku nagród uznaniowych (premii</a:t>
            </a:r>
            <a:r>
              <a:rPr lang="pl-PL" sz="1600" dirty="0"/>
              <a:t>) z wyłączeniem nagrody jubileuszowej, należy spełnić następujące przesłanki</a:t>
            </a:r>
            <a:r>
              <a:rPr lang="pl-PL" sz="1600" dirty="0" smtClean="0"/>
              <a:t>:</a:t>
            </a:r>
          </a:p>
          <a:p>
            <a:pPr algn="just"/>
            <a:endParaRPr lang="pl-PL" sz="16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 smtClean="0"/>
              <a:t>premia </a:t>
            </a:r>
            <a:r>
              <a:rPr lang="pl-PL" sz="1600" dirty="0"/>
              <a:t>musi wynikać z regulaminu pracy lub wynagradzania lub z właściwych przepisów prawa </a:t>
            </a:r>
            <a:r>
              <a:rPr lang="pl-PL" sz="1600" dirty="0" smtClean="0"/>
              <a:t>pracy,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 smtClean="0"/>
              <a:t>regulamin </a:t>
            </a:r>
            <a:r>
              <a:rPr lang="pl-PL" sz="1600" dirty="0"/>
              <a:t>musi obejmować wszystkich pracowników firmy (również tych niezaangażowanych w </a:t>
            </a:r>
            <a:r>
              <a:rPr lang="pl-PL" sz="1600" dirty="0" smtClean="0"/>
              <a:t>projekt),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 smtClean="0"/>
              <a:t>regulamin </a:t>
            </a:r>
            <a:r>
              <a:rPr lang="pl-PL" sz="1600" dirty="0"/>
              <a:t>taki musi zostać przyjęty przynajmniej </a:t>
            </a:r>
            <a:r>
              <a:rPr lang="pl-PL" sz="1600" b="1" u="sng" dirty="0"/>
              <a:t>na 6 miesięcy przed złożeniem wniosku </a:t>
            </a:r>
            <a:r>
              <a:rPr lang="pl-PL" sz="1600" b="1" u="sng" dirty="0" smtClean="0"/>
              <a:t>o dofinansowanie </a:t>
            </a:r>
            <a:r>
              <a:rPr lang="pl-PL" sz="1600" dirty="0"/>
              <a:t>oraz nagrody lub premie przyznawane są w związku z realizacją zadań w ramach projektu na podstawie stosunku pracy</a:t>
            </a:r>
            <a:r>
              <a:rPr lang="pl-PL" sz="1600" dirty="0" smtClean="0"/>
              <a:t>.</a:t>
            </a:r>
          </a:p>
          <a:p>
            <a:pPr algn="just"/>
            <a:endParaRPr lang="pl-PL" sz="1600" dirty="0" smtClean="0"/>
          </a:p>
          <a:p>
            <a:pPr algn="just"/>
            <a:endParaRPr lang="pl-PL" sz="1600" b="1" u="sng" dirty="0"/>
          </a:p>
          <a:p>
            <a:pPr algn="just"/>
            <a:r>
              <a:rPr lang="pl-PL" sz="1600" b="1" u="sng" dirty="0" smtClean="0"/>
              <a:t>W </a:t>
            </a:r>
            <a:r>
              <a:rPr lang="pl-PL" sz="1600" b="1" u="sng" dirty="0"/>
              <a:t>przypadku projektów partnerskich </a:t>
            </a:r>
            <a:r>
              <a:rPr lang="pl-PL" sz="1600" dirty="0"/>
              <a:t>nie jest dopuszczalne angażowanie jako personelu projektu pracowników partnerów przez Beneficjenta i odwrotnie.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9010779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124744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/>
              <a:t>Dokumentowanie </a:t>
            </a:r>
            <a:r>
              <a:rPr lang="pl-PL" b="1" dirty="0"/>
              <a:t>pracy wykonanej przez personel do projektu :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pl-PL" sz="16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pl-PL" sz="1600" dirty="0" smtClean="0"/>
              <a:t>umowa </a:t>
            </a:r>
            <a:r>
              <a:rPr lang="pl-PL" sz="1600" dirty="0"/>
              <a:t>o pracę – lista płac – w przypadku pracownika nie zaangażowanego w projekt w wymiarze pełnego  etatu, określenie kwalifikowalnej części wynagrodzenia dokonuje na podstawie</a:t>
            </a:r>
            <a:r>
              <a:rPr lang="pl-PL" sz="1600" dirty="0" smtClean="0"/>
              <a:t>:</a:t>
            </a:r>
          </a:p>
          <a:p>
            <a:pPr algn="just"/>
            <a:r>
              <a:rPr lang="pl-PL" sz="1600" b="1" dirty="0" smtClean="0"/>
              <a:t>	- </a:t>
            </a:r>
            <a:r>
              <a:rPr lang="pl-PL" sz="1600" b="1" dirty="0"/>
              <a:t>oddelegowania  </a:t>
            </a:r>
            <a:r>
              <a:rPr lang="pl-PL" sz="1600" dirty="0"/>
              <a:t>pracownika do projektu w części etatu ze </a:t>
            </a:r>
            <a:r>
              <a:rPr lang="pl-PL" sz="1600" dirty="0" smtClean="0"/>
              <a:t>wskazaniem zakresu 	obowiązków </a:t>
            </a:r>
            <a:r>
              <a:rPr lang="pl-PL" sz="1600" dirty="0"/>
              <a:t>w ramach projektu</a:t>
            </a:r>
            <a:r>
              <a:rPr lang="pl-PL" sz="1600" dirty="0" smtClean="0"/>
              <a:t>,</a:t>
            </a:r>
          </a:p>
          <a:p>
            <a:pPr algn="just"/>
            <a:r>
              <a:rPr lang="pl-PL" sz="1600" b="1" dirty="0"/>
              <a:t>	</a:t>
            </a:r>
            <a:r>
              <a:rPr lang="pl-PL" sz="1600" b="1" dirty="0" smtClean="0"/>
              <a:t>- </a:t>
            </a:r>
            <a:r>
              <a:rPr lang="pl-PL" sz="1600" b="1" dirty="0"/>
              <a:t>karty </a:t>
            </a:r>
            <a:r>
              <a:rPr lang="pl-PL" sz="1600" b="1" dirty="0" smtClean="0"/>
              <a:t>stanowiska </a:t>
            </a:r>
            <a:r>
              <a:rPr lang="pl-PL" sz="1600" b="1" dirty="0"/>
              <a:t>pracy  </a:t>
            </a:r>
            <a:r>
              <a:rPr lang="pl-PL" sz="1600" dirty="0"/>
              <a:t>z opisem wykonywanych zadań – dla osób, które pracują 	nieregularnie na rzecz projektu objętego dofinansowaniem;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pl-PL" sz="1600" dirty="0" smtClean="0"/>
          </a:p>
          <a:p>
            <a:pPr marL="457200" indent="-457200" algn="just">
              <a:buFont typeface="Arial" pitchFamily="34" charset="0"/>
              <a:buChar char="•"/>
            </a:pPr>
            <a:r>
              <a:rPr lang="pl-PL" sz="1600" dirty="0" smtClean="0"/>
              <a:t>umowy </a:t>
            </a:r>
            <a:r>
              <a:rPr lang="pl-PL" sz="1600" dirty="0"/>
              <a:t>cywilnoprawne – umowa zlecenie lub umowa o dzieło – rachunek, wykaz obowiązków w ramach projektu, protokół.</a:t>
            </a:r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Limit </a:t>
            </a:r>
            <a:r>
              <a:rPr lang="pl-PL" sz="1600" dirty="0"/>
              <a:t>godzin dla osób zaangażowanych zawodowo w realizację wszystkich projektów finansowanych  z funduszy strukturalnych i Funduszu Spójności oraz działań finansowanych z innych źródeł, </a:t>
            </a:r>
            <a:r>
              <a:rPr lang="pl-PL" sz="1600" u="sng" dirty="0"/>
              <a:t>w tym środków własnych beneficjenta </a:t>
            </a:r>
            <a:r>
              <a:rPr lang="pl-PL" sz="1600" dirty="0"/>
              <a:t>i innych podmiotów, </a:t>
            </a:r>
            <a:r>
              <a:rPr lang="pl-PL" sz="1600" b="1" u="sng" dirty="0"/>
              <a:t>nie może przekraczać 276 godzin miesięcznie</a:t>
            </a:r>
            <a:r>
              <a:rPr lang="pl-PL" sz="1600" b="1" u="sng" dirty="0" smtClean="0"/>
              <a:t>.</a:t>
            </a:r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17360478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268760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b="1" dirty="0" smtClean="0"/>
              <a:t>UWAGA !</a:t>
            </a:r>
          </a:p>
          <a:p>
            <a:pPr lvl="0"/>
            <a:endParaRPr lang="pl-PL" sz="1600" dirty="0"/>
          </a:p>
          <a:p>
            <a:pPr lvl="0" algn="just"/>
            <a:r>
              <a:rPr lang="pl-PL" sz="1600" dirty="0" smtClean="0"/>
              <a:t>Limit </a:t>
            </a:r>
            <a:r>
              <a:rPr lang="pl-PL" sz="1600" dirty="0"/>
              <a:t>zaangażowania zawodowego, dotyczy wszystkich form zaangażowania </a:t>
            </a:r>
            <a:r>
              <a:rPr lang="pl-PL" sz="1600" dirty="0" smtClean="0"/>
              <a:t>zawodowego, w </a:t>
            </a:r>
            <a:r>
              <a:rPr lang="pl-PL" sz="1600" dirty="0"/>
              <a:t>szczególności w przypadku stosunku pracy do limitu wlicza się czas nieobecności pracownika związanej ze zwolnieniami lekarskimi i urlopem wypoczynkowym, a nie wlicza się czasu nieobecności pracownika związanej z urlopem bezpłatnym, w przypadku stosunku cywilnoprawnego, samozatrudnienia oraz innych form zaangażowania – uwzględnia czas faktycznie przepracowany, w tym czas zaangażowania w ramach własnej działalności gospodarczej poza projektami</a:t>
            </a:r>
            <a:r>
              <a:rPr lang="pl-PL" sz="1600" dirty="0" smtClean="0"/>
              <a:t>.</a:t>
            </a:r>
          </a:p>
          <a:p>
            <a:pPr lvl="0" algn="just"/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 smtClean="0"/>
              <a:t>W </a:t>
            </a:r>
            <a:r>
              <a:rPr lang="pl-PL" sz="1600" dirty="0"/>
              <a:t>przypadku wystąpienia nieprawidłowości w zakresie spełnienia omawianego warunku, za niekwalifikowalne zostanie uznane wynagrodzenie personelu projektu (w całości lub w części) w tym projekcie, w ramach którego zaangażowanie personelu projektu spowodowało naruszenie tego warunku</a:t>
            </a:r>
            <a:r>
              <a:rPr lang="pl-PL" sz="1600" dirty="0" smtClean="0"/>
              <a:t>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5999180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124744"/>
            <a:ext cx="86409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600" dirty="0"/>
          </a:p>
          <a:p>
            <a:pPr algn="just"/>
            <a:r>
              <a:rPr lang="pl-PL" sz="1600" dirty="0"/>
              <a:t>Umowa o pracę z osobą będącą personelem projektu </a:t>
            </a:r>
            <a:r>
              <a:rPr lang="pl-PL" sz="1600" b="1" u="sng" dirty="0"/>
              <a:t>obejmuje wszystkie zadania wykonywane przez osobę w ramach projektu lub projektów realizowanych przez Beneficjenta. 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Wynagrodzenie z </a:t>
            </a:r>
            <a:r>
              <a:rPr lang="pl-PL" sz="1600" b="1" u="sng" dirty="0"/>
              <a:t>umowy o pracę jest kwalifikowalne, gdy łącznie spełnione są warunki</a:t>
            </a:r>
            <a:r>
              <a:rPr lang="pl-PL" sz="1600" b="1" u="sng" dirty="0" smtClean="0"/>
              <a:t>:</a:t>
            </a:r>
          </a:p>
          <a:p>
            <a:pPr algn="just"/>
            <a:endParaRPr lang="pl-PL" sz="1600" b="1" u="sng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celem zatrudnienia lub oddelegowania jest realizacja zadań bezpośrednio związanych z projektem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 smtClean="0"/>
              <a:t>okres </a:t>
            </a:r>
            <a:r>
              <a:rPr lang="pl-PL" sz="1600" dirty="0"/>
              <a:t>zatrudnienia lub oddelegowania mieści się w dacie kwalifikowalności wydatków wyznaczonej w umowie o dofinansowanie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 smtClean="0"/>
              <a:t>zatrudnienie </a:t>
            </a:r>
            <a:r>
              <a:rPr lang="pl-PL" sz="1600" dirty="0"/>
              <a:t>lub oddelegowanie do pełnienia zadań związanych z projektem jest odpowiednio udokumentowane postanowieniami umowy lub zakresem czynności służbowych lub opisem stanowiska pracy ze wskazaniem zadań, które dana osoba będzie wykonywała w ramach projektu.</a:t>
            </a:r>
          </a:p>
          <a:p>
            <a:pPr algn="just"/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13475831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124744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1600" dirty="0"/>
          </a:p>
          <a:p>
            <a:pPr algn="just"/>
            <a:r>
              <a:rPr lang="pl-PL" sz="1600" b="1" u="sng" dirty="0"/>
              <a:t>W przypadku umowy o pracę, która częściowo obejmuje zadania w ramach projektu (chodzi o część etatu np. 1/2, 1/4)</a:t>
            </a:r>
            <a:r>
              <a:rPr lang="pl-PL" sz="1600" dirty="0"/>
              <a:t> to wydatki takie są (częściowo) kwalifikowalne, o ile zadania związane z realizacją projektu są wyraźnie wyodrębnione </a:t>
            </a:r>
            <a:r>
              <a:rPr lang="pl-PL" sz="1600" b="1" u="sng" dirty="0"/>
              <a:t>w postanowieniach umowy lub zakresie czynności służbowych lub opisie stanowiska pracy</a:t>
            </a:r>
            <a:r>
              <a:rPr lang="pl-PL" sz="1600" b="1" dirty="0"/>
              <a:t> </a:t>
            </a:r>
            <a:r>
              <a:rPr lang="pl-PL" sz="1600" dirty="0"/>
              <a:t>a zakres zadań związany z realizacją projektu daje podstawę do określenia proporcji faktycznego zaangażowania pracownika w realizację projektu w odniesieniu do czasu pracy wynikającego z umowy o pracę. </a:t>
            </a:r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Ponadto </a:t>
            </a:r>
            <a:r>
              <a:rPr lang="pl-PL" sz="1600" b="1" u="sng" dirty="0"/>
              <a:t>wydatek będący częścią wynagrodzenia odpowiada ww. proporcji. </a:t>
            </a:r>
          </a:p>
          <a:p>
            <a:pPr algn="just"/>
            <a:r>
              <a:rPr lang="pl-PL" sz="1600" dirty="0"/>
              <a:t>Wyjątek od tej zasady stanowi sytuacja, kiedy zakres odpowiedzialności, złożoność lub poziom wymaganych kompetencji na danym stanowisku </a:t>
            </a:r>
            <a:r>
              <a:rPr lang="pl-PL" sz="1600" b="1" u="sng" dirty="0"/>
              <a:t>uzasadnia różnicę w obliczeniu ww. proporcji w stosunku do wydatku.</a:t>
            </a:r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Ponadto jeśli godziny pracy (</a:t>
            </a:r>
            <a:r>
              <a:rPr lang="pl-PL" sz="1600" dirty="0" err="1" smtClean="0"/>
              <a:t>od..do</a:t>
            </a:r>
            <a:r>
              <a:rPr lang="pl-PL" sz="1600" dirty="0" smtClean="0"/>
              <a:t>…) nie wynikają z Umowy o pracę i jest to część etatu to musi być to potwierdzone protokołem pomiędzy stronami umowy z którego wynikać będą godziny zaangażowania takiego pracownika do projektu.</a:t>
            </a:r>
          </a:p>
          <a:p>
            <a:pPr algn="just"/>
            <a:endParaRPr lang="pl-PL" sz="1600" b="1" dirty="0"/>
          </a:p>
          <a:p>
            <a:pPr algn="just"/>
            <a:r>
              <a:rPr lang="pl-PL" sz="1600" b="1" dirty="0"/>
              <a:t>Zakaz zawierania przez Beneficjenta umów cywilnoprawnych z własnym pracownikiem za wyjątkiem umów, w wyniku których następuje wykonanie dzieła</a:t>
            </a:r>
            <a:r>
              <a:rPr lang="pl-PL" sz="1600" b="1" dirty="0" smtClean="0"/>
              <a:t>.</a:t>
            </a:r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35963009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51520" y="1124744"/>
            <a:ext cx="864096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u="sng" dirty="0" smtClean="0"/>
              <a:t>Zgodnie </a:t>
            </a:r>
            <a:r>
              <a:rPr lang="pl-PL" b="1" u="sng" dirty="0"/>
              <a:t>z dokumentem </a:t>
            </a:r>
            <a:r>
              <a:rPr lang="pl-PL" b="1" u="sng" dirty="0" smtClean="0"/>
              <a:t>pn. „Wytyczne </a:t>
            </a:r>
            <a:r>
              <a:rPr lang="pl-PL" b="1" u="sng" dirty="0"/>
              <a:t>w zakresie kwalifikowalności wydatków w ramach </a:t>
            </a:r>
            <a:r>
              <a:rPr lang="pl-PL" b="1" u="sng" dirty="0" smtClean="0"/>
              <a:t>Europejskiego Funduszu </a:t>
            </a:r>
            <a:r>
              <a:rPr lang="pl-PL" b="1" u="sng" dirty="0"/>
              <a:t>Rozwoju Regionalnego, Europejskiego Funduszu </a:t>
            </a:r>
            <a:r>
              <a:rPr lang="pl-PL" b="1" u="sng" dirty="0" smtClean="0"/>
              <a:t>Społecznego oraz </a:t>
            </a:r>
            <a:r>
              <a:rPr lang="pl-PL" b="1" u="sng" dirty="0"/>
              <a:t>Funduszu Spójności na lata </a:t>
            </a:r>
            <a:r>
              <a:rPr lang="pl-PL" b="1" u="sng" dirty="0" smtClean="0"/>
              <a:t>2014-2020” z dnia 19.07.2017 r. </a:t>
            </a:r>
          </a:p>
          <a:p>
            <a:endParaRPr lang="pl-PL" sz="1600" dirty="0" smtClean="0"/>
          </a:p>
          <a:p>
            <a:pPr algn="just"/>
            <a:r>
              <a:rPr lang="pl-PL" sz="1600" b="1" dirty="0" smtClean="0"/>
              <a:t>PERSONEL PROJEKTU </a:t>
            </a:r>
            <a:r>
              <a:rPr lang="pl-PL" sz="1600" dirty="0" smtClean="0"/>
              <a:t>– </a:t>
            </a:r>
            <a:r>
              <a:rPr lang="pl-PL" sz="1600" dirty="0"/>
              <a:t>osoby zaangażowane do realizacji zadań lub </a:t>
            </a:r>
            <a:r>
              <a:rPr lang="pl-PL" sz="1600" dirty="0" smtClean="0"/>
              <a:t>czynności w </a:t>
            </a:r>
            <a:r>
              <a:rPr lang="pl-PL" sz="1600" dirty="0"/>
              <a:t>ramach projektu </a:t>
            </a:r>
            <a:r>
              <a:rPr lang="pl-PL" sz="1600" u="sng" dirty="0" smtClean="0"/>
              <a:t>na podstawie </a:t>
            </a:r>
            <a:r>
              <a:rPr lang="pl-PL" sz="1600" u="sng" dirty="0"/>
              <a:t>stosunku pracy</a:t>
            </a:r>
            <a:r>
              <a:rPr lang="pl-PL" sz="1600" dirty="0"/>
              <a:t>, </a:t>
            </a:r>
            <a:r>
              <a:rPr lang="pl-PL" sz="1600" u="sng" dirty="0"/>
              <a:t>osoby </a:t>
            </a:r>
            <a:r>
              <a:rPr lang="pl-PL" sz="1600" u="sng" dirty="0" smtClean="0"/>
              <a:t>samozatrudnione </a:t>
            </a:r>
            <a:r>
              <a:rPr lang="pl-PL" sz="1600" dirty="0" smtClean="0"/>
              <a:t>w </a:t>
            </a:r>
            <a:r>
              <a:rPr lang="pl-PL" sz="1600" dirty="0"/>
              <a:t>rozumieniu lit. p, </a:t>
            </a:r>
            <a:r>
              <a:rPr lang="pl-PL" sz="1600" u="sng" dirty="0"/>
              <a:t>osoby </a:t>
            </a:r>
            <a:r>
              <a:rPr lang="pl-PL" sz="1600" u="sng" dirty="0" smtClean="0"/>
              <a:t>współpracujące</a:t>
            </a:r>
            <a:r>
              <a:rPr lang="pl-PL" sz="1600" dirty="0" smtClean="0">
                <a:solidFill>
                  <a:srgbClr val="FF0000"/>
                </a:solidFill>
              </a:rPr>
              <a:t>*</a:t>
            </a:r>
            <a:r>
              <a:rPr lang="pl-PL" sz="1600" dirty="0" smtClean="0"/>
              <a:t> w rozumieniu </a:t>
            </a:r>
            <a:r>
              <a:rPr lang="pl-PL" sz="1600" dirty="0"/>
              <a:t>art. 13 pkt 5 ustawy z </a:t>
            </a:r>
            <a:r>
              <a:rPr lang="pl-PL" sz="1600" dirty="0" smtClean="0"/>
              <a:t>dnia 13 </a:t>
            </a:r>
            <a:r>
              <a:rPr lang="pl-PL" sz="1600" dirty="0"/>
              <a:t>października 1998 r. o systemie ubezpieczeń społecznych (Dz. U. z 2016 r. </a:t>
            </a:r>
            <a:r>
              <a:rPr lang="pl-PL" sz="1600" dirty="0" smtClean="0"/>
              <a:t>poz. 963</a:t>
            </a:r>
            <a:r>
              <a:rPr lang="pl-PL" sz="1600" dirty="0"/>
              <a:t>, z </a:t>
            </a:r>
            <a:r>
              <a:rPr lang="pl-PL" sz="1600" dirty="0" err="1"/>
              <a:t>późn</a:t>
            </a:r>
            <a:r>
              <a:rPr lang="pl-PL" sz="1600" dirty="0"/>
              <a:t>. zm.) oraz </a:t>
            </a:r>
            <a:r>
              <a:rPr lang="pl-PL" sz="1600" u="sng" dirty="0"/>
              <a:t>wolontariusze</a:t>
            </a:r>
            <a:r>
              <a:rPr lang="pl-PL" sz="1600" dirty="0"/>
              <a:t> wykonujący świadczenia na </a:t>
            </a:r>
            <a:r>
              <a:rPr lang="pl-PL" sz="1600" dirty="0" smtClean="0"/>
              <a:t>zasadach określonych </a:t>
            </a:r>
            <a:r>
              <a:rPr lang="pl-PL" sz="1600" dirty="0"/>
              <a:t>w ustawie z dnia 24 kwietnia 2003 r. o działalności pożytku </a:t>
            </a:r>
            <a:r>
              <a:rPr lang="pl-PL" sz="1600" dirty="0" smtClean="0"/>
              <a:t>publicznego i </a:t>
            </a:r>
            <a:r>
              <a:rPr lang="pl-PL" sz="1600" dirty="0"/>
              <a:t>o wolontariacie (Dz. U. z 2016 r. poz. 1817, z </a:t>
            </a:r>
            <a:r>
              <a:rPr lang="pl-PL" sz="1600" dirty="0" err="1"/>
              <a:t>późn</a:t>
            </a:r>
            <a:r>
              <a:rPr lang="pl-PL" sz="1600" dirty="0"/>
              <a:t>. zm.),</a:t>
            </a:r>
            <a:endParaRPr lang="pl-PL" sz="1600" b="1" u="sng" dirty="0"/>
          </a:p>
        </p:txBody>
      </p:sp>
      <p:sp>
        <p:nvSpPr>
          <p:cNvPr id="2" name="pole tekstowe 1"/>
          <p:cNvSpPr txBox="1"/>
          <p:nvPr/>
        </p:nvSpPr>
        <p:spPr>
          <a:xfrm>
            <a:off x="251520" y="3861048"/>
            <a:ext cx="86409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 smtClean="0">
                <a:solidFill>
                  <a:srgbClr val="FF0000"/>
                </a:solidFill>
              </a:rPr>
              <a:t>*</a:t>
            </a:r>
            <a:r>
              <a:rPr lang="pl-PL" sz="1600" dirty="0" smtClean="0"/>
              <a:t>Za </a:t>
            </a:r>
            <a:r>
              <a:rPr lang="pl-PL" sz="1600" dirty="0"/>
              <a:t>osobę współpracującą z osobami prowadzącymi pozarolniczą działalność uważa się</a:t>
            </a:r>
          </a:p>
          <a:p>
            <a:pPr algn="just"/>
            <a:r>
              <a:rPr lang="pl-PL" sz="1600" dirty="0"/>
              <a:t>- małżonka,</a:t>
            </a:r>
          </a:p>
          <a:p>
            <a:pPr algn="just"/>
            <a:r>
              <a:rPr lang="pl-PL" sz="1600" dirty="0"/>
              <a:t>- dzieci własne,</a:t>
            </a:r>
          </a:p>
          <a:p>
            <a:pPr algn="just"/>
            <a:r>
              <a:rPr lang="pl-PL" sz="1600" dirty="0"/>
              <a:t>- dzieci drugiego małżonka,</a:t>
            </a:r>
          </a:p>
          <a:p>
            <a:pPr algn="just"/>
            <a:r>
              <a:rPr lang="pl-PL" sz="1600" dirty="0"/>
              <a:t>- dzieci przysposobione, rodziców,</a:t>
            </a:r>
          </a:p>
          <a:p>
            <a:pPr algn="just"/>
            <a:r>
              <a:rPr lang="pl-PL" sz="1600" dirty="0"/>
              <a:t>- macochę,</a:t>
            </a:r>
          </a:p>
          <a:p>
            <a:pPr algn="just"/>
            <a:r>
              <a:rPr lang="pl-PL" sz="1600" dirty="0"/>
              <a:t>- ojczyma,</a:t>
            </a:r>
          </a:p>
          <a:p>
            <a:pPr algn="just"/>
            <a:r>
              <a:rPr lang="pl-PL" sz="1600" dirty="0"/>
              <a:t>- osoby przysposabiające,</a:t>
            </a:r>
          </a:p>
          <a:p>
            <a:pPr algn="just"/>
            <a:r>
              <a:rPr lang="pl-PL" sz="1600" dirty="0"/>
              <a:t>jeżeli pozostają z nimi we wspólnym gospodarstwie domowym i współpracują przy prowadzeniu tej działalności; nie dotyczy to osób, z którymi została zawarta umowa o pracę w celu przygotowania zawodowego</a:t>
            </a:r>
            <a:r>
              <a:rPr lang="pl-PL" sz="1600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53240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251520" y="1124744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u="sng" dirty="0"/>
              <a:t>Dodatek do wynagrodzeń </a:t>
            </a:r>
            <a:r>
              <a:rPr lang="pl-PL" sz="1600" dirty="0"/>
              <a:t>wynikających z umowy o pracę jest kwalifikowalny, gdy:</a:t>
            </a:r>
          </a:p>
          <a:p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przyznany zostaje w przypadku </a:t>
            </a:r>
            <a:r>
              <a:rPr lang="pl-PL" sz="1600" b="1" dirty="0"/>
              <a:t>okresowego zwiększenia obowiązków służbowyc</a:t>
            </a:r>
            <a:r>
              <a:rPr lang="pl-PL" sz="1600" dirty="0"/>
              <a:t>h danej osoby będącej personelem </a:t>
            </a:r>
            <a:r>
              <a:rPr lang="pl-PL" sz="1600" dirty="0" smtClean="0"/>
              <a:t>projektu,</a:t>
            </a:r>
          </a:p>
          <a:p>
            <a:pPr algn="just"/>
            <a:r>
              <a:rPr lang="pl-PL" sz="1600" dirty="0" smtClean="0"/>
              <a:t> </a:t>
            </a:r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bezpośrednio na podstawie przepisów prawa pracy lub </a:t>
            </a:r>
            <a:r>
              <a:rPr lang="pl-PL" sz="1600" b="1" dirty="0"/>
              <a:t>został przewidziany w regulaminie pracy lub wynagradzania</a:t>
            </a:r>
            <a:r>
              <a:rPr lang="pl-PL" sz="1600" b="1" dirty="0" smtClean="0"/>
              <a:t>,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b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może zostać przyznany </a:t>
            </a:r>
            <a:r>
              <a:rPr lang="pl-PL" sz="1600" b="1" dirty="0"/>
              <a:t>jako wyłączne wynagrodzenie za pracę w projekcie albo jako uzupełnienie wynagrodzenia personelu projektu</a:t>
            </a:r>
            <a:r>
              <a:rPr lang="pl-PL" sz="1600" b="1" dirty="0" smtClean="0"/>
              <a:t>,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b="1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dodatek został wprowadzony w danej instytucji </a:t>
            </a:r>
            <a:r>
              <a:rPr lang="pl-PL" sz="1600" b="1" dirty="0"/>
              <a:t>co najmniej 6 </a:t>
            </a:r>
            <a:r>
              <a:rPr lang="pl-PL" sz="1600" b="1" dirty="0" err="1"/>
              <a:t>mcy</a:t>
            </a:r>
            <a:r>
              <a:rPr lang="pl-PL" sz="1600" b="1" dirty="0"/>
              <a:t> przed złożeniem wniosku o dofinansowanie </a:t>
            </a:r>
            <a:r>
              <a:rPr lang="pl-PL" sz="1600" dirty="0"/>
              <a:t>chyba że możliwość przyznania dodatku wynika z aktów prawa powszechnie obowiązującego</a:t>
            </a:r>
            <a:r>
              <a:rPr lang="pl-PL" sz="1600" dirty="0" smtClean="0"/>
              <a:t>,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wysokość takiego dodatku uzależniona jest od zakresu dodatkowych obowiązków </a:t>
            </a:r>
            <a:r>
              <a:rPr lang="pl-PL" sz="1600" b="1" dirty="0"/>
              <a:t>są to nowe obowiązki nie wynikające z dotychczasowego zakresu zadań lub zwiększenie zaangażowania w ramach dotychczasowych obowiązków służbowych pracownika. </a:t>
            </a:r>
            <a:r>
              <a:rPr lang="pl-PL" sz="1600" dirty="0"/>
              <a:t>W przypadku wykonywania zadań w kilku projektach </a:t>
            </a:r>
            <a:r>
              <a:rPr lang="pl-PL" sz="1600" b="1" dirty="0"/>
              <a:t>u tego samego Beneficjenta personel projektu może otrzymać tylko 1 dodatek. </a:t>
            </a:r>
            <a:r>
              <a:rPr lang="pl-PL" sz="1600" dirty="0"/>
              <a:t>Dodatek jest kwalifikowalny </a:t>
            </a:r>
            <a:r>
              <a:rPr lang="pl-PL" sz="1600" b="1" dirty="0"/>
              <a:t>do wysokości 40%</a:t>
            </a:r>
            <a:r>
              <a:rPr lang="pl-PL" sz="1600" dirty="0"/>
              <a:t> wynagrodzenia podstawowego tj. dużego brutto. </a:t>
            </a:r>
          </a:p>
        </p:txBody>
      </p:sp>
    </p:spTree>
    <p:extLst>
      <p:ext uri="{BB962C8B-B14F-4D97-AF65-F5344CB8AC3E}">
        <p14:creationId xmlns:p14="http://schemas.microsoft.com/office/powerpoint/2010/main" val="24267736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31716" y="1196752"/>
            <a:ext cx="8640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600" b="1" u="sng" dirty="0"/>
          </a:p>
          <a:p>
            <a:pPr algn="ctr"/>
            <a:r>
              <a:rPr lang="pl-PL" sz="1600" b="1" u="sng" dirty="0" smtClean="0"/>
              <a:t>Kwalifikowalność</a:t>
            </a:r>
          </a:p>
          <a:p>
            <a:pPr algn="just"/>
            <a:endParaRPr lang="pl-PL" sz="1600" b="1" u="sng" dirty="0"/>
          </a:p>
          <a:p>
            <a:pPr algn="just"/>
            <a:r>
              <a:rPr lang="pl-PL" sz="1600" b="1" dirty="0"/>
              <a:t>Właściciele spółek oraz osoby fizyczne prowadzące jednoosobową działalność gospodarczą</a:t>
            </a:r>
            <a:r>
              <a:rPr lang="pl-PL" sz="1600" dirty="0"/>
              <a:t>, którzy nie pobierają za wykonywaną pracę wynagrodzenia (są finansowani z zysku), </a:t>
            </a:r>
            <a:r>
              <a:rPr lang="pl-PL" sz="1600" b="1" dirty="0"/>
              <a:t>mogą rozliczać koszty swojej pracy przy prowadzeniu badań przemysłowych lub prac rozwojowych w ramach projektu zgodnie z poniższymi zasadami</a:t>
            </a:r>
            <a:r>
              <a:rPr lang="pl-PL" sz="1600" dirty="0" smtClean="0"/>
              <a:t>:</a:t>
            </a:r>
          </a:p>
          <a:p>
            <a:pPr algn="just"/>
            <a:r>
              <a:rPr lang="pl-PL" sz="1600" dirty="0" smtClean="0"/>
              <a:t> </a:t>
            </a:r>
            <a:endParaRPr lang="pl-PL" sz="1600" dirty="0"/>
          </a:p>
          <a:p>
            <a:pPr algn="just"/>
            <a:r>
              <a:rPr lang="pl-PL" sz="1600" dirty="0" smtClean="0"/>
              <a:t>Koszty </a:t>
            </a:r>
            <a:r>
              <a:rPr lang="pl-PL" sz="1600" dirty="0"/>
              <a:t>pracy właściciela spółki lub osoby fizycznej prowadzącej jednoosobową działalność gospodarczą należy </a:t>
            </a:r>
            <a:r>
              <a:rPr lang="pl-PL" sz="1600" b="1" dirty="0"/>
              <a:t>rozliczać według stawki godzinowej</a:t>
            </a:r>
            <a:r>
              <a:rPr lang="pl-PL" sz="1600" dirty="0" smtClean="0"/>
              <a:t>.</a:t>
            </a:r>
          </a:p>
          <a:p>
            <a:pPr algn="just"/>
            <a:endParaRPr lang="pl-PL" sz="1600" dirty="0" smtClean="0"/>
          </a:p>
          <a:p>
            <a:pPr algn="just"/>
            <a:r>
              <a:rPr lang="pl-PL" sz="1600" dirty="0" smtClean="0"/>
              <a:t>Powyższą </a:t>
            </a:r>
            <a:r>
              <a:rPr lang="pl-PL" sz="1600" dirty="0"/>
              <a:t>stawkę godzinową </a:t>
            </a:r>
            <a:r>
              <a:rPr lang="pl-PL" sz="1600" b="1" dirty="0"/>
              <a:t>należy wyliczyć w następujący sposób</a:t>
            </a:r>
            <a:r>
              <a:rPr lang="pl-PL" sz="1600" dirty="0"/>
              <a:t>: </a:t>
            </a:r>
            <a:endParaRPr lang="pl-PL" sz="1600" dirty="0" smtClean="0"/>
          </a:p>
          <a:p>
            <a:pPr algn="just"/>
            <a:endParaRPr lang="pl-PL" sz="1600" dirty="0"/>
          </a:p>
          <a:p>
            <a:pPr algn="ctr"/>
            <a:r>
              <a:rPr lang="pl-PL" sz="2000" b="1" dirty="0" smtClean="0"/>
              <a:t>SG = D/1720</a:t>
            </a:r>
          </a:p>
          <a:p>
            <a:pPr algn="just"/>
            <a:r>
              <a:rPr lang="pl-PL" sz="1600" dirty="0" smtClean="0"/>
              <a:t>gdzie:</a:t>
            </a:r>
          </a:p>
          <a:p>
            <a:pPr algn="just"/>
            <a:r>
              <a:rPr lang="pl-PL" sz="1600" b="1" dirty="0" smtClean="0"/>
              <a:t>SG </a:t>
            </a:r>
            <a:r>
              <a:rPr lang="pl-PL" sz="1600" dirty="0"/>
              <a:t>– stawka godzinowa; </a:t>
            </a:r>
            <a:endParaRPr lang="pl-PL" sz="1600" dirty="0" smtClean="0"/>
          </a:p>
          <a:p>
            <a:pPr algn="just"/>
            <a:r>
              <a:rPr lang="pl-PL" sz="1600" b="1" dirty="0" smtClean="0"/>
              <a:t>D </a:t>
            </a:r>
            <a:r>
              <a:rPr lang="pl-PL" sz="1600" dirty="0"/>
              <a:t>– dochód brutto z prowadzonej działalności gospodarczej za ostatni rok podatkowy wykazany w zeznaniu podatkowym PIT; </a:t>
            </a:r>
            <a:endParaRPr lang="pl-PL" sz="1600" dirty="0" smtClean="0"/>
          </a:p>
          <a:p>
            <a:pPr algn="just"/>
            <a:r>
              <a:rPr lang="pl-PL" sz="1600" b="1" dirty="0" smtClean="0"/>
              <a:t>1 </a:t>
            </a:r>
            <a:r>
              <a:rPr lang="pl-PL" sz="1600" b="1" dirty="0"/>
              <a:t>720 </a:t>
            </a:r>
            <a:r>
              <a:rPr lang="pl-PL" sz="1600" dirty="0"/>
              <a:t>– standardowa roczna liczba efektywnych godzin pracy (roczna liczba godzin pracy pomniejszona o godziny pracy przypadające na urlop wypoczynkowy). </a:t>
            </a:r>
          </a:p>
        </p:txBody>
      </p:sp>
    </p:spTree>
    <p:extLst>
      <p:ext uri="{BB962C8B-B14F-4D97-AF65-F5344CB8AC3E}">
        <p14:creationId xmlns:p14="http://schemas.microsoft.com/office/powerpoint/2010/main" val="54663971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51520" y="1556792"/>
            <a:ext cx="8640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/>
              <a:t>Właściciel </a:t>
            </a:r>
            <a:r>
              <a:rPr lang="pl-PL" sz="1600" dirty="0"/>
              <a:t>spółki (spółek - dotyczy spółek osobowych tj. partnerska, jawna, komandytowa i komandytowo akcyjna) lub osoba fizyczna prowadząca jednoosobową działalność gospodarczą </a:t>
            </a:r>
            <a:r>
              <a:rPr lang="pl-PL" sz="1600" b="1" dirty="0"/>
              <a:t>musi posiadać odpowiednie kwalifikacje do prowadzenia badań przemysłowych lub prac rozwojowych </a:t>
            </a:r>
            <a:r>
              <a:rPr lang="pl-PL" sz="1600" dirty="0"/>
              <a:t>w ramach projektu. </a:t>
            </a:r>
          </a:p>
          <a:p>
            <a:pPr algn="just"/>
            <a:endParaRPr lang="pl-PL" sz="1600" b="1" dirty="0"/>
          </a:p>
          <a:p>
            <a:pPr algn="just"/>
            <a:r>
              <a:rPr lang="pl-PL" sz="1600" b="1" dirty="0" smtClean="0"/>
              <a:t>Rozliczenie </a:t>
            </a:r>
            <a:r>
              <a:rPr lang="pl-PL" sz="1600" b="1" dirty="0"/>
              <a:t>kosztów pracy </a:t>
            </a:r>
            <a:r>
              <a:rPr lang="pl-PL" sz="1600" dirty="0"/>
              <a:t>właściciela spółki lub osoby fizycznej prowadzącej jednoosobową działalność gospodarczą następuje według ustalonej stawki godzinowej, </a:t>
            </a:r>
            <a:r>
              <a:rPr lang="pl-PL" sz="1600" b="1" dirty="0"/>
              <a:t>w zależności od faktycznie przepracowanych godzin w projekcie</a:t>
            </a:r>
            <a:r>
              <a:rPr lang="pl-PL" sz="1600" dirty="0"/>
              <a:t>: </a:t>
            </a:r>
          </a:p>
          <a:p>
            <a:pPr algn="just"/>
            <a:r>
              <a:rPr lang="pl-PL" sz="1600" b="1" dirty="0"/>
              <a:t>Koszt pracy </a:t>
            </a:r>
            <a:r>
              <a:rPr lang="pl-PL" sz="1600" dirty="0"/>
              <a:t>= stawka godzinowa x liczba godzin przepracowanych na rzecz projektu zgodnie z kartą czasu pracy. </a:t>
            </a:r>
          </a:p>
          <a:p>
            <a:pPr algn="just"/>
            <a:endParaRPr lang="pl-PL" sz="1600" b="1" dirty="0"/>
          </a:p>
          <a:p>
            <a:pPr algn="just"/>
            <a:r>
              <a:rPr lang="pl-PL" sz="1600" dirty="0" smtClean="0"/>
              <a:t>W </a:t>
            </a:r>
            <a:r>
              <a:rPr lang="pl-PL" sz="1600" dirty="0"/>
              <a:t>projekcie </a:t>
            </a:r>
            <a:r>
              <a:rPr lang="pl-PL" sz="1600" b="1" dirty="0"/>
              <a:t>można rozliczyć maksymalnie 1 290 godzin pracy (1 720*75%) w ciągu roku (maksymalnie 108 godziny pracy w ciągu miesiąca) </a:t>
            </a:r>
            <a:r>
              <a:rPr lang="pl-PL" sz="1600" dirty="0"/>
              <a:t>– ograniczenie to wynika z założenia, że projekt nie może stanowić jedynego przedmiotu działalności przedsiębiorstwa, tym samym obowiązki właściciela jednostki nie mogą dotyczyć wyłącznie badań wykonywanych w ramach projektu. </a:t>
            </a:r>
          </a:p>
          <a:p>
            <a:pPr algn="just"/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32065227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51520" y="1268760"/>
            <a:ext cx="864096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dirty="0" smtClean="0"/>
              <a:t>Poniesienie </a:t>
            </a:r>
            <a:r>
              <a:rPr lang="pl-PL" sz="1600" dirty="0"/>
              <a:t>wydatku na koszty pracy właściciela spółki lub osoby fizycznej prowadzącej jednoosobową działalność gospodarczą jest dokumentowane dokumentem księgowym (np. notą obciążeniową) oraz kartą czasu pracy wskazującą liczbę godzin w danym miesiącu kalendarzowym poświęconych na wykonanie badań w projekcie. </a:t>
            </a:r>
          </a:p>
          <a:p>
            <a:pPr algn="just"/>
            <a:endParaRPr lang="pl-PL" sz="1600" b="1" dirty="0"/>
          </a:p>
          <a:p>
            <a:pPr algn="just"/>
            <a:r>
              <a:rPr lang="pl-PL" sz="1600" dirty="0" smtClean="0"/>
              <a:t>Sprawdzeniu </a:t>
            </a:r>
            <a:r>
              <a:rPr lang="pl-PL" sz="1600" dirty="0"/>
              <a:t>będzie podlegać </a:t>
            </a:r>
            <a:r>
              <a:rPr lang="pl-PL" sz="1600" b="1" u="sng" dirty="0"/>
              <a:t>prawidłowość wyliczenia stawki </a:t>
            </a:r>
            <a:r>
              <a:rPr lang="pl-PL" sz="1600" b="1" u="sng" dirty="0" smtClean="0"/>
              <a:t>godzinowej</a:t>
            </a:r>
          </a:p>
          <a:p>
            <a:pPr algn="just"/>
            <a:endParaRPr lang="pl-PL" sz="1600" b="1" dirty="0" smtClean="0"/>
          </a:p>
          <a:p>
            <a:pPr algn="just"/>
            <a:r>
              <a:rPr lang="pl-PL" sz="1600" dirty="0" smtClean="0"/>
              <a:t>Wyliczona </a:t>
            </a:r>
            <a:r>
              <a:rPr lang="pl-PL" sz="1600" dirty="0"/>
              <a:t>w powyższy sposób stawka godzinowa nie powinna odbiegać od rynkowych stawek wynagrodzeń stosowanych </a:t>
            </a:r>
            <a:r>
              <a:rPr lang="pl-PL" sz="1600" b="1" u="sng" dirty="0"/>
              <a:t>przy zbliżonym rodzaju wykonywanych zadań. </a:t>
            </a:r>
          </a:p>
          <a:p>
            <a:pPr algn="just"/>
            <a:endParaRPr lang="pl-PL" sz="1600" b="1" u="sng" dirty="0"/>
          </a:p>
          <a:p>
            <a:pPr algn="ctr"/>
            <a:r>
              <a:rPr lang="pl-PL" sz="1600" b="1" u="sng" dirty="0"/>
              <a:t>Kwalifikowalność wydatków </a:t>
            </a:r>
            <a:r>
              <a:rPr lang="pl-PL" sz="1600" dirty="0"/>
              <a:t>poniesionych na wynagrodzenie </a:t>
            </a:r>
            <a:r>
              <a:rPr lang="pl-PL" sz="1600" b="1" u="sng" dirty="0"/>
              <a:t>przy samozatrudnieniu</a:t>
            </a:r>
            <a:r>
              <a:rPr lang="pl-PL" sz="1600" dirty="0" smtClean="0"/>
              <a:t>:</a:t>
            </a:r>
          </a:p>
          <a:p>
            <a:pPr algn="just"/>
            <a:endParaRPr lang="pl-PL" sz="16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wskazanie tej formy zaangażowania oraz określenie zakresu obowiązków tej osoby w zatwierdzonym wniosku o dofinansowanie;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 smtClean="0"/>
              <a:t>wysokość </a:t>
            </a:r>
            <a:r>
              <a:rPr lang="pl-PL" sz="1600" dirty="0"/>
              <a:t>wynagrodzenia o którym mowa wynika z zatwierdzonego wniosku o dofinansowanie;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pl-PL" sz="16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 smtClean="0"/>
              <a:t>poniesienie </a:t>
            </a:r>
            <a:r>
              <a:rPr lang="pl-PL" sz="1600" dirty="0"/>
              <a:t>wydatku jest dokumentowane  dokumentem księgowym np. notą obciążeniową oraz </a:t>
            </a:r>
            <a:r>
              <a:rPr lang="pl-PL" sz="1600" dirty="0" smtClean="0"/>
              <a:t>protokołem;</a:t>
            </a:r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26474981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51520" y="980728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u="sng" dirty="0" smtClean="0"/>
              <a:t>Personel </a:t>
            </a:r>
            <a:r>
              <a:rPr lang="pl-PL" sz="1600" b="1" u="sng" dirty="0"/>
              <a:t>Projektu w SL2014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Zgodnie z Podręcznikiem Beneficjenta </a:t>
            </a:r>
            <a:r>
              <a:rPr lang="pl-PL" sz="1600" b="1" u="sng" dirty="0"/>
              <a:t>istnieje obowiązek wypełnienia bazy personelu</a:t>
            </a:r>
            <a:r>
              <a:rPr lang="pl-PL" sz="1600" b="1" dirty="0"/>
              <a:t> </a:t>
            </a:r>
            <a:r>
              <a:rPr lang="pl-PL" sz="1600" dirty="0"/>
              <a:t>wynikający z Umowy o dofinansowanie. W bazie powinny znaleźć się osoby zaangażowane do realizacji zadań lub czynności w ramach projektu, które wykonują osobiście: osoby zatrudnione na podstawie stosunku </a:t>
            </a:r>
            <a:r>
              <a:rPr lang="pl-PL" sz="1600" dirty="0" smtClean="0"/>
              <a:t>pracy </a:t>
            </a:r>
            <a:r>
              <a:rPr lang="pl-PL" sz="1600" dirty="0"/>
              <a:t>osób </a:t>
            </a:r>
            <a:r>
              <a:rPr lang="pl-PL" sz="1600" dirty="0" smtClean="0"/>
              <a:t>samozatrudnionych, osób współpracujących oraz </a:t>
            </a:r>
            <a:r>
              <a:rPr lang="pl-PL" sz="1600" dirty="0"/>
              <a:t>wolontariuszy. Dane powinny być uzupełniane na bieżąco, nie później niż przed przekazaniem do instytucji wniosku o płatność zawierającego wydatki danego </a:t>
            </a:r>
            <a:r>
              <a:rPr lang="pl-PL" sz="1600" dirty="0" smtClean="0"/>
              <a:t>personelu.</a:t>
            </a:r>
            <a:endParaRPr lang="pl-PL" sz="1600" dirty="0"/>
          </a:p>
          <a:p>
            <a:pPr algn="just"/>
            <a:endParaRPr lang="pl-PL" sz="1600" dirty="0"/>
          </a:p>
          <a:p>
            <a:pPr algn="just"/>
            <a:r>
              <a:rPr lang="pl-PL" sz="1600" dirty="0"/>
              <a:t>Beneficjent uzupełnia zakładki: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Personel projektu w tym Lista Personelu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Planowany czas pracy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Protokół odbioru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pl-PL" sz="1600" dirty="0"/>
              <a:t>Dodatkowo nawigacja pomiędzy poszczególnymi okresami </a:t>
            </a:r>
            <a:r>
              <a:rPr lang="pl-PL" sz="1600" i="1" dirty="0"/>
              <a:t>Okres Zaangażowania</a:t>
            </a:r>
            <a:r>
              <a:rPr lang="pl-PL" sz="1600" i="1" dirty="0" smtClean="0"/>
              <a:t>.</a:t>
            </a:r>
          </a:p>
          <a:p>
            <a:pPr algn="just"/>
            <a:endParaRPr lang="pl-PL" sz="1600" i="1" dirty="0"/>
          </a:p>
          <a:p>
            <a:pPr algn="just"/>
            <a:r>
              <a:rPr lang="pl-PL" sz="1600" dirty="0" smtClean="0"/>
              <a:t>Baza Personelu jest częścią Wniosku o płatność – uwagi będą przekazywane do całości weryfikowanej dokumentacji. DIP ma możliwość wycofania nieprawidłowych danych ( wg nr PESEL) z Bazy Personelu, Beneficjent może te dane następnie edytować. Zaleca się wypełnianie planowanego w Bazie Personelu zatrudnienia za okres odnoszący się do Wniosku o płatność.</a:t>
            </a:r>
          </a:p>
          <a:p>
            <a:pPr algn="just"/>
            <a:endParaRPr lang="pl-PL" sz="1600" dirty="0" smtClean="0"/>
          </a:p>
          <a:p>
            <a:pPr algn="just"/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6927904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323528" y="270892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32279562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4" name="Obraz 9" descr="SIEDZIBA DIP WROCLAW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2415365"/>
            <a:ext cx="466281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676438" y="2414788"/>
            <a:ext cx="251816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1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Dolnośląska Instytucja Pośrednicząca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ul.  Strzegomska 2-4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53-611 Wrocław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tel. 71 776 58 13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      71 776 58 14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info.dip@umwd.pl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www.dip.dolnyslask.pl</a:t>
            </a:r>
          </a:p>
          <a:p>
            <a:pPr algn="ctr"/>
            <a:endParaRPr lang="pl-PL" sz="1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pl-PL" sz="1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76438" y="1724470"/>
            <a:ext cx="2515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Zapraszamy do kontaktu: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539552" y="6165304"/>
            <a:ext cx="78123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/>
              <a:t>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251520" y="1124744"/>
            <a:ext cx="864096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u="sng" dirty="0" smtClean="0"/>
              <a:t>UMOWY </a:t>
            </a:r>
            <a:r>
              <a:rPr lang="pl-PL" sz="1600" b="1" u="sng" dirty="0"/>
              <a:t>CYWILNOPRAWNE OD 23.08.2017 r. </a:t>
            </a:r>
          </a:p>
          <a:p>
            <a:pPr algn="ctr"/>
            <a:endParaRPr lang="pl-PL" sz="1600" b="1" u="sng" dirty="0"/>
          </a:p>
          <a:p>
            <a:pPr algn="just"/>
            <a:r>
              <a:rPr lang="pl-PL" sz="1400" b="1" dirty="0"/>
              <a:t>Zgodnie z dokumentem pn. „Wytyczne w zakresie kwalifikowalności wydatków w ramach Europejskiego Funduszu Rozwoju Regionalnego, Europejskiego Funduszu Społecznego oraz Funduszu Spójności na lata 2014-2020” z dnia 19.07.2017 r. </a:t>
            </a:r>
            <a:endParaRPr lang="pl-PL" sz="1400" b="1" dirty="0" smtClean="0"/>
          </a:p>
          <a:p>
            <a:pPr algn="just"/>
            <a:endParaRPr lang="pl-PL" sz="1400" b="1" u="sng" dirty="0"/>
          </a:p>
          <a:p>
            <a:pPr algn="ctr"/>
            <a:r>
              <a:rPr lang="pl-PL" sz="1400" b="1" u="sng" dirty="0" smtClean="0"/>
              <a:t>Personelem </a:t>
            </a:r>
            <a:r>
              <a:rPr lang="pl-PL" sz="1400" b="1" u="sng" dirty="0"/>
              <a:t>projektu nie są już osoby wykonujące zadania lub czynności w ramach projektu na podstawie umowy </a:t>
            </a:r>
            <a:r>
              <a:rPr lang="pl-PL" sz="1400" b="1" u="sng" dirty="0" smtClean="0"/>
              <a:t>cywilnoprawnej !</a:t>
            </a:r>
            <a:endParaRPr lang="pl-PL" sz="1400" b="1" u="sng" dirty="0"/>
          </a:p>
          <a:p>
            <a:pPr algn="just"/>
            <a:endParaRPr lang="pl-PL" sz="1400" dirty="0" smtClean="0"/>
          </a:p>
          <a:p>
            <a:pPr algn="just"/>
            <a:r>
              <a:rPr lang="pl-PL" sz="1400" dirty="0" smtClean="0"/>
              <a:t>Osoba </a:t>
            </a:r>
            <a:r>
              <a:rPr lang="pl-PL" sz="1400" dirty="0"/>
              <a:t>zaangażowana do projektu na podstawie umowy cywilnoprawnej jest wykonawcą, a nie personelem projektu – gdy została zaangażowana: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l-PL" sz="1400" dirty="0" smtClean="0"/>
              <a:t> </a:t>
            </a:r>
            <a:r>
              <a:rPr lang="pl-PL" sz="1400" dirty="0"/>
              <a:t>od 23 sierpnia 2017 – w przypadku braku konieczności stosowania zasady </a:t>
            </a:r>
            <a:r>
              <a:rPr lang="pl-PL" sz="1400" dirty="0" smtClean="0"/>
              <a:t>konkurencyjności;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l-PL" sz="1400" dirty="0" smtClean="0"/>
              <a:t>w </a:t>
            </a:r>
            <a:r>
              <a:rPr lang="pl-PL" sz="1400" dirty="0"/>
              <a:t>drodze postępowania wszczętego od dnia 23 sierpnia 2017 r. – w przypadku konieczności stosowania zasady konkurencyjności</a:t>
            </a:r>
            <a:r>
              <a:rPr lang="pl-PL" sz="1400" dirty="0" smtClean="0"/>
              <a:t>.</a:t>
            </a:r>
          </a:p>
          <a:p>
            <a:endParaRPr lang="pl-PL" sz="1400" b="1" dirty="0" smtClean="0"/>
          </a:p>
          <a:p>
            <a:pPr algn="just"/>
            <a:r>
              <a:rPr lang="pl-PL" sz="1400" b="1" dirty="0" smtClean="0"/>
              <a:t>Kiedy </a:t>
            </a:r>
            <a:r>
              <a:rPr lang="pl-PL" sz="1400" b="1" dirty="0"/>
              <a:t>osoby zaangażowane na podstawie umów cywilnoprawnych w dalszym ciągu pozostają personelem projektu definiowanym zgodnie z poprzednią wersją </a:t>
            </a:r>
            <a:r>
              <a:rPr lang="pl-PL" sz="1400" b="1" i="1" dirty="0"/>
              <a:t>Wytycznych </a:t>
            </a:r>
            <a:r>
              <a:rPr lang="pl-PL" sz="1400" b="1" dirty="0"/>
              <a:t>z dnia 19 września 2016 r</a:t>
            </a:r>
            <a:r>
              <a:rPr lang="pl-PL" sz="1400" b="1" dirty="0" smtClean="0"/>
              <a:t>.?</a:t>
            </a:r>
            <a:endParaRPr lang="pl-PL" sz="1400" dirty="0"/>
          </a:p>
          <a:p>
            <a:endParaRPr lang="pl-PL" sz="1400" dirty="0" smtClean="0"/>
          </a:p>
          <a:p>
            <a:pPr algn="just"/>
            <a:r>
              <a:rPr lang="pl-PL" sz="1400" dirty="0" smtClean="0"/>
              <a:t>Ma </a:t>
            </a:r>
            <a:r>
              <a:rPr lang="pl-PL" sz="1400" dirty="0"/>
              <a:t>to miejsce w sytuacji, gdy osoba zaangażowana na podstawie umowy cywilnoprawnej spełniająca definicję personelu projektu w rozumieniu poprzednich wersji </a:t>
            </a:r>
            <a:r>
              <a:rPr lang="pl-PL" sz="1400" i="1" dirty="0"/>
              <a:t>Wytycznych </a:t>
            </a:r>
            <a:r>
              <a:rPr lang="pl-PL" sz="1400" dirty="0"/>
              <a:t>została zaangażowana przed dniem 23 sierpnia 2017 r. (w przypadku braku konieczności stosowania zasady konkurencyjności) lub została wyłoniona w drodze postępowania wszczętego przed dniem 23 sierpnia 2017 r. (w przypadku stosowania zasady konkurencyjności). Wówczas taka osoba stanowi personel projektu do czasu wygaśnięcia zawartej umowy cywilnoprawnej.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3510375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632848" cy="554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5284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97423"/>
            <a:ext cx="7776864" cy="567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2051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6988883" cy="5520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3773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80726"/>
            <a:ext cx="5305425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3359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868" y="908720"/>
            <a:ext cx="4617679" cy="575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23446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251520" y="1124744"/>
            <a:ext cx="86409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u="sng" dirty="0" smtClean="0"/>
              <a:t>Definicja </a:t>
            </a:r>
            <a:r>
              <a:rPr lang="pl-PL" sz="1600" b="1" u="sng" dirty="0"/>
              <a:t>wynagrodzenia</a:t>
            </a:r>
            <a:r>
              <a:rPr lang="pl-PL" sz="1600" b="1" u="sng" dirty="0" smtClean="0"/>
              <a:t>:</a:t>
            </a:r>
          </a:p>
          <a:p>
            <a:r>
              <a:rPr lang="pl-PL" sz="1600" b="1" dirty="0"/>
              <a:t/>
            </a:r>
            <a:br>
              <a:rPr lang="pl-PL" sz="1600" b="1" dirty="0"/>
            </a:br>
            <a:r>
              <a:rPr lang="pl-PL" sz="1600" b="1" dirty="0"/>
              <a:t>Wynagrodzenie zasadnicze</a:t>
            </a:r>
            <a:r>
              <a:rPr lang="pl-PL" sz="1600" dirty="0"/>
              <a:t> jest obowiązkowym  składnikiem wynagrodzenia - jego podstawą. Jest ono określone stawką miesięczną, godzinową, akordową lub prowizyjną. </a:t>
            </a:r>
            <a:br>
              <a:rPr lang="pl-PL" sz="1600" dirty="0"/>
            </a:b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/>
              <a:t>Najczęściej spotykana postać wynagrodzenia zasadniczego to</a:t>
            </a:r>
            <a:r>
              <a:rPr lang="pl-PL" sz="1600" dirty="0" smtClean="0"/>
              <a:t>: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/>
              <a:t>a) stała miesięczna stawka oraz</a:t>
            </a:r>
            <a:br>
              <a:rPr lang="pl-PL" sz="1600" dirty="0"/>
            </a:br>
            <a:r>
              <a:rPr lang="pl-PL" sz="1600" dirty="0"/>
              <a:t>b) stawka godzinowa</a:t>
            </a:r>
            <a:r>
              <a:rPr lang="pl-PL" sz="1600" dirty="0" smtClean="0"/>
              <a:t>.</a:t>
            </a:r>
          </a:p>
          <a:p>
            <a:pPr algn="just"/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/>
              <a:t>Stawka miesięczna charakteryzuje się tym, że jest wypłacana w całości w tej samej wysokości za każdy miesiąc przepracowany w pełnym zakresie. Na stawkę miesięczną nie ma wpływu ilość godzin wynikająca z rozkładu pracy pracownika</a:t>
            </a:r>
            <a:r>
              <a:rPr lang="pl-PL" sz="1600" dirty="0" smtClean="0"/>
              <a:t>.</a:t>
            </a:r>
          </a:p>
          <a:p>
            <a:pPr algn="just"/>
            <a:r>
              <a:rPr lang="pl-PL" sz="1600" dirty="0" smtClean="0"/>
              <a:t> 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b="1" dirty="0"/>
              <a:t>Wynagrodzenie zasadnicze</a:t>
            </a:r>
            <a:r>
              <a:rPr lang="pl-PL" sz="1600" dirty="0"/>
              <a:t> określone miesięczną stawką ulega obniżeniu, gdy w ciągu miesiąca pracownik był nieobecny w pracy bez zachowania prawa do wynagrodzenia</a:t>
            </a:r>
            <a:r>
              <a:rPr lang="pl-PL" sz="1600" dirty="0" smtClean="0"/>
              <a:t>.</a:t>
            </a:r>
          </a:p>
          <a:p>
            <a:pPr algn="just"/>
            <a:endParaRPr lang="pl-PL" sz="1600" dirty="0"/>
          </a:p>
          <a:p>
            <a:pPr algn="just"/>
            <a:r>
              <a:rPr lang="pl-PL" sz="1600" dirty="0" smtClean="0"/>
              <a:t>Rozliczenie czasu pracy w normie czasu pracy ruchomego, powinno wynikać z Regulaminu Wynagradzania lub innego dokumentu obowiązującego u Pracodawcy.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3076932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9144</TotalTime>
  <Words>2253</Words>
  <Application>Microsoft Office PowerPoint</Application>
  <PresentationFormat>Pokaz na ekranie (4:3)</PresentationFormat>
  <Paragraphs>251</Paragraphs>
  <Slides>26</Slides>
  <Notes>26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27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Dzwonek</dc:creator>
  <cp:lastModifiedBy>Przemysław Prałat</cp:lastModifiedBy>
  <cp:revision>1278</cp:revision>
  <cp:lastPrinted>2016-09-13T07:36:31Z</cp:lastPrinted>
  <dcterms:created xsi:type="dcterms:W3CDTF">2015-04-22T07:48:15Z</dcterms:created>
  <dcterms:modified xsi:type="dcterms:W3CDTF">2018-02-20T08:23:59Z</dcterms:modified>
</cp:coreProperties>
</file>