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60" r:id="rId2"/>
  </p:sldMasterIdLst>
  <p:notesMasterIdLst>
    <p:notesMasterId r:id="rId32"/>
  </p:notesMasterIdLst>
  <p:handoutMasterIdLst>
    <p:handoutMasterId r:id="rId33"/>
  </p:handoutMasterIdLst>
  <p:sldIdLst>
    <p:sldId id="256" r:id="rId3"/>
    <p:sldId id="261" r:id="rId4"/>
    <p:sldId id="335" r:id="rId5"/>
    <p:sldId id="308" r:id="rId6"/>
    <p:sldId id="292" r:id="rId7"/>
    <p:sldId id="318" r:id="rId8"/>
    <p:sldId id="314" r:id="rId9"/>
    <p:sldId id="315" r:id="rId10"/>
    <p:sldId id="317" r:id="rId11"/>
    <p:sldId id="300" r:id="rId12"/>
    <p:sldId id="340" r:id="rId13"/>
    <p:sldId id="338" r:id="rId14"/>
    <p:sldId id="321" r:id="rId15"/>
    <p:sldId id="342" r:id="rId16"/>
    <p:sldId id="320" r:id="rId17"/>
    <p:sldId id="344" r:id="rId18"/>
    <p:sldId id="339" r:id="rId19"/>
    <p:sldId id="322" r:id="rId20"/>
    <p:sldId id="304" r:id="rId21"/>
    <p:sldId id="343" r:id="rId22"/>
    <p:sldId id="325" r:id="rId23"/>
    <p:sldId id="299" r:id="rId24"/>
    <p:sldId id="327" r:id="rId25"/>
    <p:sldId id="309" r:id="rId26"/>
    <p:sldId id="319" r:id="rId27"/>
    <p:sldId id="316" r:id="rId28"/>
    <p:sldId id="337" r:id="rId29"/>
    <p:sldId id="329" r:id="rId30"/>
    <p:sldId id="264" r:id="rId31"/>
  </p:sldIdLst>
  <p:sldSz cx="9144000" cy="6858000" type="screen4x3"/>
  <p:notesSz cx="9774238" cy="672465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ata Ankudowicz" initials="BA" lastIdx="10" clrIdx="0">
    <p:extLst/>
  </p:cmAuthor>
  <p:cmAuthor id="2" name="Your User Name" initials="YU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4675" autoAdjust="0"/>
  </p:normalViewPr>
  <p:slideViewPr>
    <p:cSldViewPr>
      <p:cViewPr>
        <p:scale>
          <a:sx n="118" d="100"/>
          <a:sy n="118" d="100"/>
        </p:scale>
        <p:origin x="-143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34495" cy="336014"/>
          </a:xfrm>
          <a:prstGeom prst="rect">
            <a:avLst/>
          </a:prstGeom>
        </p:spPr>
        <p:txBody>
          <a:bodyPr vert="horz" lIns="91850" tIns="45924" rIns="91850" bIns="45924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537416" y="0"/>
            <a:ext cx="4234495" cy="336014"/>
          </a:xfrm>
          <a:prstGeom prst="rect">
            <a:avLst/>
          </a:prstGeom>
        </p:spPr>
        <p:txBody>
          <a:bodyPr vert="horz" lIns="91850" tIns="45924" rIns="91850" bIns="45924" rtlCol="0"/>
          <a:lstStyle>
            <a:lvl1pPr algn="r">
              <a:defRPr sz="1200"/>
            </a:lvl1pPr>
          </a:lstStyle>
          <a:p>
            <a:fld id="{0D7551E8-B9F9-46DB-A85D-3EA4B4CD3DA1}" type="datetimeFigureOut">
              <a:rPr lang="pl-PL" smtClean="0"/>
              <a:t>2022-03-22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6387542"/>
            <a:ext cx="4234495" cy="336014"/>
          </a:xfrm>
          <a:prstGeom prst="rect">
            <a:avLst/>
          </a:prstGeom>
        </p:spPr>
        <p:txBody>
          <a:bodyPr vert="horz" lIns="91850" tIns="45924" rIns="91850" bIns="45924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537416" y="6387542"/>
            <a:ext cx="4234495" cy="336014"/>
          </a:xfrm>
          <a:prstGeom prst="rect">
            <a:avLst/>
          </a:prstGeom>
        </p:spPr>
        <p:txBody>
          <a:bodyPr vert="horz" lIns="91850" tIns="45924" rIns="91850" bIns="45924" rtlCol="0" anchor="b"/>
          <a:lstStyle>
            <a:lvl1pPr algn="r">
              <a:defRPr sz="1200"/>
            </a:lvl1pPr>
          </a:lstStyle>
          <a:p>
            <a:fld id="{2F2D2AFF-3B9C-4A87-A772-261B4235AB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208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34867" cy="336152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536190" y="1"/>
            <a:ext cx="4236458" cy="336152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r">
              <a:defRPr sz="1200"/>
            </a:lvl1pPr>
          </a:lstStyle>
          <a:p>
            <a:fld id="{1D7ECC08-F830-4A5A-ADAC-85CE8E4B30F4}" type="datetimeFigureOut">
              <a:rPr lang="pl-PL" smtClean="0"/>
              <a:t>2022-03-22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206750" y="504825"/>
            <a:ext cx="3360738" cy="25209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61" tIns="45930" rIns="91861" bIns="4593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76788" y="3193449"/>
            <a:ext cx="7820663" cy="3026972"/>
          </a:xfrm>
          <a:prstGeom prst="rect">
            <a:avLst/>
          </a:prstGeom>
        </p:spPr>
        <p:txBody>
          <a:bodyPr vert="horz" lIns="91861" tIns="45930" rIns="91861" bIns="4593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386897"/>
            <a:ext cx="4234867" cy="336152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536190" y="6386897"/>
            <a:ext cx="4236458" cy="336152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r">
              <a:defRPr sz="1200"/>
            </a:lvl1pPr>
          </a:lstStyle>
          <a:p>
            <a:fld id="{0C7E311B-907B-49AA-9ECF-FFAD0A71E6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3159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7E311B-907B-49AA-9ECF-FFAD0A71E64F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1410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BA3F-33EE-4B10-A7A9-11EA9EFA526F}" type="datetimeFigureOut">
              <a:rPr lang="pl-PL" smtClean="0"/>
              <a:pPr/>
              <a:t>2022-03-22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3238-6498-42C9-B41E-DC417AC75BA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24912495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BA3F-33EE-4B10-A7A9-11EA9EFA526F}" type="datetimeFigureOut">
              <a:rPr lang="pl-PL" smtClean="0"/>
              <a:pPr/>
              <a:t>2022-03-22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3238-6498-42C9-B41E-DC417AC75BA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82872713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BA3F-33EE-4B10-A7A9-11EA9EFA526F}" type="datetimeFigureOut">
              <a:rPr lang="pl-PL" smtClean="0"/>
              <a:pPr/>
              <a:t>2022-03-22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3238-6498-42C9-B41E-DC417AC75BA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60464328"/>
      </p:ext>
    </p:extLst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BA3F-33EE-4B10-A7A9-11EA9EFA526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2022-03-22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3238-6498-42C9-B41E-DC417AC75BA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413694"/>
      </p:ext>
    </p:extLst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BA3F-33EE-4B10-A7A9-11EA9EFA526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2022-03-22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3238-6498-42C9-B41E-DC417AC75BA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510120"/>
      </p:ext>
    </p:extLst>
  </p:cSld>
  <p:clrMapOvr>
    <a:masterClrMapping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BA3F-33EE-4B10-A7A9-11EA9EFA526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2022-03-22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3238-6498-42C9-B41E-DC417AC75BA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610643"/>
      </p:ext>
    </p:extLst>
  </p:cSld>
  <p:clrMapOvr>
    <a:masterClrMapping/>
  </p:clrMapOvr>
  <p:transition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BA3F-33EE-4B10-A7A9-11EA9EFA526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2022-03-22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3238-6498-42C9-B41E-DC417AC75BA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623475"/>
      </p:ext>
    </p:extLst>
  </p:cSld>
  <p:clrMapOvr>
    <a:masterClrMapping/>
  </p:clrMapOvr>
  <p:transition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BA3F-33EE-4B10-A7A9-11EA9EFA526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2022-03-22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3238-6498-42C9-B41E-DC417AC75BA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20808"/>
      </p:ext>
    </p:extLst>
  </p:cSld>
  <p:clrMapOvr>
    <a:masterClrMapping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BA3F-33EE-4B10-A7A9-11EA9EFA526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2022-03-22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3238-6498-42C9-B41E-DC417AC75BA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408413"/>
      </p:ext>
    </p:extLst>
  </p:cSld>
  <p:clrMapOvr>
    <a:masterClrMapping/>
  </p:clrMapOvr>
  <p:transition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BA3F-33EE-4B10-A7A9-11EA9EFA526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2022-03-22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3238-6498-42C9-B41E-DC417AC75BA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783627"/>
      </p:ext>
    </p:extLst>
  </p:cSld>
  <p:clrMapOvr>
    <a:masterClrMapping/>
  </p:clrMapOvr>
  <p:transition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BA3F-33EE-4B10-A7A9-11EA9EFA526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2022-03-22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3238-6498-42C9-B41E-DC417AC75BA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01790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BA3F-33EE-4B10-A7A9-11EA9EFA526F}" type="datetimeFigureOut">
              <a:rPr lang="pl-PL" smtClean="0"/>
              <a:pPr/>
              <a:t>2022-03-22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3238-6498-42C9-B41E-DC417AC75BA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36975272"/>
      </p:ext>
    </p:extLst>
  </p:cSld>
  <p:clrMapOvr>
    <a:masterClrMapping/>
  </p:clrMapOvr>
  <p:transition>
    <p:fade thruBlk="1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BA3F-33EE-4B10-A7A9-11EA9EFA526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2022-03-22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3238-6498-42C9-B41E-DC417AC75BA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491919"/>
      </p:ext>
    </p:extLst>
  </p:cSld>
  <p:clrMapOvr>
    <a:masterClrMapping/>
  </p:clrMapOvr>
  <p:transition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BA3F-33EE-4B10-A7A9-11EA9EFA526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2022-03-22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3238-6498-42C9-B41E-DC417AC75BA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229349"/>
      </p:ext>
    </p:extLst>
  </p:cSld>
  <p:clrMapOvr>
    <a:masterClrMapping/>
  </p:clrMapOvr>
  <p:transition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BA3F-33EE-4B10-A7A9-11EA9EFA526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2022-03-22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3238-6498-42C9-B41E-DC417AC75BA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378866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BA3F-33EE-4B10-A7A9-11EA9EFA526F}" type="datetimeFigureOut">
              <a:rPr lang="pl-PL" smtClean="0"/>
              <a:pPr/>
              <a:t>2022-03-22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3238-6498-42C9-B41E-DC417AC75BA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85909208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BA3F-33EE-4B10-A7A9-11EA9EFA526F}" type="datetimeFigureOut">
              <a:rPr lang="pl-PL" smtClean="0"/>
              <a:pPr/>
              <a:t>2022-03-22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3238-6498-42C9-B41E-DC417AC75BA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18455098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BA3F-33EE-4B10-A7A9-11EA9EFA526F}" type="datetimeFigureOut">
              <a:rPr lang="pl-PL" smtClean="0"/>
              <a:pPr/>
              <a:t>2022-03-22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3238-6498-42C9-B41E-DC417AC75BA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69287823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BA3F-33EE-4B10-A7A9-11EA9EFA526F}" type="datetimeFigureOut">
              <a:rPr lang="pl-PL" smtClean="0"/>
              <a:pPr/>
              <a:t>2022-03-22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3238-6498-42C9-B41E-DC417AC75BA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59912423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BA3F-33EE-4B10-A7A9-11EA9EFA526F}" type="datetimeFigureOut">
              <a:rPr lang="pl-PL" smtClean="0"/>
              <a:pPr/>
              <a:t>2022-03-22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3238-6498-42C9-B41E-DC417AC75BA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97632531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BA3F-33EE-4B10-A7A9-11EA9EFA526F}" type="datetimeFigureOut">
              <a:rPr lang="pl-PL" smtClean="0"/>
              <a:pPr/>
              <a:t>2022-03-22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3238-6498-42C9-B41E-DC417AC75BA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05749212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BA3F-33EE-4B10-A7A9-11EA9EFA526F}" type="datetimeFigureOut">
              <a:rPr lang="pl-PL" smtClean="0"/>
              <a:pPr/>
              <a:t>2022-03-22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3238-6498-42C9-B41E-DC417AC75BA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72862573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0BA3F-33EE-4B10-A7A9-11EA9EFA526F}" type="datetimeFigureOut">
              <a:rPr lang="pl-PL" smtClean="0"/>
              <a:pPr/>
              <a:t>2022-03-22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53238-6498-42C9-B41E-DC417AC75BA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19850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0BA3F-33EE-4B10-A7A9-11EA9EFA526F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2022-03-22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53238-6498-42C9-B41E-DC417AC75BA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591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ole tekstowe 10"/>
          <p:cNvSpPr txBox="1"/>
          <p:nvPr/>
        </p:nvSpPr>
        <p:spPr>
          <a:xfrm>
            <a:off x="1547663" y="5085184"/>
            <a:ext cx="7467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  <a:t>Udzielanie zamówień zgodnie z zasadą konkurencyjności</a:t>
            </a:r>
            <a:endParaRPr lang="pl-PL" sz="1200" b="1" dirty="0" smtClean="0">
              <a:solidFill>
                <a:schemeClr val="accent1">
                  <a:lumMod val="75000"/>
                </a:schemeClr>
              </a:solidFill>
              <a:latin typeface="+mj-lt"/>
              <a:cs typeface="Arial" pitchFamily="34" charset="0"/>
            </a:endParaRPr>
          </a:p>
          <a:p>
            <a:endParaRPr lang="pl-PL" sz="1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107504" y="6237312"/>
            <a:ext cx="24722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  <a:t>Wrocław</a:t>
            </a:r>
            <a:r>
              <a:rPr lang="pl-PL" sz="1400" b="1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  <a:t>, </a:t>
            </a:r>
            <a:r>
              <a:rPr lang="pl-PL" sz="1400" b="1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  <a:t>22</a:t>
            </a:r>
            <a:r>
              <a:rPr lang="pl-PL" sz="1400" b="1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  <a:t>.03.2022 </a:t>
            </a:r>
            <a:r>
              <a:rPr lang="pl-PL" sz="14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  <a:t>r.</a:t>
            </a:r>
            <a:endParaRPr lang="pl-PL" sz="1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3851920" y="6093296"/>
            <a:ext cx="489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  <a:t>Jacek Nowak</a:t>
            </a:r>
          </a:p>
          <a:p>
            <a:pPr algn="ctr"/>
            <a:r>
              <a:rPr lang="pl-PL" sz="14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  <a:t>Wydział Kontroli DIP</a:t>
            </a:r>
          </a:p>
        </p:txBody>
      </p:sp>
      <p:pic>
        <p:nvPicPr>
          <p:cNvPr id="1026" name="Obraz 1" descr="image0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4783632" cy="676473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>
                <a:alpha val="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549105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rostokąt 20"/>
          <p:cNvSpPr/>
          <p:nvPr/>
        </p:nvSpPr>
        <p:spPr>
          <a:xfrm>
            <a:off x="2999691" y="1113520"/>
            <a:ext cx="324197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spc="100" dirty="0" smtClean="0">
                <a:ln w="18000">
                  <a:solidFill>
                    <a:srgbClr val="4F81BD">
                      <a:satMod val="200000"/>
                      <a:tint val="72000"/>
                    </a:srgbClr>
                  </a:solidFill>
                  <a:prstDash val="solid"/>
                </a:ln>
                <a:solidFill>
                  <a:srgbClr val="4F81BD">
                    <a:satMod val="280000"/>
                    <a:tint val="100000"/>
                    <a:alpha val="5700"/>
                  </a:srgbClr>
                </a:solidFill>
              </a:rPr>
              <a:t> </a:t>
            </a:r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ZAPYTANIE OFERTOWE</a:t>
            </a:r>
          </a:p>
        </p:txBody>
      </p:sp>
      <p:sp>
        <p:nvSpPr>
          <p:cNvPr id="2" name="Prostokąt 1"/>
          <p:cNvSpPr/>
          <p:nvPr/>
        </p:nvSpPr>
        <p:spPr>
          <a:xfrm>
            <a:off x="539552" y="1516350"/>
            <a:ext cx="813690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/>
              <a:t>Zapytanie </a:t>
            </a:r>
            <a:r>
              <a:rPr lang="pl-PL" dirty="0" smtClean="0"/>
              <a:t>zawierać musi </a:t>
            </a:r>
            <a:r>
              <a:rPr lang="pl-PL" dirty="0"/>
              <a:t>co najmniej następujące elementy: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l-PL" dirty="0" smtClean="0"/>
              <a:t>Opis </a:t>
            </a:r>
            <a:r>
              <a:rPr lang="pl-PL" dirty="0"/>
              <a:t>przedmiotu </a:t>
            </a:r>
            <a:r>
              <a:rPr lang="pl-PL" dirty="0" smtClean="0"/>
              <a:t>zamówienia </a:t>
            </a:r>
            <a:endParaRPr lang="pl-PL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/>
              <a:t>Warunki udziału w postępowaniu oraz opis sposobu dokonywania oceny ich </a:t>
            </a:r>
            <a:r>
              <a:rPr lang="pl-PL" dirty="0" smtClean="0"/>
              <a:t>spełnienia (opcjonalnie)</a:t>
            </a:r>
            <a:endParaRPr lang="pl-PL" sz="1000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/>
              <a:t>Kryteria oceny </a:t>
            </a:r>
            <a:r>
              <a:rPr lang="pl-PL" dirty="0" smtClean="0"/>
              <a:t>ofert</a:t>
            </a:r>
            <a:endParaRPr lang="pl-PL" sz="1000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 smtClean="0"/>
              <a:t>Informację </a:t>
            </a:r>
            <a:r>
              <a:rPr lang="pl-PL" dirty="0"/>
              <a:t>o wagach punktowych lub procentowych przypisanych do poszczególnych kryteriów oceny </a:t>
            </a:r>
            <a:r>
              <a:rPr lang="pl-PL" dirty="0" smtClean="0"/>
              <a:t>ofert</a:t>
            </a:r>
            <a:endParaRPr lang="pl-PL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/>
              <a:t>Opis sposobu przyznawania punktacji za spełnienie danego kryterium oceny </a:t>
            </a:r>
            <a:r>
              <a:rPr lang="pl-PL" dirty="0" smtClean="0"/>
              <a:t>oferty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/>
              <a:t>Termin składania ofert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/>
              <a:t>Termin realizacji </a:t>
            </a:r>
            <a:r>
              <a:rPr lang="pl-PL" dirty="0" smtClean="0"/>
              <a:t>umowy</a:t>
            </a:r>
            <a:endParaRPr lang="pl-PL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/>
              <a:t>Informację dot. zakazu powiązań osobowych i kapitałowych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/>
              <a:t>Określenie istotnych warunków zmian umowy - o ile przewiduje się możliwość zmiany takiej </a:t>
            </a:r>
            <a:r>
              <a:rPr lang="pl-PL" dirty="0" smtClean="0"/>
              <a:t>umowy</a:t>
            </a:r>
            <a:endParaRPr lang="pl-PL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/>
              <a:t>Informację o możliwości składania ofert częściowych lub wariantowych - o ile zamawiający taką możliwość </a:t>
            </a:r>
            <a:r>
              <a:rPr lang="pl-PL" dirty="0" smtClean="0"/>
              <a:t>przewiduje</a:t>
            </a:r>
            <a:endParaRPr lang="pl-PL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/>
              <a:t>Informację o planowanych zamówieniach uzupełniających, ich zakres oraz warunki, na jakich zostaną udzielone - o ile zamawiający przewiduje takie zamówienia.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560086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426818" y="1124744"/>
            <a:ext cx="438774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spc="100" dirty="0" smtClean="0">
                <a:ln w="18000">
                  <a:solidFill>
                    <a:srgbClr val="4F81BD">
                      <a:satMod val="200000"/>
                      <a:tint val="72000"/>
                    </a:srgbClr>
                  </a:solidFill>
                  <a:prstDash val="solid"/>
                </a:ln>
                <a:solidFill>
                  <a:srgbClr val="4F81BD">
                    <a:satMod val="280000"/>
                    <a:tint val="100000"/>
                    <a:alpha val="5700"/>
                  </a:srgbClr>
                </a:solidFill>
              </a:rPr>
              <a:t> </a:t>
            </a:r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OPIS PRZEDMIOTU ZAMÓWIENIA</a:t>
            </a:r>
            <a:endParaRPr lang="pl-PL" sz="2000" b="1" dirty="0">
              <a:ln w="10541" cmpd="sng">
                <a:noFill/>
                <a:prstDash val="solid"/>
              </a:ln>
              <a:solidFill>
                <a:srgbClr val="4F81B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467544" y="1628800"/>
            <a:ext cx="8208912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pl-PL" sz="2000" dirty="0">
                <a:ea typeface="Calibri"/>
                <a:cs typeface="Times New Roman"/>
              </a:rPr>
              <a:t>Przedmiot zamówienia opisuje się w sposób jednoznaczny i wyczerpujący, </a:t>
            </a:r>
            <a:r>
              <a:rPr lang="pl-PL" sz="2000" dirty="0" smtClean="0">
                <a:ea typeface="Calibri"/>
                <a:cs typeface="Times New Roman"/>
              </a:rPr>
              <a:t>za pomocą </a:t>
            </a:r>
            <a:r>
              <a:rPr lang="pl-PL" sz="2000" dirty="0">
                <a:ea typeface="Calibri"/>
                <a:cs typeface="Times New Roman"/>
              </a:rPr>
              <a:t>dokładnych i zrozumiałych określeń, uwzględniając wszystkie </a:t>
            </a:r>
            <a:r>
              <a:rPr lang="pl-PL" sz="2000" dirty="0" smtClean="0">
                <a:ea typeface="Calibri"/>
                <a:cs typeface="Times New Roman"/>
              </a:rPr>
              <a:t>wymagania i </a:t>
            </a:r>
            <a:r>
              <a:rPr lang="pl-PL" sz="2000" dirty="0">
                <a:ea typeface="Calibri"/>
                <a:cs typeface="Times New Roman"/>
              </a:rPr>
              <a:t>okoliczności mogące mieć wpływ na sporządzenie oferty. </a:t>
            </a:r>
            <a:r>
              <a:rPr lang="pl-PL" sz="2000" dirty="0" smtClean="0">
                <a:ea typeface="Calibri"/>
                <a:cs typeface="Times New Roman"/>
              </a:rPr>
              <a:t>Co do zasady opis </a:t>
            </a:r>
            <a:r>
              <a:rPr lang="pl-PL" sz="2000" dirty="0">
                <a:ea typeface="Calibri"/>
                <a:cs typeface="Times New Roman"/>
              </a:rPr>
              <a:t>przedmiotu zamówienia nie może zawierać </a:t>
            </a:r>
            <a:r>
              <a:rPr lang="pl-PL" sz="2000" dirty="0" smtClean="0">
                <a:ea typeface="Calibri"/>
                <a:cs typeface="Times New Roman"/>
              </a:rPr>
              <a:t>odniesień do </a:t>
            </a:r>
            <a:r>
              <a:rPr lang="pl-PL" sz="2000" dirty="0">
                <a:ea typeface="Calibri"/>
                <a:cs typeface="Times New Roman"/>
              </a:rPr>
              <a:t>znaków towarowych, patentów lub </a:t>
            </a:r>
            <a:r>
              <a:rPr lang="pl-PL" sz="2000" dirty="0" smtClean="0">
                <a:ea typeface="Calibri"/>
                <a:cs typeface="Times New Roman"/>
              </a:rPr>
              <a:t>źródła pochodzenia. Stosuje się określenia i kody CPV (Wspólny Słownik Zamówień).</a:t>
            </a:r>
            <a:endParaRPr lang="pl-PL" sz="2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endParaRPr lang="pl-PL" sz="2000" dirty="0" smtClean="0">
              <a:solidFill>
                <a:srgbClr val="FF0000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pl-PL" sz="2000" dirty="0" smtClean="0">
                <a:solidFill>
                  <a:srgbClr val="FF0000"/>
                </a:solidFill>
                <a:ea typeface="Calibri"/>
                <a:cs typeface="Times New Roman"/>
              </a:rPr>
              <a:t>Często występujące </a:t>
            </a:r>
            <a:r>
              <a:rPr lang="pl-PL" sz="2000" dirty="0">
                <a:solidFill>
                  <a:srgbClr val="FF0000"/>
                </a:solidFill>
                <a:ea typeface="Calibri"/>
                <a:cs typeface="Times New Roman"/>
              </a:rPr>
              <a:t>błędy:</a:t>
            </a: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Calibri"/>
                <a:cs typeface="Times New Roman"/>
              </a:rPr>
              <a:t>Wskazanie </a:t>
            </a:r>
            <a:r>
              <a:rPr lang="pl-PL" sz="2000" dirty="0">
                <a:ea typeface="Calibri"/>
                <a:cs typeface="Times New Roman"/>
              </a:rPr>
              <a:t>konkretnych produktów w treści </a:t>
            </a:r>
            <a:r>
              <a:rPr lang="pl-PL" sz="2000" dirty="0" smtClean="0">
                <a:ea typeface="Calibri"/>
                <a:cs typeface="Times New Roman"/>
              </a:rPr>
              <a:t>zapytania ofertowego</a:t>
            </a:r>
            <a:r>
              <a:rPr lang="pl-PL" sz="2000" dirty="0">
                <a:ea typeface="Calibri"/>
                <a:cs typeface="Times New Roman"/>
              </a:rPr>
              <a:t>, bez </a:t>
            </a:r>
            <a:r>
              <a:rPr lang="pl-PL" sz="2000" dirty="0" smtClean="0">
                <a:ea typeface="Calibri"/>
                <a:cs typeface="Times New Roman"/>
              </a:rPr>
              <a:t>uzasadnienia i/lub określenia </a:t>
            </a:r>
            <a:r>
              <a:rPr lang="pl-PL" sz="2000" dirty="0">
                <a:ea typeface="Calibri"/>
                <a:cs typeface="Times New Roman"/>
              </a:rPr>
              <a:t>zakresu </a:t>
            </a:r>
            <a:r>
              <a:rPr lang="pl-PL" sz="2000" dirty="0" smtClean="0">
                <a:ea typeface="Calibri"/>
                <a:cs typeface="Times New Roman"/>
              </a:rPr>
              <a:t>równoważności</a:t>
            </a: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Calibri"/>
                <a:cs typeface="Times New Roman"/>
              </a:rPr>
              <a:t>Zbyt szczegółowy opis wskazujący na konkretne rozwiązanie LUB</a:t>
            </a: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ea typeface="Calibri"/>
                <a:cs typeface="Times New Roman"/>
              </a:rPr>
              <a:t>Zbyt ogólnikowy opis przedmiotu zamówienia nie pozwalający na złożenie prawidłowej oferty</a:t>
            </a: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Calibri"/>
                <a:cs typeface="Times New Roman"/>
              </a:rPr>
              <a:t>Błędne nazwy </a:t>
            </a:r>
            <a:r>
              <a:rPr lang="pl-PL" sz="2000" dirty="0">
                <a:ea typeface="Calibri"/>
                <a:cs typeface="Times New Roman"/>
              </a:rPr>
              <a:t>i </a:t>
            </a:r>
            <a:r>
              <a:rPr lang="pl-PL" sz="2000" dirty="0" smtClean="0">
                <a:ea typeface="Calibri"/>
                <a:cs typeface="Times New Roman"/>
              </a:rPr>
              <a:t>kody CPV (lub ich brak)</a:t>
            </a:r>
            <a:endParaRPr lang="pl-PL" sz="2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endParaRPr lang="pl-PL" sz="2000" dirty="0" smtClean="0">
              <a:ea typeface="Calibri"/>
              <a:cs typeface="Times New Roman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490471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426818" y="1484784"/>
            <a:ext cx="438774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spc="100" dirty="0" smtClean="0">
                <a:ln w="18000">
                  <a:solidFill>
                    <a:srgbClr val="4F81BD">
                      <a:satMod val="200000"/>
                      <a:tint val="72000"/>
                    </a:srgbClr>
                  </a:solidFill>
                  <a:prstDash val="solid"/>
                </a:ln>
                <a:solidFill>
                  <a:srgbClr val="4F81BD">
                    <a:satMod val="280000"/>
                    <a:tint val="100000"/>
                    <a:alpha val="5700"/>
                  </a:srgbClr>
                </a:solidFill>
              </a:rPr>
              <a:t> </a:t>
            </a:r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OPIS PRZEDMIOTU ZAMÓWIENIA</a:t>
            </a:r>
            <a:endParaRPr lang="pl-PL" sz="2000" b="1" dirty="0">
              <a:ln w="10541" cmpd="sng">
                <a:noFill/>
                <a:prstDash val="solid"/>
              </a:ln>
              <a:solidFill>
                <a:srgbClr val="4F81B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132856"/>
            <a:ext cx="7891300" cy="4587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pl-PL" sz="2000" dirty="0" smtClean="0">
                <a:solidFill>
                  <a:srgbClr val="FF0000"/>
                </a:solidFill>
                <a:ea typeface="Calibri"/>
                <a:cs typeface="Times New Roman"/>
              </a:rPr>
              <a:t>Należy pamiętać o:</a:t>
            </a: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Calibri"/>
                <a:cs typeface="Times New Roman"/>
              </a:rPr>
              <a:t>Opis przedmiotu zamówienia powinien ograniczać się do wskazania minimalnych </a:t>
            </a:r>
            <a:r>
              <a:rPr lang="pl-PL" sz="2000" u="sng" dirty="0" smtClean="0">
                <a:ea typeface="Calibri"/>
                <a:cs typeface="Times New Roman"/>
              </a:rPr>
              <a:t>kluczowych</a:t>
            </a:r>
            <a:r>
              <a:rPr lang="pl-PL" sz="2000" dirty="0" smtClean="0">
                <a:ea typeface="Calibri"/>
                <a:cs typeface="Times New Roman"/>
              </a:rPr>
              <a:t> dla zamawiającego parametrów technicznych (lub ich przedziałów) oraz oczekiwanej funkcjonalności</a:t>
            </a:r>
          </a:p>
          <a:p>
            <a:pPr marL="342900" lvl="0" indent="-342900">
              <a:lnSpc>
                <a:spcPct val="115000"/>
              </a:lnSpc>
              <a:buFontTx/>
              <a:buChar char="-"/>
            </a:pPr>
            <a:r>
              <a:rPr lang="pl-PL" sz="2000" dirty="0">
                <a:solidFill>
                  <a:prstClr val="black"/>
                </a:solidFill>
                <a:ea typeface="Calibri"/>
                <a:cs typeface="Times New Roman"/>
              </a:rPr>
              <a:t>Elementem opisu przedmiotu zamówienia są również warunki jego realizacji, w tym termin, miejsce dostawy, elementy składające się i mające wpływ na cenę ofertową. </a:t>
            </a:r>
          </a:p>
          <a:p>
            <a:pPr marL="342900" lvl="0" indent="-342900">
              <a:lnSpc>
                <a:spcPct val="115000"/>
              </a:lnSpc>
              <a:buFontTx/>
              <a:buChar char="-"/>
            </a:pPr>
            <a:r>
              <a:rPr lang="pl-PL" sz="2000" dirty="0">
                <a:solidFill>
                  <a:prstClr val="black"/>
                </a:solidFill>
                <a:ea typeface="Calibri"/>
                <a:cs typeface="Times New Roman"/>
              </a:rPr>
              <a:t>Opis przedmiotu zamówienia powinien być wyczerpujący i zrozumiały – w miarę możliwości stosować załączniki w postaci kosztorysów, dokumentacji projektowej, rysunków itp.</a:t>
            </a:r>
          </a:p>
          <a:p>
            <a:pPr marL="342900" lvl="0" indent="-342900">
              <a:lnSpc>
                <a:spcPct val="115000"/>
              </a:lnSpc>
              <a:buFontTx/>
              <a:buChar char="-"/>
            </a:pPr>
            <a:r>
              <a:rPr lang="pl-PL" sz="2000" dirty="0">
                <a:solidFill>
                  <a:prstClr val="black"/>
                </a:solidFill>
                <a:ea typeface="Calibri"/>
                <a:cs typeface="Times New Roman"/>
              </a:rPr>
              <a:t>Nie powinno wskazywać się terminu realizacji/dostawy </a:t>
            </a:r>
            <a:r>
              <a:rPr lang="pl-PL" sz="2000" u="sng" dirty="0">
                <a:solidFill>
                  <a:prstClr val="black"/>
                </a:solidFill>
                <a:ea typeface="Calibri"/>
                <a:cs typeface="Times New Roman"/>
              </a:rPr>
              <a:t>jako daty dziennej.</a:t>
            </a: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pl-PL" sz="1400" dirty="0">
              <a:ea typeface="Calibri"/>
              <a:cs typeface="Times New Roman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915164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3323881" y="1052736"/>
            <a:ext cx="268240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spc="100" dirty="0" smtClean="0">
                <a:ln w="18000">
                  <a:solidFill>
                    <a:srgbClr val="4F81BD">
                      <a:satMod val="200000"/>
                      <a:tint val="72000"/>
                    </a:srgbClr>
                  </a:solidFill>
                  <a:prstDash val="solid"/>
                </a:ln>
                <a:solidFill>
                  <a:srgbClr val="4F81BD">
                    <a:satMod val="280000"/>
                    <a:tint val="100000"/>
                    <a:alpha val="5700"/>
                  </a:srgbClr>
                </a:solidFill>
              </a:rPr>
              <a:t> </a:t>
            </a:r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WARUNKI UDZIAŁU</a:t>
            </a:r>
            <a:endParaRPr lang="pl-PL" sz="2000" b="1" dirty="0">
              <a:ln w="10541" cmpd="sng">
                <a:noFill/>
                <a:prstDash val="solid"/>
              </a:ln>
              <a:solidFill>
                <a:srgbClr val="4F81B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703647" y="1469483"/>
            <a:ext cx="7891300" cy="493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l-PL" sz="2000" dirty="0" smtClean="0">
                <a:solidFill>
                  <a:prstClr val="black"/>
                </a:solidFill>
              </a:rPr>
              <a:t>Stawianie </a:t>
            </a:r>
            <a:r>
              <a:rPr lang="pl-PL" sz="2000" dirty="0">
                <a:solidFill>
                  <a:prstClr val="black"/>
                </a:solidFill>
              </a:rPr>
              <a:t>warunków jest </a:t>
            </a:r>
            <a:r>
              <a:rPr lang="pl-PL" sz="2000" u="sng" dirty="0" smtClean="0">
                <a:solidFill>
                  <a:prstClr val="black"/>
                </a:solidFill>
              </a:rPr>
              <a:t>nieobowiązkowe</a:t>
            </a:r>
            <a:r>
              <a:rPr lang="pl-PL" sz="2000" dirty="0" smtClean="0">
                <a:solidFill>
                  <a:prstClr val="black"/>
                </a:solidFill>
              </a:rPr>
              <a:t> </a:t>
            </a:r>
            <a:endParaRPr lang="pl-PL" sz="2000" dirty="0">
              <a:solidFill>
                <a:prstClr val="black"/>
              </a:solidFill>
            </a:endParaRPr>
          </a:p>
          <a:p>
            <a:pPr lvl="0" algn="ctr"/>
            <a:endParaRPr lang="pl-PL" sz="2000" dirty="0">
              <a:solidFill>
                <a:srgbClr val="FF0000"/>
              </a:solidFill>
            </a:endParaRPr>
          </a:p>
          <a:p>
            <a:pPr lvl="0" algn="ctr"/>
            <a:r>
              <a:rPr lang="pl-PL" sz="2000" dirty="0"/>
              <a:t>Uwaga – warunkom musi towarzyszyć sposób ich weryfikacji (oświadczenia, dokumenty źródłowe)</a:t>
            </a:r>
          </a:p>
          <a:p>
            <a:pPr algn="ctr">
              <a:lnSpc>
                <a:spcPct val="115000"/>
              </a:lnSpc>
            </a:pPr>
            <a:r>
              <a:rPr lang="pl-PL" sz="2000" dirty="0">
                <a:solidFill>
                  <a:srgbClr val="FF0000"/>
                </a:solidFill>
                <a:ea typeface="Calibri"/>
                <a:cs typeface="Times New Roman"/>
              </a:rPr>
              <a:t>Warunki udziału wykonawcy to nie to samo co kryteria oceny ofert. Warunki udziału nazywane są często kryteriami </a:t>
            </a:r>
            <a:r>
              <a:rPr lang="pl-PL" sz="2000" dirty="0" smtClean="0">
                <a:solidFill>
                  <a:srgbClr val="FF0000"/>
                </a:solidFill>
                <a:ea typeface="Calibri"/>
                <a:cs typeface="Times New Roman"/>
              </a:rPr>
              <a:t>dostępu.</a:t>
            </a:r>
          </a:p>
          <a:p>
            <a:pPr algn="ctr">
              <a:lnSpc>
                <a:spcPct val="115000"/>
              </a:lnSpc>
            </a:pPr>
            <a:r>
              <a:rPr lang="pl-PL" sz="2000" dirty="0" smtClean="0">
                <a:solidFill>
                  <a:srgbClr val="FF0000"/>
                </a:solidFill>
                <a:ea typeface="Calibri"/>
                <a:cs typeface="Times New Roman"/>
              </a:rPr>
              <a:t>W skrócie – warunki udziału dotyczą OFERENTÓW, a kryteria oceny – PRZEDMIOTU ZAMÓWIENIA.</a:t>
            </a:r>
            <a:endParaRPr lang="pl-PL" sz="20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endParaRPr lang="pl-PL" sz="1000" dirty="0" smtClean="0">
              <a:solidFill>
                <a:srgbClr val="FF0000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pl-PL" sz="2000" dirty="0" smtClean="0">
                <a:solidFill>
                  <a:srgbClr val="FF0000"/>
                </a:solidFill>
                <a:ea typeface="Calibri"/>
                <a:cs typeface="Times New Roman"/>
              </a:rPr>
              <a:t>Często </a:t>
            </a:r>
            <a:r>
              <a:rPr lang="pl-PL" sz="2000" dirty="0">
                <a:solidFill>
                  <a:srgbClr val="FF0000"/>
                </a:solidFill>
                <a:ea typeface="Calibri"/>
                <a:cs typeface="Times New Roman"/>
              </a:rPr>
              <a:t>występujące błędy:</a:t>
            </a: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Calibri"/>
                <a:cs typeface="Times New Roman"/>
              </a:rPr>
              <a:t>Ustalenie warunków udziału w postępowaniu w </a:t>
            </a:r>
            <a:r>
              <a:rPr lang="pl-PL" sz="2000" dirty="0">
                <a:ea typeface="Calibri"/>
                <a:cs typeface="Times New Roman"/>
              </a:rPr>
              <a:t>sposób </a:t>
            </a:r>
            <a:r>
              <a:rPr lang="pl-PL" sz="2000" dirty="0" smtClean="0">
                <a:ea typeface="Calibri"/>
                <a:cs typeface="Times New Roman"/>
              </a:rPr>
              <a:t>zawężający konkurencję np. poprzez żądanie nadmiernego doświadczenia lub zabezpieczenia przedmiotu umowy (np. polisy OC)</a:t>
            </a: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Calibri"/>
                <a:cs typeface="Times New Roman"/>
              </a:rPr>
              <a:t>Mylenie warunków udziału z kryteriami oceny ofert</a:t>
            </a:r>
            <a:endParaRPr lang="pl-PL" sz="2000" dirty="0"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pl-PL" sz="1400" dirty="0">
              <a:ea typeface="Calibri"/>
              <a:cs typeface="Times New Roman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170606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3323880" y="1469999"/>
            <a:ext cx="268240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spc="100" dirty="0" smtClean="0">
                <a:ln w="18000">
                  <a:solidFill>
                    <a:srgbClr val="4F81BD">
                      <a:satMod val="200000"/>
                      <a:tint val="72000"/>
                    </a:srgbClr>
                  </a:solidFill>
                  <a:prstDash val="solid"/>
                </a:ln>
                <a:solidFill>
                  <a:srgbClr val="4F81BD">
                    <a:satMod val="280000"/>
                    <a:tint val="100000"/>
                    <a:alpha val="5700"/>
                  </a:srgbClr>
                </a:solidFill>
              </a:rPr>
              <a:t> </a:t>
            </a:r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WARUNKI UDZIAŁU</a:t>
            </a:r>
            <a:endParaRPr lang="pl-PL" sz="2000" b="1" dirty="0">
              <a:ln w="10541" cmpd="sng">
                <a:noFill/>
                <a:prstDash val="solid"/>
              </a:ln>
              <a:solidFill>
                <a:srgbClr val="4F81B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719431" y="2708920"/>
            <a:ext cx="7891300" cy="2463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endParaRPr lang="pl-PL" sz="2000" dirty="0" smtClean="0">
              <a:solidFill>
                <a:srgbClr val="FF0000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pl-PL" sz="2000" dirty="0" smtClean="0">
                <a:solidFill>
                  <a:srgbClr val="FF0000"/>
                </a:solidFill>
                <a:ea typeface="Calibri"/>
                <a:cs typeface="Times New Roman"/>
              </a:rPr>
              <a:t>Należy </a:t>
            </a:r>
            <a:r>
              <a:rPr lang="pl-PL" sz="2000" dirty="0">
                <a:solidFill>
                  <a:srgbClr val="FF0000"/>
                </a:solidFill>
                <a:ea typeface="Calibri"/>
                <a:cs typeface="Times New Roman"/>
              </a:rPr>
              <a:t>pamiętać o:</a:t>
            </a: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Calibri"/>
                <a:cs typeface="Times New Roman"/>
              </a:rPr>
              <a:t>zachowaniu </a:t>
            </a:r>
            <a:r>
              <a:rPr lang="pl-PL" sz="2000" dirty="0">
                <a:ea typeface="Calibri"/>
                <a:cs typeface="Times New Roman"/>
              </a:rPr>
              <a:t>uczciwej konkurencji i równego traktowania,</a:t>
            </a: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Calibri"/>
                <a:cs typeface="Times New Roman"/>
              </a:rPr>
              <a:t>proporcjonalności </a:t>
            </a:r>
            <a:r>
              <a:rPr lang="pl-PL" sz="2000" dirty="0">
                <a:ea typeface="Calibri"/>
                <a:cs typeface="Times New Roman"/>
              </a:rPr>
              <a:t>do przedmiotu zamówienia,</a:t>
            </a: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Calibri"/>
                <a:cs typeface="Times New Roman"/>
              </a:rPr>
              <a:t>nieformułowaniu </a:t>
            </a:r>
            <a:r>
              <a:rPr lang="pl-PL" sz="2000" dirty="0">
                <a:ea typeface="Calibri"/>
                <a:cs typeface="Times New Roman"/>
              </a:rPr>
              <a:t>warunków przewyższających wymagania wystarczające do należytego wykonania </a:t>
            </a:r>
            <a:r>
              <a:rPr lang="pl-PL" sz="2000" dirty="0" smtClean="0">
                <a:ea typeface="Calibri"/>
                <a:cs typeface="Times New Roman"/>
              </a:rPr>
              <a:t>zamówienia,</a:t>
            </a: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pl-PL" sz="1400" dirty="0">
              <a:ea typeface="Calibri"/>
              <a:cs typeface="Times New Roman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382115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885061" y="1196752"/>
            <a:ext cx="347127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spc="100" dirty="0" smtClean="0">
                <a:ln w="18000">
                  <a:solidFill>
                    <a:srgbClr val="4F81BD">
                      <a:satMod val="200000"/>
                      <a:tint val="72000"/>
                    </a:srgbClr>
                  </a:solidFill>
                  <a:prstDash val="solid"/>
                </a:ln>
                <a:solidFill>
                  <a:srgbClr val="4F81BD">
                    <a:satMod val="280000"/>
                    <a:tint val="100000"/>
                    <a:alpha val="5700"/>
                  </a:srgbClr>
                </a:solidFill>
              </a:rPr>
              <a:t> </a:t>
            </a:r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KRYTERIA OCENY OFERT</a:t>
            </a:r>
            <a:endParaRPr lang="pl-PL" sz="2000" b="1" dirty="0">
              <a:ln w="10541" cmpd="sng">
                <a:noFill/>
                <a:prstDash val="solid"/>
              </a:ln>
              <a:solidFill>
                <a:srgbClr val="4F81B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539552" y="1844824"/>
            <a:ext cx="8026783" cy="431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l-PL" sz="2000" dirty="0" smtClean="0">
                <a:solidFill>
                  <a:prstClr val="black"/>
                </a:solidFill>
              </a:rPr>
              <a:t>Muszą </a:t>
            </a:r>
            <a:r>
              <a:rPr lang="pl-PL" sz="2000" dirty="0">
                <a:solidFill>
                  <a:prstClr val="black"/>
                </a:solidFill>
              </a:rPr>
              <a:t>spełniać wymogi z wytycznych tj. m.in. </a:t>
            </a:r>
            <a:r>
              <a:rPr lang="pl-PL" sz="2000" dirty="0" smtClean="0">
                <a:solidFill>
                  <a:prstClr val="black"/>
                </a:solidFill>
              </a:rPr>
              <a:t>zapewniać </a:t>
            </a:r>
            <a:r>
              <a:rPr lang="pl-PL" sz="2000" dirty="0">
                <a:solidFill>
                  <a:prstClr val="black"/>
                </a:solidFill>
              </a:rPr>
              <a:t>z</a:t>
            </a:r>
            <a:r>
              <a:rPr lang="pl-PL" sz="2000" dirty="0" smtClean="0">
                <a:solidFill>
                  <a:prstClr val="black"/>
                </a:solidFill>
              </a:rPr>
              <a:t>achowanie </a:t>
            </a:r>
            <a:r>
              <a:rPr lang="pl-PL" sz="2000" dirty="0">
                <a:solidFill>
                  <a:prstClr val="black"/>
                </a:solidFill>
              </a:rPr>
              <a:t>uczciwej konkurencji oraz równe traktowanie </a:t>
            </a:r>
            <a:r>
              <a:rPr lang="pl-PL" sz="2000" dirty="0" smtClean="0">
                <a:solidFill>
                  <a:prstClr val="black"/>
                </a:solidFill>
              </a:rPr>
              <a:t>wykonawców. </a:t>
            </a:r>
          </a:p>
          <a:p>
            <a:pPr lvl="0" algn="ctr"/>
            <a:r>
              <a:rPr lang="pl-PL" sz="2000" dirty="0" smtClean="0">
                <a:solidFill>
                  <a:prstClr val="black"/>
                </a:solidFill>
              </a:rPr>
              <a:t>Kryteria </a:t>
            </a:r>
            <a:r>
              <a:rPr lang="pl-PL" sz="2000" dirty="0">
                <a:solidFill>
                  <a:prstClr val="black"/>
                </a:solidFill>
              </a:rPr>
              <a:t>muszą dotyczyć przedmiotu zamówienia, jego funkcjonalności, jakości, warunków użytkowania a nie </a:t>
            </a:r>
            <a:r>
              <a:rPr lang="pl-PL" sz="2000" dirty="0" smtClean="0">
                <a:solidFill>
                  <a:prstClr val="black"/>
                </a:solidFill>
              </a:rPr>
              <a:t>wykonawcy.</a:t>
            </a:r>
          </a:p>
          <a:p>
            <a:pPr lvl="0" algn="ctr"/>
            <a:r>
              <a:rPr lang="pl-PL" sz="2000" b="1" dirty="0" smtClean="0">
                <a:solidFill>
                  <a:srgbClr val="FF0000"/>
                </a:solidFill>
              </a:rPr>
              <a:t>Podstawowym i obowiązkowym kryterium jest CENA BRUTTO</a:t>
            </a:r>
            <a:endParaRPr lang="pl-PL" sz="2000" b="1" dirty="0">
              <a:solidFill>
                <a:srgbClr val="FF0000"/>
              </a:solidFill>
            </a:endParaRPr>
          </a:p>
          <a:p>
            <a:pPr lvl="0" algn="ctr"/>
            <a:endParaRPr lang="pl-PL" sz="2000" dirty="0">
              <a:solidFill>
                <a:prstClr val="black"/>
              </a:solidFill>
            </a:endParaRPr>
          </a:p>
          <a:p>
            <a:pPr algn="just">
              <a:lnSpc>
                <a:spcPct val="115000"/>
              </a:lnSpc>
            </a:pPr>
            <a:r>
              <a:rPr lang="pl-PL" sz="2000" dirty="0" smtClean="0">
                <a:solidFill>
                  <a:srgbClr val="FF0000"/>
                </a:solidFill>
                <a:ea typeface="Calibri"/>
                <a:cs typeface="Times New Roman"/>
              </a:rPr>
              <a:t>Często </a:t>
            </a:r>
            <a:r>
              <a:rPr lang="pl-PL" sz="2000" dirty="0">
                <a:solidFill>
                  <a:srgbClr val="FF0000"/>
                </a:solidFill>
                <a:ea typeface="Calibri"/>
                <a:cs typeface="Times New Roman"/>
              </a:rPr>
              <a:t>występujące błędy:</a:t>
            </a:r>
          </a:p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prstClr val="black"/>
                </a:solidFill>
              </a:rPr>
              <a:t>brak informacji lub niejasne kryteria oceny ofert (brak jasnego i przejrzystego komunikatu do wykonawcy, jakie są i w jaki sposób będą punktowane kryteria oceny oferty)</a:t>
            </a:r>
          </a:p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prstClr val="black"/>
                </a:solidFill>
              </a:rPr>
              <a:t>Nieuprawnione określenie kryteriów oceny ofert odnoszących się do właściwości wykonawcy (tzw. kryteria podmiotowe).</a:t>
            </a: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pl-PL" sz="1400" dirty="0">
              <a:ea typeface="Calibri"/>
              <a:cs typeface="Times New Roman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012003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885060" y="1772816"/>
            <a:ext cx="347127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spc="100" dirty="0" smtClean="0">
                <a:ln w="18000">
                  <a:solidFill>
                    <a:srgbClr val="4F81BD">
                      <a:satMod val="200000"/>
                      <a:tint val="72000"/>
                    </a:srgbClr>
                  </a:solidFill>
                  <a:prstDash val="solid"/>
                </a:ln>
                <a:solidFill>
                  <a:srgbClr val="4F81BD">
                    <a:satMod val="280000"/>
                    <a:tint val="100000"/>
                    <a:alpha val="5700"/>
                  </a:srgbClr>
                </a:solidFill>
              </a:rPr>
              <a:t> </a:t>
            </a:r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KRYTERIA OCENY OFERT</a:t>
            </a:r>
            <a:endParaRPr lang="pl-PL" sz="2000" b="1" dirty="0">
              <a:ln w="10541" cmpd="sng">
                <a:noFill/>
                <a:prstDash val="solid"/>
              </a:ln>
              <a:solidFill>
                <a:srgbClr val="4F81B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852936"/>
            <a:ext cx="8026783" cy="2109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l-PL" sz="2000" dirty="0" smtClean="0">
                <a:solidFill>
                  <a:srgbClr val="FF0000"/>
                </a:solidFill>
                <a:ea typeface="Calibri"/>
                <a:cs typeface="Times New Roman"/>
              </a:rPr>
              <a:t>Należy pamiętać o:</a:t>
            </a:r>
          </a:p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Calibri"/>
                <a:cs typeface="Times New Roman"/>
              </a:rPr>
              <a:t>Dokładnym opisie kryteriów oceny (co i jak będzie oceniane – wzory, sposób przyznawania punktów, wagi)</a:t>
            </a:r>
          </a:p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Calibri"/>
                <a:cs typeface="Times New Roman"/>
              </a:rPr>
              <a:t>Stosowaniu kryteriów mierzalnych i obiektywnych (np. okres gwarancji, czas reakcji </a:t>
            </a:r>
            <a:r>
              <a:rPr lang="pl-PL" sz="2000" smtClean="0">
                <a:ea typeface="Calibri"/>
                <a:cs typeface="Times New Roman"/>
              </a:rPr>
              <a:t>serwisu) </a:t>
            </a:r>
            <a:r>
              <a:rPr lang="pl-PL" sz="2000" dirty="0" smtClean="0">
                <a:ea typeface="Calibri"/>
                <a:cs typeface="Times New Roman"/>
              </a:rPr>
              <a:t>a nie uznaniowych </a:t>
            </a:r>
            <a:r>
              <a:rPr lang="pl-PL" sz="2000" dirty="0" smtClean="0">
                <a:solidFill>
                  <a:srgbClr val="FF0000"/>
                </a:solidFill>
                <a:ea typeface="Calibri"/>
                <a:cs typeface="Times New Roman"/>
              </a:rPr>
              <a:t>(jakość???)</a:t>
            </a:r>
            <a:endParaRPr lang="pl-PL" sz="20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pl-PL" sz="1400" dirty="0">
              <a:ea typeface="Calibri"/>
              <a:cs typeface="Times New Roman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349793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rostokąt 20"/>
          <p:cNvSpPr/>
          <p:nvPr/>
        </p:nvSpPr>
        <p:spPr>
          <a:xfrm>
            <a:off x="2731612" y="1412776"/>
            <a:ext cx="375628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spc="100" dirty="0" smtClean="0">
                <a:ln w="18000">
                  <a:solidFill>
                    <a:srgbClr val="4F81BD">
                      <a:satMod val="200000"/>
                      <a:tint val="72000"/>
                    </a:srgbClr>
                  </a:solidFill>
                  <a:prstDash val="solid"/>
                </a:ln>
                <a:solidFill>
                  <a:srgbClr val="4F81BD">
                    <a:satMod val="280000"/>
                    <a:tint val="100000"/>
                    <a:alpha val="5700"/>
                  </a:srgbClr>
                </a:solidFill>
              </a:rPr>
              <a:t> </a:t>
            </a:r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TERMIN SKŁADANIA OFERT</a:t>
            </a:r>
          </a:p>
        </p:txBody>
      </p:sp>
      <p:sp>
        <p:nvSpPr>
          <p:cNvPr id="2" name="Prostokąt 1"/>
          <p:cNvSpPr/>
          <p:nvPr/>
        </p:nvSpPr>
        <p:spPr>
          <a:xfrm>
            <a:off x="744651" y="2204864"/>
            <a:ext cx="777686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dirty="0" smtClean="0"/>
              <a:t>Termin wynosi co najmniej </a:t>
            </a:r>
            <a:r>
              <a:rPr lang="pl-PL" b="1" dirty="0" smtClean="0">
                <a:solidFill>
                  <a:srgbClr val="FF0000"/>
                </a:solidFill>
              </a:rPr>
              <a:t>7 </a:t>
            </a:r>
            <a:r>
              <a:rPr lang="pl-PL" b="1" dirty="0">
                <a:solidFill>
                  <a:srgbClr val="FF0000"/>
                </a:solidFill>
              </a:rPr>
              <a:t>dni </a:t>
            </a:r>
            <a:r>
              <a:rPr lang="pl-PL" dirty="0"/>
              <a:t>– w przypadku dostaw i usług, co najmniej </a:t>
            </a:r>
            <a:r>
              <a:rPr lang="pl-PL" dirty="0">
                <a:solidFill>
                  <a:srgbClr val="FF0000"/>
                </a:solidFill>
              </a:rPr>
              <a:t>14 dni </a:t>
            </a:r>
            <a:r>
              <a:rPr lang="pl-PL" dirty="0"/>
              <a:t>- w </a:t>
            </a:r>
            <a:r>
              <a:rPr lang="pl-PL" dirty="0" smtClean="0"/>
              <a:t>przypadku robót </a:t>
            </a:r>
            <a:r>
              <a:rPr lang="pl-PL" dirty="0"/>
              <a:t>budowlanych oraz w przypadku zamówień sektorowych o wartości niższej </a:t>
            </a:r>
            <a:r>
              <a:rPr lang="pl-PL" dirty="0" smtClean="0"/>
              <a:t>niż kwota </a:t>
            </a:r>
            <a:r>
              <a:rPr lang="pl-PL" dirty="0"/>
              <a:t>określona w przepisach wydanych na podstawie art. 11 ust. 8 </a:t>
            </a:r>
            <a:r>
              <a:rPr lang="pl-PL" dirty="0" err="1" smtClean="0"/>
              <a:t>Pzp</a:t>
            </a:r>
            <a:r>
              <a:rPr lang="pl-PL" dirty="0" smtClean="0"/>
              <a:t>. W </a:t>
            </a:r>
            <a:r>
              <a:rPr lang="pl-PL" dirty="0"/>
              <a:t>przypadku zamówień o wartości szacunkowej równej lub przekraczającej </a:t>
            </a:r>
            <a:r>
              <a:rPr lang="pl-PL" dirty="0" smtClean="0"/>
              <a:t>kwoty określone </a:t>
            </a:r>
            <a:r>
              <a:rPr lang="pl-PL" dirty="0"/>
              <a:t>w przepisach wydanych na podstawie art. 11 ust. 8 </a:t>
            </a:r>
            <a:r>
              <a:rPr lang="pl-PL" dirty="0" err="1"/>
              <a:t>Pzp</a:t>
            </a:r>
            <a:r>
              <a:rPr lang="pl-PL" dirty="0"/>
              <a:t> </a:t>
            </a:r>
            <a:r>
              <a:rPr lang="pl-PL" dirty="0" smtClean="0"/>
              <a:t>termin wynosi co </a:t>
            </a:r>
            <a:r>
              <a:rPr lang="pl-PL" dirty="0"/>
              <a:t>najmniej </a:t>
            </a:r>
            <a:r>
              <a:rPr lang="pl-PL" dirty="0">
                <a:solidFill>
                  <a:srgbClr val="FF0000"/>
                </a:solidFill>
              </a:rPr>
              <a:t>30 dni</a:t>
            </a:r>
            <a:r>
              <a:rPr lang="pl-PL" dirty="0" smtClean="0"/>
              <a:t>.</a:t>
            </a:r>
          </a:p>
          <a:p>
            <a:pPr algn="just"/>
            <a:endParaRPr lang="pl-PL" dirty="0"/>
          </a:p>
          <a:p>
            <a:pPr algn="just"/>
            <a:r>
              <a:rPr lang="pl-PL" dirty="0">
                <a:ea typeface="Calibri"/>
                <a:cs typeface="Times New Roman"/>
              </a:rPr>
              <a:t>T</a:t>
            </a:r>
            <a:r>
              <a:rPr lang="pl-PL" dirty="0" smtClean="0">
                <a:ea typeface="Calibri"/>
                <a:cs typeface="Times New Roman"/>
              </a:rPr>
              <a:t>ermin </a:t>
            </a:r>
            <a:r>
              <a:rPr lang="pl-PL" dirty="0">
                <a:ea typeface="Calibri"/>
                <a:cs typeface="Times New Roman"/>
              </a:rPr>
              <a:t>7, 14 lub 30 dni liczy się od dnia następnego po dniu upublicznienia zapytania ofertowego, a kończy się z upływem ostatniego dnia. Jeżeli koniec terminu przypada na sobotę lub dzień ustawowo wolny od pracy, termin upływa dnia następującego po dniu lub dniach wolnych od pracy</a:t>
            </a:r>
            <a:r>
              <a:rPr lang="pl-PL" dirty="0" smtClean="0">
                <a:ea typeface="Calibri"/>
                <a:cs typeface="Times New Roman"/>
              </a:rPr>
              <a:t>.</a:t>
            </a:r>
          </a:p>
          <a:p>
            <a:pPr algn="just"/>
            <a:endParaRPr lang="pl-PL" dirty="0">
              <a:ea typeface="Calibri"/>
              <a:cs typeface="Times New Roman"/>
            </a:endParaRPr>
          </a:p>
          <a:p>
            <a:pPr algn="ctr"/>
            <a:r>
              <a:rPr lang="pl-PL" b="1" dirty="0" smtClean="0">
                <a:solidFill>
                  <a:srgbClr val="FF0000"/>
                </a:solidFill>
                <a:ea typeface="Calibri"/>
                <a:cs typeface="Times New Roman"/>
              </a:rPr>
              <a:t>ZE WZGLĘDU NA SPECYFIKĘ KONKURSU 1.5.D (420/21),  W KAŻDYM PRZYPADKU WYSTARCZAJĄCY JEST TERMIN 7-DNIOWY</a:t>
            </a:r>
            <a:endParaRPr lang="pl-PL" b="1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algn="just"/>
            <a:endParaRPr lang="pl-PL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688154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770354" y="1556792"/>
            <a:ext cx="375628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spc="100" dirty="0" smtClean="0">
                <a:ln w="18000">
                  <a:solidFill>
                    <a:srgbClr val="4F81BD">
                      <a:satMod val="200000"/>
                      <a:tint val="72000"/>
                    </a:srgbClr>
                  </a:solidFill>
                  <a:prstDash val="solid"/>
                </a:ln>
                <a:solidFill>
                  <a:srgbClr val="4F81BD">
                    <a:satMod val="280000"/>
                    <a:tint val="100000"/>
                    <a:alpha val="5700"/>
                  </a:srgbClr>
                </a:solidFill>
              </a:rPr>
              <a:t> </a:t>
            </a:r>
            <a:r>
              <a:rPr lang="pl-PL" sz="2000" b="1" dirty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TERMIN SKŁADANIA OFERT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605539" y="2276872"/>
            <a:ext cx="7891300" cy="317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endParaRPr lang="pl-PL" sz="1200" b="1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pl-PL" sz="2000" dirty="0" smtClean="0">
                <a:solidFill>
                  <a:srgbClr val="FF0000"/>
                </a:solidFill>
                <a:ea typeface="Calibri"/>
                <a:cs typeface="Times New Roman"/>
              </a:rPr>
              <a:t>Często </a:t>
            </a:r>
            <a:r>
              <a:rPr lang="pl-PL" sz="2000" dirty="0">
                <a:solidFill>
                  <a:srgbClr val="FF0000"/>
                </a:solidFill>
                <a:ea typeface="Calibri"/>
                <a:cs typeface="Times New Roman"/>
              </a:rPr>
              <a:t>występujące błędy:</a:t>
            </a:r>
          </a:p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dirty="0" smtClean="0">
                <a:ea typeface="Calibri"/>
                <a:cs typeface="Times New Roman"/>
              </a:rPr>
              <a:t>zapytanie ofertowe upublicznione w dniu 1 marca, termin </a:t>
            </a:r>
            <a:r>
              <a:rPr lang="pl-PL" dirty="0">
                <a:ea typeface="Calibri"/>
                <a:cs typeface="Times New Roman"/>
              </a:rPr>
              <a:t>składania </a:t>
            </a:r>
            <a:r>
              <a:rPr lang="pl-PL" dirty="0" smtClean="0">
                <a:ea typeface="Calibri"/>
                <a:cs typeface="Times New Roman"/>
              </a:rPr>
              <a:t>ofert – </a:t>
            </a:r>
            <a:br>
              <a:rPr lang="pl-PL" dirty="0" smtClean="0">
                <a:ea typeface="Calibri"/>
                <a:cs typeface="Times New Roman"/>
              </a:rPr>
            </a:br>
            <a:r>
              <a:rPr lang="pl-PL" dirty="0" smtClean="0">
                <a:ea typeface="Calibri"/>
                <a:cs typeface="Times New Roman"/>
              </a:rPr>
              <a:t>8 marca godz. 12.00, </a:t>
            </a:r>
            <a:r>
              <a:rPr lang="pl-PL" dirty="0">
                <a:ea typeface="Calibri"/>
                <a:cs typeface="Times New Roman"/>
              </a:rPr>
              <a:t>czyli wynosił </a:t>
            </a:r>
            <a:r>
              <a:rPr lang="pl-PL" dirty="0" smtClean="0">
                <a:solidFill>
                  <a:srgbClr val="FF0000"/>
                </a:solidFill>
                <a:ea typeface="Calibri"/>
                <a:cs typeface="Times New Roman"/>
              </a:rPr>
              <a:t>6 </a:t>
            </a:r>
            <a:r>
              <a:rPr lang="pl-PL" dirty="0">
                <a:solidFill>
                  <a:srgbClr val="FF0000"/>
                </a:solidFill>
                <a:ea typeface="Calibri"/>
                <a:cs typeface="Times New Roman"/>
              </a:rPr>
              <a:t>dni i 12 </a:t>
            </a:r>
            <a:r>
              <a:rPr lang="pl-PL" dirty="0" smtClean="0">
                <a:solidFill>
                  <a:srgbClr val="FF0000"/>
                </a:solidFill>
                <a:ea typeface="Calibri"/>
                <a:cs typeface="Times New Roman"/>
              </a:rPr>
              <a:t>godzin </a:t>
            </a:r>
            <a:r>
              <a:rPr lang="pl-PL" dirty="0" smtClean="0">
                <a:ea typeface="Calibri"/>
                <a:cs typeface="Times New Roman"/>
              </a:rPr>
              <a:t>przy wymaganych pełnych </a:t>
            </a:r>
            <a:br>
              <a:rPr lang="pl-PL" dirty="0" smtClean="0">
                <a:ea typeface="Calibri"/>
                <a:cs typeface="Times New Roman"/>
              </a:rPr>
            </a:br>
            <a:r>
              <a:rPr lang="pl-PL" dirty="0" smtClean="0">
                <a:ea typeface="Calibri"/>
                <a:cs typeface="Times New Roman"/>
              </a:rPr>
              <a:t>7 dniach.</a:t>
            </a:r>
          </a:p>
          <a:p>
            <a:pPr algn="just">
              <a:lnSpc>
                <a:spcPct val="115000"/>
              </a:lnSpc>
            </a:pPr>
            <a:endParaRPr lang="pl-PL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pl-PL" sz="2000" dirty="0" smtClean="0">
                <a:solidFill>
                  <a:srgbClr val="FF0000"/>
                </a:solidFill>
                <a:ea typeface="Calibri"/>
                <a:cs typeface="Times New Roman"/>
              </a:rPr>
              <a:t>Należy pamiętać, </a:t>
            </a:r>
            <a:r>
              <a:rPr lang="pl-PL" sz="2000" dirty="0">
                <a:solidFill>
                  <a:srgbClr val="FF0000"/>
                </a:solidFill>
                <a:ea typeface="Calibri"/>
                <a:cs typeface="Times New Roman"/>
              </a:rPr>
              <a:t>że:</a:t>
            </a:r>
          </a:p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dirty="0" smtClean="0">
                <a:ea typeface="Calibri"/>
                <a:cs typeface="Times New Roman"/>
              </a:rPr>
              <a:t>terminy wynikają z rodzaju zamówienia (dostawy, usługi, roboty budowlane), ale też z jego wartości szacunkowej (progi unijne)</a:t>
            </a:r>
            <a:endParaRPr lang="pl-PL" dirty="0"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pl-PL" sz="1400" dirty="0">
              <a:ea typeface="Calibri"/>
              <a:cs typeface="Times New Roman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439140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rostokąt 20"/>
          <p:cNvSpPr/>
          <p:nvPr/>
        </p:nvSpPr>
        <p:spPr>
          <a:xfrm>
            <a:off x="2267983" y="1286942"/>
            <a:ext cx="47053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spc="100" dirty="0" smtClean="0">
                <a:ln w="18000">
                  <a:solidFill>
                    <a:srgbClr val="4F81BD">
                      <a:satMod val="200000"/>
                      <a:tint val="72000"/>
                    </a:srgbClr>
                  </a:solidFill>
                  <a:prstDash val="solid"/>
                </a:ln>
                <a:solidFill>
                  <a:srgbClr val="4F81BD">
                    <a:satMod val="280000"/>
                    <a:tint val="100000"/>
                    <a:alpha val="5700"/>
                  </a:srgbClr>
                </a:solidFill>
              </a:rPr>
              <a:t> </a:t>
            </a:r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ROSTRZYGNIĘCIE POSTĘPOWANIA</a:t>
            </a:r>
          </a:p>
          <a:p>
            <a:pPr algn="ctr"/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WYBÓR OFERTY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732239" y="2204864"/>
            <a:ext cx="7776864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 smtClean="0">
                <a:solidFill>
                  <a:prstClr val="black"/>
                </a:solidFill>
              </a:rPr>
              <a:t>Zamawiający ma obowiązek wybrać najkorzystniejszą z pośród złożonych ofert </a:t>
            </a:r>
            <a:r>
              <a:rPr lang="pl-PL" b="1" dirty="0" smtClean="0">
                <a:solidFill>
                  <a:srgbClr val="FF0000"/>
                </a:solidFill>
              </a:rPr>
              <a:t>w oparciu o ustalone kryteria oceny ofert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b="1" dirty="0" smtClean="0">
              <a:solidFill>
                <a:srgbClr val="FF0000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dirty="0">
                <a:solidFill>
                  <a:prstClr val="black"/>
                </a:solidFill>
              </a:rPr>
              <a:t>Umowę z wykonawcą, który złożył najkorzystniejszą ofertę, zawiera się </a:t>
            </a:r>
            <a:r>
              <a:rPr lang="pl-PL" u="sng" dirty="0">
                <a:solidFill>
                  <a:prstClr val="black"/>
                </a:solidFill>
              </a:rPr>
              <a:t>obowiązkowo w formie pisemnej</a:t>
            </a:r>
            <a:r>
              <a:rPr lang="pl-PL" u="sng" dirty="0" smtClean="0">
                <a:solidFill>
                  <a:prstClr val="black"/>
                </a:solidFill>
              </a:rPr>
              <a:t>.</a:t>
            </a:r>
            <a:endParaRPr lang="pl-PL" u="sng" dirty="0">
              <a:solidFill>
                <a:prstClr val="black"/>
              </a:solidFill>
            </a:endParaRPr>
          </a:p>
          <a:p>
            <a:pPr lvl="0" algn="just"/>
            <a:endParaRPr lang="pl-PL" dirty="0">
              <a:solidFill>
                <a:prstClr val="black"/>
              </a:solidFill>
            </a:endParaRPr>
          </a:p>
          <a:p>
            <a:pPr lvl="0" algn="just"/>
            <a:r>
              <a:rPr lang="pl-PL" dirty="0">
                <a:solidFill>
                  <a:prstClr val="black"/>
                </a:solidFill>
              </a:rPr>
              <a:t>Uwaga!</a:t>
            </a:r>
          </a:p>
          <a:p>
            <a:pPr lvl="0" algn="just"/>
            <a:r>
              <a:rPr lang="pl-PL" dirty="0" smtClean="0">
                <a:solidFill>
                  <a:prstClr val="black"/>
                </a:solidFill>
              </a:rPr>
              <a:t>W </a:t>
            </a:r>
            <a:r>
              <a:rPr lang="pl-PL" dirty="0">
                <a:solidFill>
                  <a:prstClr val="black"/>
                </a:solidFill>
              </a:rPr>
              <a:t>przypadku gdy wybrany wykonawca odmówi podpisania umowy możliwe jest podpisanie umowy z kolejnym wykonawcą, który uzyskał kolejną najwyższą liczbę punktów.</a:t>
            </a:r>
          </a:p>
          <a:p>
            <a:pPr lvl="0" algn="just"/>
            <a:endParaRPr lang="pl-PL" dirty="0">
              <a:solidFill>
                <a:prstClr val="black"/>
              </a:solidFill>
            </a:endParaRPr>
          </a:p>
          <a:p>
            <a:pPr lvl="0" algn="just"/>
            <a:r>
              <a:rPr lang="pl-PL" dirty="0">
                <a:solidFill>
                  <a:prstClr val="black"/>
                </a:solidFill>
              </a:rPr>
              <a:t>Jeżeli w wyniku przeprowadzonego postępowania o udzielenie zamówienia nie wpłynie żadna oferta dopuszcza się zawarcie umowy z dowolnym wykonawcą </a:t>
            </a:r>
            <a:r>
              <a:rPr lang="pl-PL" b="1" dirty="0">
                <a:solidFill>
                  <a:srgbClr val="FF0000"/>
                </a:solidFill>
              </a:rPr>
              <a:t>na warunkach określonych w zapytaniu </a:t>
            </a:r>
            <a:r>
              <a:rPr lang="pl-PL" b="1" dirty="0" smtClean="0">
                <a:solidFill>
                  <a:srgbClr val="FF0000"/>
                </a:solidFill>
              </a:rPr>
              <a:t>ofertowym (czyli przedmiot zamówienia, warunki udziału, itd. muszą być zachowane)</a:t>
            </a:r>
            <a:r>
              <a:rPr lang="pl-PL" dirty="0" smtClean="0">
                <a:solidFill>
                  <a:prstClr val="black"/>
                </a:solidFill>
              </a:rPr>
              <a:t> </a:t>
            </a:r>
            <a:endParaRPr lang="pl-PL" dirty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1600" b="1" dirty="0" smtClean="0">
              <a:solidFill>
                <a:srgbClr val="FF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1600" dirty="0">
              <a:solidFill>
                <a:prstClr val="black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877788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rostokąt 20"/>
          <p:cNvSpPr/>
          <p:nvPr/>
        </p:nvSpPr>
        <p:spPr>
          <a:xfrm>
            <a:off x="1022026" y="1196752"/>
            <a:ext cx="721704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</a:rPr>
              <a:t> </a:t>
            </a:r>
            <a:r>
              <a:rPr lang="pl-PL" sz="2000" b="1" dirty="0">
                <a:ln w="10541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Obowiązki beneficjenta </a:t>
            </a:r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 zakresie ponoszenia wydatków</a:t>
            </a:r>
          </a:p>
        </p:txBody>
      </p:sp>
      <p:sp>
        <p:nvSpPr>
          <p:cNvPr id="5" name="Prostokąt 4"/>
          <p:cNvSpPr/>
          <p:nvPr/>
        </p:nvSpPr>
        <p:spPr>
          <a:xfrm>
            <a:off x="680535" y="1988840"/>
            <a:ext cx="7900022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l-PL" dirty="0"/>
              <a:t>Ogólne zasady kwalifikowalności </a:t>
            </a:r>
            <a:r>
              <a:rPr lang="pl-PL" dirty="0" smtClean="0"/>
              <a:t> - wydatek musi być </a:t>
            </a:r>
            <a:r>
              <a:rPr lang="pl-PL" dirty="0"/>
              <a:t>m.in</a:t>
            </a:r>
            <a:r>
              <a:rPr lang="pl-PL" dirty="0" smtClean="0"/>
              <a:t>.:</a:t>
            </a:r>
          </a:p>
          <a:p>
            <a:pPr lvl="0" algn="just"/>
            <a:endParaRPr lang="pl-PL" sz="16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dirty="0"/>
              <a:t>p</a:t>
            </a:r>
            <a:r>
              <a:rPr lang="pl-PL" dirty="0" smtClean="0"/>
              <a:t>oniesiony </a:t>
            </a:r>
            <a:r>
              <a:rPr lang="pl-PL" dirty="0"/>
              <a:t>w sposób </a:t>
            </a:r>
            <a:r>
              <a:rPr lang="pl-PL" u="sng" dirty="0"/>
              <a:t>przejrzysty, racjonalny i efektywny, z zachowaniem uzyskania najlepszych efektów z danych </a:t>
            </a:r>
            <a:r>
              <a:rPr lang="pl-PL" u="sng" dirty="0" smtClean="0"/>
              <a:t>nakładów,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dirty="0" smtClean="0"/>
              <a:t>zgodny </a:t>
            </a:r>
            <a:r>
              <a:rPr lang="pl-PL" dirty="0"/>
              <a:t>z przepisami prawa, procedurami </a:t>
            </a:r>
            <a:r>
              <a:rPr lang="pl-PL" dirty="0" smtClean="0"/>
              <a:t>obowiązującymi </a:t>
            </a:r>
            <a:r>
              <a:rPr lang="pl-PL" dirty="0"/>
              <a:t>w </a:t>
            </a:r>
            <a:r>
              <a:rPr lang="pl-PL" dirty="0" smtClean="0"/>
              <a:t>programie,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dirty="0" smtClean="0"/>
              <a:t>poniesiony </a:t>
            </a:r>
            <a:r>
              <a:rPr lang="pl-PL" dirty="0"/>
              <a:t>zgodnie z postanowieniami </a:t>
            </a:r>
            <a:r>
              <a:rPr lang="pl-PL" dirty="0" smtClean="0"/>
              <a:t>umowy,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dirty="0" smtClean="0"/>
              <a:t>ujęty </a:t>
            </a:r>
            <a:r>
              <a:rPr lang="pl-PL" dirty="0"/>
              <a:t>w budżecie projektu i niezbędny do realizacji celów </a:t>
            </a:r>
            <a:r>
              <a:rPr lang="pl-PL" dirty="0" smtClean="0"/>
              <a:t>projektu,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dirty="0" smtClean="0"/>
              <a:t>należycie </a:t>
            </a:r>
            <a:r>
              <a:rPr lang="pl-PL" dirty="0"/>
              <a:t>udokumentowany i poniesiony zgodnie z Wytycznymi w </a:t>
            </a:r>
            <a:r>
              <a:rPr lang="pl-PL" dirty="0" smtClean="0"/>
              <a:t>zakresie kwalifikowalności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pl-PL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pl-PL" dirty="0" smtClean="0"/>
          </a:p>
          <a:p>
            <a:pPr lvl="0" algn="just"/>
            <a:r>
              <a:rPr lang="pl-PL" dirty="0"/>
              <a:t>S</a:t>
            </a:r>
            <a:r>
              <a:rPr lang="pl-PL" dirty="0" smtClean="0"/>
              <a:t>tosuje się wersję Wytycznych wg daty wszczęcia postępowania - </a:t>
            </a:r>
            <a:r>
              <a:rPr lang="pl-PL" b="1" dirty="0" smtClean="0">
                <a:solidFill>
                  <a:srgbClr val="FF0000"/>
                </a:solidFill>
              </a:rPr>
              <a:t>AKTUALNA WERSJA z dnia 21 grudnia 2020 r.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030480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rostokąt 20"/>
          <p:cNvSpPr/>
          <p:nvPr/>
        </p:nvSpPr>
        <p:spPr>
          <a:xfrm>
            <a:off x="2225998" y="1052736"/>
            <a:ext cx="486248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spc="100" dirty="0" smtClean="0">
                <a:ln w="18000">
                  <a:solidFill>
                    <a:srgbClr val="4F81BD">
                      <a:satMod val="200000"/>
                      <a:tint val="72000"/>
                    </a:srgbClr>
                  </a:solidFill>
                  <a:prstDash val="solid"/>
                </a:ln>
                <a:solidFill>
                  <a:srgbClr val="4F81BD">
                    <a:satMod val="280000"/>
                    <a:tint val="100000"/>
                    <a:alpha val="5700"/>
                  </a:srgbClr>
                </a:solidFill>
              </a:rPr>
              <a:t> </a:t>
            </a:r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ROZSTRZYGNIĘCIE POSTĘPOWANIA</a:t>
            </a:r>
          </a:p>
          <a:p>
            <a:pPr algn="ctr"/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WYBÓR OFERTY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732239" y="1760622"/>
            <a:ext cx="7776864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00" b="1" dirty="0" smtClean="0"/>
              <a:t>Po zakończeniu postępowania należy: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1600" dirty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prstClr val="black"/>
                </a:solidFill>
              </a:rPr>
              <a:t>Sporządzić pisemny protokół postępowania o udzielenie zamówienia zawierający                                    w  szczególności:</a:t>
            </a:r>
          </a:p>
          <a:p>
            <a:pPr marL="285750" indent="-285750" algn="just">
              <a:buFontTx/>
              <a:buChar char="-"/>
            </a:pPr>
            <a:r>
              <a:rPr lang="pl-PL" sz="1600" dirty="0" smtClean="0">
                <a:solidFill>
                  <a:prstClr val="black"/>
                </a:solidFill>
              </a:rPr>
              <a:t>Informacje o sposobie upublicznienia postępowania ofertowego;</a:t>
            </a:r>
          </a:p>
          <a:p>
            <a:pPr marL="285750" indent="-285750" algn="just">
              <a:buFontTx/>
              <a:buChar char="-"/>
            </a:pPr>
            <a:r>
              <a:rPr lang="pl-PL" sz="1600" dirty="0" smtClean="0">
                <a:solidFill>
                  <a:prstClr val="black"/>
                </a:solidFill>
              </a:rPr>
              <a:t>Wykaz ofert wraz z datą wpłynięcia;</a:t>
            </a:r>
          </a:p>
          <a:p>
            <a:pPr marL="285750" indent="-285750" algn="just">
              <a:buFontTx/>
              <a:buChar char="-"/>
            </a:pPr>
            <a:r>
              <a:rPr lang="pl-PL" sz="1600" dirty="0" smtClean="0">
                <a:solidFill>
                  <a:prstClr val="black"/>
                </a:solidFill>
              </a:rPr>
              <a:t>Informację o spełnieniu warunków udziału w postępowaniu nie podleganiu/podleganiu wykluczeniu;</a:t>
            </a:r>
          </a:p>
          <a:p>
            <a:pPr marL="285750" indent="-285750" algn="just">
              <a:buFontTx/>
              <a:buChar char="-"/>
            </a:pPr>
            <a:r>
              <a:rPr lang="pl-PL" sz="1600" dirty="0" smtClean="0">
                <a:solidFill>
                  <a:prstClr val="black"/>
                </a:solidFill>
              </a:rPr>
              <a:t>Informację o wagach punktowych lub procentowych przypisanych do poszczególnych kryteriów oceny i sposobie przyznania punktacji poszczególnym wykonawcom;</a:t>
            </a:r>
          </a:p>
          <a:p>
            <a:pPr marL="285750" indent="-285750" algn="just">
              <a:buFontTx/>
              <a:buChar char="-"/>
            </a:pPr>
            <a:r>
              <a:rPr lang="pl-PL" sz="1600" dirty="0" smtClean="0">
                <a:solidFill>
                  <a:prstClr val="black"/>
                </a:solidFill>
              </a:rPr>
              <a:t>Wskazanie wybranej oferty wraz z uzasadnieniem wyboru;</a:t>
            </a:r>
          </a:p>
          <a:p>
            <a:pPr marL="285750" indent="-285750" algn="just">
              <a:buFontTx/>
              <a:buChar char="-"/>
            </a:pPr>
            <a:r>
              <a:rPr lang="pl-PL" sz="1600" dirty="0" smtClean="0">
                <a:solidFill>
                  <a:prstClr val="black"/>
                </a:solidFill>
              </a:rPr>
              <a:t>Data i podpis zamawiającego;</a:t>
            </a:r>
          </a:p>
          <a:p>
            <a:pPr marL="285750" indent="-285750" algn="just">
              <a:buFontTx/>
              <a:buChar char="-"/>
            </a:pPr>
            <a:r>
              <a:rPr lang="pl-PL" sz="1600" dirty="0" smtClean="0">
                <a:solidFill>
                  <a:prstClr val="black"/>
                </a:solidFill>
              </a:rPr>
              <a:t>Załączniki </a:t>
            </a:r>
            <a:r>
              <a:rPr lang="pl-PL" sz="1600" dirty="0">
                <a:solidFill>
                  <a:prstClr val="black"/>
                </a:solidFill>
              </a:rPr>
              <a:t>w </a:t>
            </a:r>
            <a:r>
              <a:rPr lang="pl-PL" sz="1600" dirty="0" smtClean="0">
                <a:solidFill>
                  <a:prstClr val="black"/>
                </a:solidFill>
              </a:rPr>
              <a:t>postaci: potwierdzenia </a:t>
            </a:r>
            <a:r>
              <a:rPr lang="pl-PL" sz="1600" dirty="0">
                <a:solidFill>
                  <a:prstClr val="black"/>
                </a:solidFill>
              </a:rPr>
              <a:t>upublicznienia zapytania ofertowego </a:t>
            </a:r>
            <a:r>
              <a:rPr lang="pl-PL" sz="1600" dirty="0" smtClean="0">
                <a:solidFill>
                  <a:prstClr val="black"/>
                </a:solidFill>
              </a:rPr>
              <a:t>we właściwy sposób,  złożonych ofert, oświadczenia/oświadczeń </a:t>
            </a:r>
            <a:r>
              <a:rPr lang="pl-PL" sz="1600" dirty="0">
                <a:solidFill>
                  <a:prstClr val="black"/>
                </a:solidFill>
              </a:rPr>
              <a:t>o braku powiązań z wykonawcami, którzy </a:t>
            </a:r>
            <a:r>
              <a:rPr lang="pl-PL" sz="1600" dirty="0" smtClean="0">
                <a:solidFill>
                  <a:prstClr val="black"/>
                </a:solidFill>
              </a:rPr>
              <a:t>złożyli oferty</a:t>
            </a:r>
            <a:r>
              <a:rPr lang="pl-PL" sz="1600" dirty="0">
                <a:solidFill>
                  <a:prstClr val="black"/>
                </a:solidFill>
              </a:rPr>
              <a:t>, podpisane przez osoby wykonujące w imieniu zamawiającego </a:t>
            </a:r>
            <a:r>
              <a:rPr lang="pl-PL" sz="1600" dirty="0" smtClean="0">
                <a:solidFill>
                  <a:prstClr val="black"/>
                </a:solidFill>
              </a:rPr>
              <a:t>czynności związane </a:t>
            </a:r>
            <a:r>
              <a:rPr lang="pl-PL" sz="1600" dirty="0">
                <a:solidFill>
                  <a:prstClr val="black"/>
                </a:solidFill>
              </a:rPr>
              <a:t>z procedurą wyboru wykonawcy, w tym biorące udział w procesie </a:t>
            </a:r>
            <a:r>
              <a:rPr lang="pl-PL" sz="1600" dirty="0" smtClean="0">
                <a:solidFill>
                  <a:prstClr val="black"/>
                </a:solidFill>
              </a:rPr>
              <a:t>oceny ofert 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prstClr val="black"/>
                </a:solidFill>
              </a:rPr>
              <a:t>Informację o wyniku postępowania upublicznia się w taki sposób, w jaki zostało upublicznione zapytanie </a:t>
            </a:r>
            <a:r>
              <a:rPr lang="pl-PL" sz="1600" dirty="0" smtClean="0">
                <a:solidFill>
                  <a:prstClr val="black"/>
                </a:solidFill>
              </a:rPr>
              <a:t>ofertowe</a:t>
            </a:r>
            <a:r>
              <a:rPr lang="pl-PL" sz="1600" dirty="0">
                <a:solidFill>
                  <a:prstClr val="black"/>
                </a:solidFill>
              </a:rPr>
              <a:t> </a:t>
            </a:r>
            <a:r>
              <a:rPr lang="pl-PL" sz="1600" dirty="0" smtClean="0">
                <a:solidFill>
                  <a:prstClr val="black"/>
                </a:solidFill>
              </a:rPr>
              <a:t>(czyli w Bazie konkurencyjności). </a:t>
            </a:r>
            <a:endParaRPr lang="pl-PL" sz="1600" dirty="0">
              <a:solidFill>
                <a:prstClr val="black"/>
              </a:solidFill>
            </a:endParaRPr>
          </a:p>
          <a:p>
            <a:pPr marL="285750" indent="-285750" algn="just">
              <a:buFontTx/>
              <a:buChar char="-"/>
            </a:pPr>
            <a:endParaRPr lang="pl-PL" sz="1600" dirty="0" smtClean="0">
              <a:solidFill>
                <a:prstClr val="black"/>
              </a:solidFill>
            </a:endParaRPr>
          </a:p>
          <a:p>
            <a:pPr algn="just"/>
            <a:endParaRPr lang="pl-PL" sz="1400" dirty="0" smtClean="0">
              <a:solidFill>
                <a:prstClr val="black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121376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182074" y="1117193"/>
            <a:ext cx="486248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ctr"/>
            <a:r>
              <a:rPr lang="pl-PL" sz="2000" b="1" spc="100" dirty="0" smtClean="0">
                <a:ln w="18000">
                  <a:solidFill>
                    <a:srgbClr val="4F81BD">
                      <a:satMod val="200000"/>
                      <a:tint val="72000"/>
                    </a:srgbClr>
                  </a:solidFill>
                  <a:prstDash val="solid"/>
                </a:ln>
                <a:solidFill>
                  <a:srgbClr val="4F81BD">
                    <a:satMod val="280000"/>
                    <a:tint val="100000"/>
                    <a:alpha val="5700"/>
                  </a:srgbClr>
                </a:solidFill>
              </a:rPr>
              <a:t> </a:t>
            </a:r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ROZSTRZYGNIĘCIE </a:t>
            </a:r>
            <a:r>
              <a:rPr lang="pl-PL" sz="2000" b="1" dirty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POSTĘPOWANIA</a:t>
            </a:r>
          </a:p>
          <a:p>
            <a:pPr lvl="0" algn="ctr"/>
            <a:r>
              <a:rPr lang="pl-PL" sz="2000" b="1" dirty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WYBÓR OFERTY</a:t>
            </a:r>
          </a:p>
          <a:p>
            <a:pPr algn="ctr"/>
            <a:endParaRPr lang="pl-PL" sz="2000" b="1" dirty="0">
              <a:ln w="10541" cmpd="sng">
                <a:noFill/>
                <a:prstDash val="solid"/>
              </a:ln>
              <a:solidFill>
                <a:srgbClr val="4F81B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667666" y="1772816"/>
            <a:ext cx="7891300" cy="6357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pl-PL" sz="2000" dirty="0" smtClean="0">
                <a:solidFill>
                  <a:srgbClr val="FF0000"/>
                </a:solidFill>
                <a:ea typeface="Calibri"/>
                <a:cs typeface="Times New Roman"/>
              </a:rPr>
              <a:t>Często </a:t>
            </a:r>
            <a:r>
              <a:rPr lang="pl-PL" sz="2000" dirty="0">
                <a:solidFill>
                  <a:srgbClr val="FF0000"/>
                </a:solidFill>
                <a:ea typeface="Calibri"/>
                <a:cs typeface="Times New Roman"/>
              </a:rPr>
              <a:t>występujące błędy:</a:t>
            </a: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Calibri"/>
                <a:cs typeface="Times New Roman"/>
              </a:rPr>
              <a:t>Wybór </a:t>
            </a:r>
            <a:r>
              <a:rPr lang="pl-PL" sz="2000" dirty="0">
                <a:ea typeface="Calibri"/>
                <a:cs typeface="Times New Roman"/>
              </a:rPr>
              <a:t>oferty wykonawcy niespełniającego </a:t>
            </a:r>
            <a:r>
              <a:rPr lang="pl-PL" sz="2000" dirty="0" smtClean="0">
                <a:ea typeface="Calibri"/>
                <a:cs typeface="Times New Roman"/>
              </a:rPr>
              <a:t>warunków udziału </a:t>
            </a:r>
            <a:r>
              <a:rPr lang="pl-PL" sz="2000" dirty="0">
                <a:ea typeface="Calibri"/>
                <a:cs typeface="Times New Roman"/>
              </a:rPr>
              <a:t>w postępowaniu o udzielenie zamówienia.</a:t>
            </a: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Calibri"/>
                <a:cs typeface="Times New Roman"/>
              </a:rPr>
              <a:t>Nieuzasadnione </a:t>
            </a:r>
            <a:r>
              <a:rPr lang="pl-PL" sz="2000" dirty="0">
                <a:ea typeface="Calibri"/>
                <a:cs typeface="Times New Roman"/>
              </a:rPr>
              <a:t>wykluczenie wykonawcy, który złożył </a:t>
            </a:r>
            <a:r>
              <a:rPr lang="pl-PL" sz="2000" dirty="0" smtClean="0">
                <a:ea typeface="Calibri"/>
                <a:cs typeface="Times New Roman"/>
              </a:rPr>
              <a:t>ofertę najkorzystniejszą</a:t>
            </a:r>
            <a:r>
              <a:rPr lang="pl-PL" sz="2000" dirty="0">
                <a:ea typeface="Calibri"/>
                <a:cs typeface="Times New Roman"/>
              </a:rPr>
              <a:t>, jako niespełniającego warunku </a:t>
            </a:r>
            <a:r>
              <a:rPr lang="pl-PL" sz="2000" dirty="0" smtClean="0">
                <a:ea typeface="Calibri"/>
                <a:cs typeface="Times New Roman"/>
              </a:rPr>
              <a:t>udziału w </a:t>
            </a:r>
            <a:r>
              <a:rPr lang="pl-PL" sz="2000" dirty="0">
                <a:ea typeface="Calibri"/>
                <a:cs typeface="Times New Roman"/>
              </a:rPr>
              <a:t>postępowaniu o udzielnie </a:t>
            </a:r>
            <a:r>
              <a:rPr lang="pl-PL" sz="2000" dirty="0" smtClean="0">
                <a:ea typeface="Calibri"/>
                <a:cs typeface="Times New Roman"/>
              </a:rPr>
              <a:t>zamówienia</a:t>
            </a: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Calibri"/>
                <a:cs typeface="Times New Roman"/>
              </a:rPr>
              <a:t>odrzucenie </a:t>
            </a:r>
            <a:r>
              <a:rPr lang="pl-PL" sz="2000" dirty="0">
                <a:ea typeface="Calibri"/>
                <a:cs typeface="Times New Roman"/>
              </a:rPr>
              <a:t>oferty bez uzupełnienia dokumentu, który </a:t>
            </a:r>
            <a:r>
              <a:rPr lang="pl-PL" sz="2000" dirty="0" smtClean="0">
                <a:ea typeface="Calibri"/>
                <a:cs typeface="Times New Roman"/>
              </a:rPr>
              <a:t>nie miał </a:t>
            </a:r>
            <a:r>
              <a:rPr lang="pl-PL" sz="2000" dirty="0">
                <a:ea typeface="Calibri"/>
                <a:cs typeface="Times New Roman"/>
              </a:rPr>
              <a:t>wpływu na kryteria oceny ofert oraz treść </a:t>
            </a:r>
            <a:r>
              <a:rPr lang="pl-PL" sz="2000" dirty="0" smtClean="0">
                <a:ea typeface="Calibri"/>
                <a:cs typeface="Times New Roman"/>
              </a:rPr>
              <a:t>oferty</a:t>
            </a: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FF0000"/>
                </a:solidFill>
                <a:ea typeface="Calibri"/>
                <a:cs typeface="Times New Roman"/>
              </a:rPr>
              <a:t>Brak pisemnej </a:t>
            </a:r>
            <a:r>
              <a:rPr lang="pl-PL" sz="2000" dirty="0" smtClean="0">
                <a:solidFill>
                  <a:srgbClr val="FF0000"/>
                </a:solidFill>
                <a:ea typeface="Calibri"/>
                <a:cs typeface="Times New Roman"/>
              </a:rPr>
              <a:t>umowy</a:t>
            </a: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prstClr val="black"/>
                </a:solidFill>
                <a:ea typeface="Calibri"/>
                <a:cs typeface="Times New Roman"/>
              </a:rPr>
              <a:t>Brak </a:t>
            </a:r>
            <a:r>
              <a:rPr lang="pl-PL" sz="2000" dirty="0">
                <a:solidFill>
                  <a:prstClr val="black"/>
                </a:solidFill>
                <a:ea typeface="Calibri"/>
                <a:cs typeface="Times New Roman"/>
              </a:rPr>
              <a:t>protokołu lub brak wszystkich informacji ujętych w protokole z postępowania o udzielenie zamówienia,</a:t>
            </a: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prstClr val="black"/>
                </a:solidFill>
                <a:ea typeface="Calibri"/>
                <a:cs typeface="Times New Roman"/>
              </a:rPr>
              <a:t>Brak </a:t>
            </a:r>
            <a:r>
              <a:rPr lang="pl-PL" sz="2000" dirty="0">
                <a:solidFill>
                  <a:prstClr val="black"/>
                </a:solidFill>
                <a:ea typeface="Calibri"/>
                <a:cs typeface="Times New Roman"/>
              </a:rPr>
              <a:t>załączników do protokołu tj.: dokumentu potwierdzającego upublicznienie wraz z treścią upublicznienia, złożonych ofert, oświadczeń o braku powiązań z wykonawcami, którzy złożyli oferty</a:t>
            </a: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pl-PL" sz="20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pl-PL" sz="2000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r>
              <a:rPr lang="pl-PL" sz="2000" b="1" dirty="0">
                <a:ea typeface="Calibri"/>
                <a:cs typeface="Times New Roman"/>
              </a:rPr>
              <a:t> </a:t>
            </a: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pl-PL" sz="1400" dirty="0">
              <a:ea typeface="Calibri"/>
              <a:cs typeface="Times New Roman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462097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rostokąt 20"/>
          <p:cNvSpPr/>
          <p:nvPr/>
        </p:nvSpPr>
        <p:spPr>
          <a:xfrm>
            <a:off x="3457473" y="1069132"/>
            <a:ext cx="232640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spc="100" dirty="0" smtClean="0">
                <a:ln w="18000">
                  <a:solidFill>
                    <a:srgbClr val="4F81BD">
                      <a:satMod val="200000"/>
                      <a:tint val="72000"/>
                    </a:srgbClr>
                  </a:solidFill>
                  <a:prstDash val="solid"/>
                </a:ln>
                <a:solidFill>
                  <a:srgbClr val="4F81BD">
                    <a:satMod val="280000"/>
                    <a:tint val="100000"/>
                    <a:alpha val="5700"/>
                  </a:srgbClr>
                </a:solidFill>
              </a:rPr>
              <a:t> </a:t>
            </a:r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ZMIANA UMOWY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732242" y="1476720"/>
            <a:ext cx="7776864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b="1" dirty="0">
                <a:solidFill>
                  <a:prstClr val="black"/>
                </a:solidFill>
              </a:rPr>
              <a:t>Nie jest możliwe dokonywanie istotnych zmian postanowień zawartej umowy w stosunku do treści oferty na podstawie której dokonano wyboru wykonawcy, chyba że w zapytaniu ofertowym została przewidziana możliwość oraz warunki  dokonania takiej zmiany lub zmiana ma charakter niezależny od zamawiającego.</a:t>
            </a:r>
          </a:p>
          <a:p>
            <a:pPr algn="just"/>
            <a:endParaRPr lang="pl-PL" b="1" dirty="0" smtClean="0">
              <a:solidFill>
                <a:prstClr val="black"/>
              </a:solidFill>
            </a:endParaRPr>
          </a:p>
          <a:p>
            <a:pPr algn="just"/>
            <a:r>
              <a:rPr lang="pl-PL" sz="1600" b="1" dirty="0" smtClean="0">
                <a:solidFill>
                  <a:prstClr val="black"/>
                </a:solidFill>
              </a:rPr>
              <a:t>Zmiana jest istotna, jeśli:</a:t>
            </a:r>
          </a:p>
          <a:p>
            <a:pPr algn="just"/>
            <a:endParaRPr lang="pl-PL" sz="1600" b="1" dirty="0" smtClean="0">
              <a:solidFill>
                <a:prstClr val="black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prstClr val="black"/>
                </a:solidFill>
              </a:rPr>
              <a:t>zmienia ogólny </a:t>
            </a:r>
            <a:r>
              <a:rPr lang="pl-PL" sz="1600" dirty="0">
                <a:solidFill>
                  <a:prstClr val="black"/>
                </a:solidFill>
              </a:rPr>
              <a:t>charakter umowy, w stosunku do charakteru tej umowy w pierwotnym brzmieniu</a:t>
            </a:r>
            <a:r>
              <a:rPr lang="pl-PL" sz="1600" dirty="0" smtClean="0">
                <a:solidFill>
                  <a:prstClr val="black"/>
                </a:solidFill>
              </a:rPr>
              <a:t>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prstClr val="black"/>
                </a:solidFill>
              </a:rPr>
              <a:t>nie </a:t>
            </a:r>
            <a:r>
              <a:rPr lang="pl-PL" sz="1600" dirty="0">
                <a:solidFill>
                  <a:prstClr val="black"/>
                </a:solidFill>
              </a:rPr>
              <a:t>zmienia ogólnego charakteru umowy, </a:t>
            </a:r>
            <a:r>
              <a:rPr lang="pl-PL" sz="1600" dirty="0" smtClean="0">
                <a:solidFill>
                  <a:prstClr val="black"/>
                </a:solidFill>
              </a:rPr>
              <a:t>ale zachodzi </a:t>
            </a:r>
            <a:r>
              <a:rPr lang="pl-PL" sz="1600" dirty="0">
                <a:solidFill>
                  <a:prstClr val="black"/>
                </a:solidFill>
              </a:rPr>
              <a:t>co najmniej jedna z następujących okoliczności</a:t>
            </a:r>
            <a:r>
              <a:rPr lang="pl-PL" sz="1600" dirty="0" smtClean="0">
                <a:solidFill>
                  <a:prstClr val="black"/>
                </a:solidFill>
              </a:rPr>
              <a:t>:</a:t>
            </a:r>
          </a:p>
          <a:p>
            <a:pPr algn="just"/>
            <a:endParaRPr lang="pl-PL" sz="1600" dirty="0">
              <a:solidFill>
                <a:prstClr val="black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prstClr val="black"/>
                </a:solidFill>
              </a:rPr>
              <a:t>zmiana wprowadza takie warunki, które spowodowałyby uczestnictwo (realne lub potencjalne) w postępowaniu </a:t>
            </a:r>
            <a:r>
              <a:rPr lang="pl-PL" sz="1600" dirty="0">
                <a:solidFill>
                  <a:srgbClr val="FF0000"/>
                </a:solidFill>
              </a:rPr>
              <a:t>innych wykonawców lub wybór oferty innej treści</a:t>
            </a:r>
            <a:r>
              <a:rPr lang="pl-PL" sz="1600" dirty="0">
                <a:solidFill>
                  <a:prstClr val="black"/>
                </a:solidFill>
              </a:rPr>
              <a:t>,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prstClr val="black"/>
                </a:solidFill>
              </a:rPr>
              <a:t>prowadzi do </a:t>
            </a:r>
            <a:r>
              <a:rPr lang="pl-PL" sz="1600" dirty="0">
                <a:solidFill>
                  <a:srgbClr val="FF0000"/>
                </a:solidFill>
              </a:rPr>
              <a:t>zmiany równowagi ekonomicznej umowy </a:t>
            </a:r>
            <a:r>
              <a:rPr lang="pl-PL" sz="1600" dirty="0">
                <a:solidFill>
                  <a:prstClr val="black"/>
                </a:solidFill>
              </a:rPr>
              <a:t>na korzyść wykonawcy w sposób, który nie został przewidziany w pierwotnej umowie,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l-PL" sz="1600" dirty="0" smtClean="0">
                <a:solidFill>
                  <a:prstClr val="black"/>
                </a:solidFill>
              </a:rPr>
              <a:t>rozszerza </a:t>
            </a:r>
            <a:r>
              <a:rPr lang="pl-PL" sz="1600" dirty="0">
                <a:solidFill>
                  <a:prstClr val="black"/>
                </a:solidFill>
              </a:rPr>
              <a:t>zakres świadczeń i zobowiązań wykonawcy,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prstClr val="black"/>
                </a:solidFill>
              </a:rPr>
              <a:t>zmiana polega na zastąpieniu wykonawcy nowym, w przypadkach innych niż przewidziane w ustawie.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387799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3457484" y="1484784"/>
            <a:ext cx="232640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spc="100" dirty="0" smtClean="0">
                <a:ln w="18000">
                  <a:solidFill>
                    <a:srgbClr val="4F81BD">
                      <a:satMod val="200000"/>
                      <a:tint val="72000"/>
                    </a:srgbClr>
                  </a:solidFill>
                  <a:prstDash val="solid"/>
                </a:ln>
                <a:solidFill>
                  <a:srgbClr val="4F81BD">
                    <a:satMod val="280000"/>
                    <a:tint val="100000"/>
                    <a:alpha val="5700"/>
                  </a:srgbClr>
                </a:solidFill>
              </a:rPr>
              <a:t> </a:t>
            </a:r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ZMIANA UMOWY</a:t>
            </a:r>
            <a:endParaRPr lang="pl-PL" sz="2000" b="1" dirty="0">
              <a:ln w="10541" cmpd="sng">
                <a:noFill/>
                <a:prstDash val="solid"/>
              </a:ln>
              <a:solidFill>
                <a:srgbClr val="4F81B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132856"/>
            <a:ext cx="7891300" cy="4233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pl-PL" sz="2000" dirty="0" smtClean="0">
                <a:solidFill>
                  <a:srgbClr val="FF0000"/>
                </a:solidFill>
                <a:ea typeface="Calibri"/>
                <a:cs typeface="Times New Roman"/>
              </a:rPr>
              <a:t>Często </a:t>
            </a:r>
            <a:r>
              <a:rPr lang="pl-PL" sz="2000" dirty="0">
                <a:solidFill>
                  <a:srgbClr val="FF0000"/>
                </a:solidFill>
                <a:ea typeface="Calibri"/>
                <a:cs typeface="Times New Roman"/>
              </a:rPr>
              <a:t>występujące błędy:</a:t>
            </a: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Calibri"/>
                <a:cs typeface="Times New Roman"/>
              </a:rPr>
              <a:t>Wydłużenie terminu realizacji zamówienia.</a:t>
            </a:r>
            <a:endParaRPr lang="pl-PL" sz="2000" dirty="0"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Calibri"/>
                <a:cs typeface="Times New Roman"/>
              </a:rPr>
              <a:t>Rozszerzenie (lub ograniczenie) zakresu świadczeń umownych</a:t>
            </a: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Calibri"/>
                <a:cs typeface="Times New Roman"/>
              </a:rPr>
              <a:t>Zmiana warunków realizacji umowy np. w zakresie </a:t>
            </a:r>
            <a:r>
              <a:rPr lang="pl-PL" sz="2000" dirty="0" smtClean="0">
                <a:solidFill>
                  <a:srgbClr val="FF0000"/>
                </a:solidFill>
                <a:ea typeface="Calibri"/>
                <a:cs typeface="Times New Roman"/>
              </a:rPr>
              <a:t>zabezpieczeń, ubezpieczeń, kar umownych.</a:t>
            </a: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pl-PL" sz="2000" dirty="0" smtClean="0">
              <a:solidFill>
                <a:srgbClr val="FF0000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pl-PL" sz="2000" dirty="0" smtClean="0">
                <a:solidFill>
                  <a:srgbClr val="FF0000"/>
                </a:solidFill>
                <a:ea typeface="Calibri"/>
                <a:cs typeface="Times New Roman"/>
              </a:rPr>
              <a:t>Należy pamiętać o:</a:t>
            </a: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Calibri"/>
                <a:cs typeface="Times New Roman"/>
              </a:rPr>
              <a:t>Warunkach realizacji zamówienia w postępowaniu określonych w zapytaniu ofertowym</a:t>
            </a:r>
          </a:p>
          <a:p>
            <a:pPr marL="34290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Calibri"/>
                <a:cs typeface="Times New Roman"/>
              </a:rPr>
              <a:t>Wzorze umowy – jeśli była załącznikiem do zapytania</a:t>
            </a:r>
            <a:endParaRPr lang="pl-PL" sz="2000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r>
              <a:rPr lang="pl-PL" sz="2000" b="1" dirty="0">
                <a:ea typeface="Calibri"/>
                <a:cs typeface="Times New Roman"/>
              </a:rPr>
              <a:t> </a:t>
            </a: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pl-PL" sz="1400" dirty="0">
              <a:ea typeface="Calibri"/>
              <a:cs typeface="Times New Roman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731555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992675" y="1484784"/>
            <a:ext cx="317907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spc="100" dirty="0" smtClean="0">
                <a:ln w="18000">
                  <a:solidFill>
                    <a:srgbClr val="4F81BD">
                      <a:satMod val="200000"/>
                      <a:tint val="72000"/>
                    </a:srgbClr>
                  </a:solidFill>
                  <a:prstDash val="solid"/>
                </a:ln>
                <a:solidFill>
                  <a:srgbClr val="4F81BD">
                    <a:satMod val="280000"/>
                    <a:tint val="100000"/>
                    <a:alpha val="5700"/>
                  </a:srgbClr>
                </a:solidFill>
              </a:rPr>
              <a:t> </a:t>
            </a:r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KONFLIKT INTERESÓW</a:t>
            </a:r>
            <a:endParaRPr lang="pl-PL" sz="2000" b="1" dirty="0">
              <a:ln w="10541" cmpd="sng">
                <a:noFill/>
                <a:prstDash val="solid"/>
              </a:ln>
              <a:solidFill>
                <a:srgbClr val="4F81B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904375" y="2276872"/>
            <a:ext cx="7420756" cy="1984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dirty="0" smtClean="0">
                <a:ea typeface="Calibri"/>
                <a:cs typeface="Times New Roman"/>
              </a:rPr>
              <a:t>Beneficjent co do zasady nie </a:t>
            </a:r>
            <a:r>
              <a:rPr lang="pl-PL" dirty="0">
                <a:ea typeface="Calibri"/>
                <a:cs typeface="Times New Roman"/>
              </a:rPr>
              <a:t>może udzielić zamówienia podmiotom </a:t>
            </a:r>
            <a:r>
              <a:rPr lang="pl-PL" dirty="0" smtClean="0">
                <a:ea typeface="Calibri"/>
                <a:cs typeface="Times New Roman"/>
              </a:rPr>
              <a:t>powiązanym z </a:t>
            </a:r>
            <a:r>
              <a:rPr lang="pl-PL" dirty="0">
                <a:ea typeface="Calibri"/>
                <a:cs typeface="Times New Roman"/>
              </a:rPr>
              <a:t>nim osobowo lub kapitałowo </a:t>
            </a:r>
            <a:endParaRPr lang="pl-PL" dirty="0" smtClean="0"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dirty="0" smtClean="0">
                <a:ea typeface="Calibri"/>
                <a:cs typeface="Times New Roman"/>
              </a:rPr>
              <a:t>Osoby </a:t>
            </a:r>
            <a:r>
              <a:rPr lang="pl-PL" dirty="0">
                <a:ea typeface="Calibri"/>
                <a:cs typeface="Times New Roman"/>
              </a:rPr>
              <a:t>wykonujące w imieniu zamawiającego czynności związane z procedurą wyboru wykonawcy, w tym biorące udział w procesie oceny ofert, nie mogą być powiązane osobowo lub kapitałowo z wykonawcami, którzy złożyli oferty. Osoby </a:t>
            </a:r>
            <a:r>
              <a:rPr lang="pl-PL" dirty="0" smtClean="0">
                <a:ea typeface="Calibri"/>
                <a:cs typeface="Times New Roman"/>
              </a:rPr>
              <a:t>te powinny </a:t>
            </a:r>
            <a:r>
              <a:rPr lang="pl-PL" dirty="0">
                <a:ea typeface="Calibri"/>
                <a:cs typeface="Times New Roman"/>
              </a:rPr>
              <a:t>być bezstronne i obiektywne</a:t>
            </a:r>
            <a:r>
              <a:rPr lang="pl-PL" dirty="0" smtClean="0">
                <a:ea typeface="Calibri"/>
                <a:cs typeface="Times New Roman"/>
              </a:rPr>
              <a:t>.</a:t>
            </a:r>
            <a:endParaRPr lang="pl-PL" dirty="0">
              <a:ea typeface="Calibri"/>
              <a:cs typeface="Times New Roman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86368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766281" y="1084674"/>
            <a:ext cx="563186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Definicja konfliktu interesów wg Wytycznych</a:t>
            </a:r>
            <a:endParaRPr lang="pl-PL" sz="2000" b="1" dirty="0">
              <a:ln w="10541" cmpd="sng">
                <a:noFill/>
                <a:prstDash val="solid"/>
              </a:ln>
              <a:solidFill>
                <a:srgbClr val="4F81B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904375" y="1506728"/>
            <a:ext cx="7420756" cy="5189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l-PL" dirty="0">
                <a:ea typeface="Calibri"/>
                <a:cs typeface="Times New Roman"/>
              </a:rPr>
              <a:t>Przez powiązania kapitałowe lub osobowe rozumie się wzajemne powiązania między beneficjentem lub osobami upoważnionymi do zaciągania zobowiązań w imieniu beneficjenta lub osobami wykonującymi w imieniu beneficjenta czynności związane z przeprowadzeniem procedury wyboru wykonawcy a wykonawcą, polegające w szczególności na (katalog otwarty</a:t>
            </a:r>
            <a:r>
              <a:rPr lang="pl-PL" dirty="0" smtClean="0">
                <a:ea typeface="Calibri"/>
                <a:cs typeface="Times New Roman"/>
              </a:rPr>
              <a:t>):</a:t>
            </a:r>
          </a:p>
          <a:p>
            <a:pPr algn="just">
              <a:lnSpc>
                <a:spcPct val="115000"/>
              </a:lnSpc>
            </a:pPr>
            <a:endParaRPr lang="pl-PL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</a:pPr>
            <a:r>
              <a:rPr lang="pl-PL" dirty="0" smtClean="0">
                <a:ea typeface="Calibri"/>
                <a:cs typeface="Times New Roman"/>
              </a:rPr>
              <a:t>a) uczestniczeniu </a:t>
            </a:r>
            <a:r>
              <a:rPr lang="pl-PL" dirty="0">
                <a:ea typeface="Calibri"/>
                <a:cs typeface="Times New Roman"/>
              </a:rPr>
              <a:t>w spółce jako wspólnik spółki cywilnej lub spółki osobowej,</a:t>
            </a:r>
          </a:p>
          <a:p>
            <a:pPr algn="just">
              <a:lnSpc>
                <a:spcPct val="115000"/>
              </a:lnSpc>
            </a:pPr>
            <a:r>
              <a:rPr lang="pl-PL" dirty="0" smtClean="0">
                <a:ea typeface="Calibri"/>
                <a:cs typeface="Times New Roman"/>
              </a:rPr>
              <a:t>b) posiadaniu </a:t>
            </a:r>
            <a:r>
              <a:rPr lang="pl-PL" dirty="0">
                <a:ea typeface="Calibri"/>
                <a:cs typeface="Times New Roman"/>
              </a:rPr>
              <a:t>co najmniej 10% udziałów lub akcji, o ile niższy próg nie wynika z przepisów prawa lub nie został określony przez IZ w wytycznych programowych,</a:t>
            </a:r>
          </a:p>
          <a:p>
            <a:pPr algn="just">
              <a:lnSpc>
                <a:spcPct val="115000"/>
              </a:lnSpc>
            </a:pPr>
            <a:r>
              <a:rPr lang="pl-PL" dirty="0" smtClean="0">
                <a:ea typeface="Calibri"/>
                <a:cs typeface="Times New Roman"/>
              </a:rPr>
              <a:t>c) pełnieniu </a:t>
            </a:r>
            <a:r>
              <a:rPr lang="pl-PL" dirty="0">
                <a:ea typeface="Calibri"/>
                <a:cs typeface="Times New Roman"/>
              </a:rPr>
              <a:t>funkcji członka organu nadzorczego lub zarządzającego, prokurenta, pełnomocnika,</a:t>
            </a:r>
          </a:p>
          <a:p>
            <a:pPr algn="just">
              <a:lnSpc>
                <a:spcPct val="115000"/>
              </a:lnSpc>
            </a:pPr>
            <a:r>
              <a:rPr lang="pl-PL" dirty="0" smtClean="0">
                <a:ea typeface="Calibri"/>
                <a:cs typeface="Times New Roman"/>
              </a:rPr>
              <a:t>d) pozostawaniu </a:t>
            </a:r>
            <a:r>
              <a:rPr lang="pl-PL" dirty="0">
                <a:ea typeface="Calibri"/>
                <a:cs typeface="Times New Roman"/>
              </a:rPr>
              <a:t>w związku małżeńskim, w stosunku pokrewieństwa lub powinowactwa w linii prostej, pokrewieństwa drugiego stopnia lub powinowactwa drugiego stopnia w linii bocznej lub w stosunku przysposobienia, opieki lub kurateli.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38659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850540" y="1484784"/>
            <a:ext cx="554029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Skutki naruszeń zasad udzielania zamówień</a:t>
            </a:r>
          </a:p>
          <a:p>
            <a:pPr algn="ctr"/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- korekty finansowe i pomniejszenia</a:t>
            </a:r>
            <a:endParaRPr lang="pl-PL" sz="2000" b="1" dirty="0">
              <a:ln w="10541" cmpd="sng">
                <a:noFill/>
                <a:prstDash val="solid"/>
              </a:ln>
              <a:solidFill>
                <a:srgbClr val="4F81B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910299" y="2132856"/>
            <a:ext cx="7420756" cy="3596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endParaRPr lang="pl-PL" dirty="0" smtClean="0"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dirty="0" smtClean="0">
                <a:ea typeface="Calibri"/>
                <a:cs typeface="Times New Roman"/>
              </a:rPr>
              <a:t>Co do zasady – wydatek nieprawidłowo poniesiony winien być wydatkiem niekwalifikowalnym, ale…</a:t>
            </a: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dirty="0" smtClean="0">
                <a:ea typeface="Calibri"/>
                <a:cs typeface="Times New Roman"/>
              </a:rPr>
              <a:t>Stosuje się stawki procentowe określone w Rozporządzeniu </a:t>
            </a:r>
            <a:r>
              <a:rPr lang="pl-PL" dirty="0">
                <a:ea typeface="Calibri"/>
                <a:cs typeface="Times New Roman"/>
              </a:rPr>
              <a:t>Ministra Rozwoju z dnia 29 stycznia 2016 r. w sprawie warunków obniżania wartości korekt finansowych oraz wydatków poniesionych nieprawidłowo związanych z udzielaniem zamówień tzw. </a:t>
            </a:r>
            <a:r>
              <a:rPr lang="pl-PL" b="1" dirty="0" smtClean="0">
                <a:ea typeface="Calibri"/>
                <a:cs typeface="Times New Roman"/>
              </a:rPr>
              <a:t>Taryfikator</a:t>
            </a: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dirty="0">
                <a:ea typeface="Calibri"/>
                <a:cs typeface="Times New Roman"/>
              </a:rPr>
              <a:t>W przypadku stwierdzenia nieprawidłowości, której w załączniku do rozporządzenia nie określono stawki procentowej, stosuje się stawkę procentową odpowiadającą najbliżej rodzajowo kategorii nieprawidłowości indywidualnych</a:t>
            </a:r>
            <a:r>
              <a:rPr lang="pl-PL" dirty="0" smtClean="0">
                <a:ea typeface="Calibri"/>
                <a:cs typeface="Times New Roman"/>
              </a:rPr>
              <a:t>.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363271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3962499" y="1099581"/>
            <a:ext cx="123944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Kontrola</a:t>
            </a:r>
            <a:endParaRPr lang="pl-PL" sz="2000" b="1" dirty="0">
              <a:ln w="10541" cmpd="sng">
                <a:noFill/>
                <a:prstDash val="solid"/>
              </a:ln>
              <a:solidFill>
                <a:srgbClr val="4F81B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683568" y="1499691"/>
            <a:ext cx="7992888" cy="5436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l-PL" b="1" dirty="0" smtClean="0">
                <a:solidFill>
                  <a:srgbClr val="FF0000"/>
                </a:solidFill>
                <a:ea typeface="Calibri"/>
                <a:cs typeface="Times New Roman"/>
              </a:rPr>
              <a:t>Obligatoryjnie w trakcie realizacji projektu (oraz przed podpisaniem umowy o dofinansowanie):</a:t>
            </a:r>
          </a:p>
          <a:p>
            <a:pPr algn="just">
              <a:lnSpc>
                <a:spcPct val="115000"/>
              </a:lnSpc>
            </a:pPr>
            <a:endParaRPr lang="pl-PL" sz="1100" dirty="0" smtClean="0"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pl-PL" dirty="0" smtClean="0">
                <a:ea typeface="Calibri"/>
                <a:cs typeface="Times New Roman"/>
              </a:rPr>
              <a:t>Kontrola wszystkich zamówień w trybie ustawy PZP</a:t>
            </a:r>
          </a:p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pl-PL" dirty="0" smtClean="0">
                <a:ea typeface="Calibri"/>
                <a:cs typeface="Times New Roman"/>
              </a:rPr>
              <a:t>Kontrola zamówień w oparciu o zasadę konkurencyjności o wartości szacunkowej równej lub wyższej od 500 tys. PLN</a:t>
            </a:r>
          </a:p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pl-PL" dirty="0" smtClean="0">
                <a:ea typeface="Calibri"/>
                <a:cs typeface="Times New Roman"/>
              </a:rPr>
              <a:t>Kontrola wszystkich postępowań zakończonych przed podpisaniem umowy o dofinansowanie niezależnie od trybu i wartości</a:t>
            </a:r>
          </a:p>
          <a:p>
            <a:pPr algn="just">
              <a:lnSpc>
                <a:spcPct val="115000"/>
              </a:lnSpc>
            </a:pPr>
            <a:endParaRPr lang="pl-PL" sz="1000" dirty="0" smtClean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</a:pPr>
            <a:r>
              <a:rPr lang="pl-PL" b="1" dirty="0" smtClean="0">
                <a:solidFill>
                  <a:srgbClr val="FF0000"/>
                </a:solidFill>
                <a:ea typeface="Calibri"/>
                <a:cs typeface="Times New Roman"/>
              </a:rPr>
              <a:t>Na zakończenie realizacji projektu:</a:t>
            </a:r>
          </a:p>
          <a:p>
            <a:pPr algn="just">
              <a:lnSpc>
                <a:spcPct val="115000"/>
              </a:lnSpc>
            </a:pPr>
            <a:endParaRPr lang="pl-PL" sz="1100" dirty="0" smtClean="0"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pl-PL" dirty="0" smtClean="0">
                <a:ea typeface="Calibri"/>
                <a:cs typeface="Times New Roman"/>
              </a:rPr>
              <a:t>Kontrola całego projektu (w  tym wszystkich zamówień) - kontrola na próbie projektów na podstawie analizy ryzyka/losowania</a:t>
            </a:r>
          </a:p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endParaRPr lang="pl-PL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</a:pPr>
            <a:r>
              <a:rPr lang="pl-PL" dirty="0" smtClean="0">
                <a:ea typeface="Calibri"/>
                <a:cs typeface="Times New Roman"/>
              </a:rPr>
              <a:t>Pełna </a:t>
            </a:r>
            <a:r>
              <a:rPr lang="pl-PL" dirty="0">
                <a:ea typeface="Calibri"/>
                <a:cs typeface="Times New Roman"/>
              </a:rPr>
              <a:t>informacja w ww. zakresie wraz z odpowiednimi listami sprawdzającymi dostępna jest na stronie </a:t>
            </a:r>
            <a:r>
              <a:rPr lang="pl-PL" b="1" dirty="0">
                <a:solidFill>
                  <a:srgbClr val="FF0000"/>
                </a:solidFill>
                <a:ea typeface="Calibri"/>
                <a:cs typeface="Times New Roman"/>
              </a:rPr>
              <a:t>http://www.dip.dolnyslask.pl/zapobieganie-naduzyciom.html</a:t>
            </a:r>
          </a:p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endParaRPr lang="pl-PL" dirty="0">
              <a:ea typeface="Calibri"/>
              <a:cs typeface="Times New Roman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642829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926771" y="3501008"/>
            <a:ext cx="341151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spc="100" dirty="0" smtClean="0">
                <a:ln w="18000">
                  <a:solidFill>
                    <a:srgbClr val="4F81BD">
                      <a:satMod val="200000"/>
                      <a:tint val="72000"/>
                    </a:srgbClr>
                  </a:solidFill>
                  <a:prstDash val="solid"/>
                </a:ln>
                <a:solidFill>
                  <a:srgbClr val="4F81BD">
                    <a:satMod val="280000"/>
                    <a:tint val="100000"/>
                    <a:alpha val="5700"/>
                  </a:srgbClr>
                </a:solidFill>
              </a:rPr>
              <a:t> </a:t>
            </a:r>
            <a:r>
              <a:rPr lang="pl-PL" sz="28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Dziękuję za uwagę</a:t>
            </a:r>
            <a:endParaRPr lang="pl-PL" sz="2800" b="1" dirty="0">
              <a:ln w="10541" cmpd="sng">
                <a:noFill/>
                <a:prstDash val="solid"/>
              </a:ln>
              <a:solidFill>
                <a:srgbClr val="4F81B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132856"/>
            <a:ext cx="7891300" cy="679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pl-PL" sz="2000" b="1" dirty="0" smtClean="0">
                <a:ea typeface="Calibri"/>
                <a:cs typeface="Times New Roman"/>
              </a:rPr>
              <a:t> </a:t>
            </a:r>
            <a:endParaRPr lang="pl-PL" sz="2000" b="1" dirty="0"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pl-PL" sz="1400" dirty="0">
              <a:ea typeface="Calibri"/>
              <a:cs typeface="Times New Roman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189683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9" descr="SIEDZIBA DIP WROCLAW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3442" y="2420888"/>
            <a:ext cx="4428492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rostokąt 4"/>
          <p:cNvSpPr/>
          <p:nvPr/>
        </p:nvSpPr>
        <p:spPr>
          <a:xfrm>
            <a:off x="683570" y="2348882"/>
            <a:ext cx="2518169" cy="310854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11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</a:rPr>
              <a:t> </a:t>
            </a:r>
          </a:p>
          <a:p>
            <a:pPr algn="ctr"/>
            <a:r>
              <a:rPr lang="pl-PL" sz="1100" b="1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dobe Garamond Pro" pitchFamily="18" charset="0"/>
                <a:cs typeface="Times New Roman" pitchFamily="18" charset="0"/>
              </a:rPr>
              <a:t>Dolnośląska Instytucja Pośrednicząca</a:t>
            </a:r>
          </a:p>
          <a:p>
            <a:pPr algn="ctr"/>
            <a:r>
              <a:rPr lang="pl-PL" sz="1100" b="1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dobe Garamond Pro" pitchFamily="18" charset="0"/>
                <a:cs typeface="Times New Roman" pitchFamily="18" charset="0"/>
              </a:rPr>
              <a:t>ul.  Strzegomska 2-4</a:t>
            </a:r>
          </a:p>
          <a:p>
            <a:pPr algn="ctr"/>
            <a:r>
              <a:rPr lang="pl-PL" sz="1100" b="1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dobe Garamond Pro" pitchFamily="18" charset="0"/>
                <a:cs typeface="Times New Roman" pitchFamily="18" charset="0"/>
              </a:rPr>
              <a:t>53-611 Wrocław</a:t>
            </a:r>
          </a:p>
          <a:p>
            <a:pPr algn="ctr"/>
            <a:endParaRPr lang="pl-PL" sz="1100" b="1" dirty="0" smtClean="0">
              <a:ln w="10541" cmpd="sng">
                <a:noFill/>
                <a:prstDash val="solid"/>
              </a:ln>
              <a:solidFill>
                <a:schemeClr val="tx1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Adobe Garamond Pro" pitchFamily="18" charset="0"/>
              <a:cs typeface="Times New Roman" pitchFamily="18" charset="0"/>
            </a:endParaRPr>
          </a:p>
          <a:p>
            <a:pPr algn="ctr"/>
            <a:endParaRPr lang="pl-PL" sz="1100" b="1" dirty="0" smtClean="0">
              <a:ln w="10541" cmpd="sng">
                <a:noFill/>
                <a:prstDash val="solid"/>
              </a:ln>
              <a:solidFill>
                <a:schemeClr val="tx1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Adobe Garamond Pro" pitchFamily="18" charset="0"/>
              <a:cs typeface="Times New Roman" pitchFamily="18" charset="0"/>
            </a:endParaRPr>
          </a:p>
          <a:p>
            <a:pPr algn="ctr"/>
            <a:r>
              <a:rPr lang="pl-PL" sz="1100" b="1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dobe Garamond Pro" pitchFamily="18" charset="0"/>
                <a:cs typeface="Times New Roman" pitchFamily="18" charset="0"/>
              </a:rPr>
              <a:t>tel. 71 776 58 13</a:t>
            </a:r>
          </a:p>
          <a:p>
            <a:pPr algn="ctr"/>
            <a:r>
              <a:rPr lang="pl-PL" sz="1100" b="1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dobe Garamond Pro" pitchFamily="18" charset="0"/>
                <a:cs typeface="Times New Roman" pitchFamily="18" charset="0"/>
              </a:rPr>
              <a:t>      71 776 58 00</a:t>
            </a:r>
          </a:p>
          <a:p>
            <a:pPr algn="ctr"/>
            <a:endParaRPr lang="pl-PL" sz="1100" b="1" dirty="0" smtClean="0">
              <a:ln w="10541" cmpd="sng">
                <a:noFill/>
                <a:prstDash val="solid"/>
              </a:ln>
              <a:solidFill>
                <a:schemeClr val="tx1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Adobe Garamond Pro" pitchFamily="18" charset="0"/>
              <a:cs typeface="Times New Roman" pitchFamily="18" charset="0"/>
            </a:endParaRPr>
          </a:p>
          <a:p>
            <a:pPr algn="ctr"/>
            <a:endParaRPr lang="pl-PL" sz="1100" b="1" dirty="0" smtClean="0">
              <a:ln w="10541" cmpd="sng">
                <a:noFill/>
                <a:prstDash val="solid"/>
              </a:ln>
              <a:solidFill>
                <a:schemeClr val="tx1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Adobe Garamond Pro" pitchFamily="18" charset="0"/>
              <a:cs typeface="Times New Roman" pitchFamily="18" charset="0"/>
            </a:endParaRPr>
          </a:p>
          <a:p>
            <a:pPr algn="ctr"/>
            <a:endParaRPr lang="pl-PL" sz="1100" b="1" dirty="0" smtClean="0">
              <a:ln w="10541" cmpd="sng">
                <a:noFill/>
                <a:prstDash val="solid"/>
              </a:ln>
              <a:solidFill>
                <a:schemeClr val="tx1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Adobe Garamond Pro" pitchFamily="18" charset="0"/>
              <a:cs typeface="Times New Roman" pitchFamily="18" charset="0"/>
            </a:endParaRPr>
          </a:p>
          <a:p>
            <a:pPr algn="ctr"/>
            <a:endParaRPr lang="pl-PL" sz="1100" b="1" dirty="0" smtClean="0">
              <a:ln w="10541" cmpd="sng">
                <a:noFill/>
                <a:prstDash val="solid"/>
              </a:ln>
              <a:solidFill>
                <a:schemeClr val="tx1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Adobe Garamond Pro" pitchFamily="18" charset="0"/>
              <a:cs typeface="Times New Roman" pitchFamily="18" charset="0"/>
            </a:endParaRPr>
          </a:p>
          <a:p>
            <a:pPr algn="ctr"/>
            <a:endParaRPr lang="pl-PL" sz="1100" b="1" dirty="0" smtClean="0">
              <a:ln w="10541" cmpd="sng">
                <a:noFill/>
                <a:prstDash val="solid"/>
              </a:ln>
              <a:solidFill>
                <a:schemeClr val="tx1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Adobe Garamond Pro" pitchFamily="18" charset="0"/>
              <a:cs typeface="Times New Roman" pitchFamily="18" charset="0"/>
            </a:endParaRPr>
          </a:p>
          <a:p>
            <a:pPr algn="ctr"/>
            <a:r>
              <a:rPr lang="pl-PL" sz="1100" b="1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dobe Garamond Pro" pitchFamily="18" charset="0"/>
                <a:cs typeface="Times New Roman" pitchFamily="18" charset="0"/>
              </a:rPr>
              <a:t>info.dip@umwd.pl</a:t>
            </a:r>
          </a:p>
          <a:p>
            <a:pPr algn="ctr"/>
            <a:endParaRPr lang="pl-PL" sz="1100" b="1" dirty="0" smtClean="0">
              <a:ln w="10541" cmpd="sng">
                <a:noFill/>
                <a:prstDash val="solid"/>
              </a:ln>
              <a:solidFill>
                <a:schemeClr val="tx1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Adobe Garamond Pro" pitchFamily="18" charset="0"/>
              <a:cs typeface="Times New Roman" pitchFamily="18" charset="0"/>
            </a:endParaRPr>
          </a:p>
          <a:p>
            <a:pPr algn="ctr"/>
            <a:r>
              <a:rPr lang="pl-PL" sz="1100" b="1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dobe Garamond Pro" pitchFamily="18" charset="0"/>
                <a:cs typeface="Times New Roman" pitchFamily="18" charset="0"/>
              </a:rPr>
              <a:t>www.dip.dolnyslask.pl</a:t>
            </a:r>
          </a:p>
          <a:p>
            <a:pPr algn="ctr"/>
            <a:endParaRPr lang="pl-PL" sz="1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pl-PL" sz="1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2" name="Picture 2" descr="Dolnośląska Instytucja Pośrednicząca - DI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8754" y="3871066"/>
            <a:ext cx="1447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030480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rostokąt 20"/>
          <p:cNvSpPr/>
          <p:nvPr/>
        </p:nvSpPr>
        <p:spPr>
          <a:xfrm>
            <a:off x="747859" y="1484784"/>
            <a:ext cx="771236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spc="100" dirty="0" smtClean="0">
                <a:ln w="18000">
                  <a:solidFill>
                    <a:srgbClr val="4F81BD">
                      <a:satMod val="200000"/>
                      <a:tint val="72000"/>
                    </a:srgbClr>
                  </a:solidFill>
                  <a:prstDash val="solid"/>
                </a:ln>
                <a:solidFill>
                  <a:srgbClr val="4F81BD">
                    <a:satMod val="280000"/>
                    <a:tint val="100000"/>
                    <a:alpha val="5700"/>
                  </a:srgbClr>
                </a:solidFill>
              </a:rPr>
              <a:t> </a:t>
            </a:r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Obowiązki beneficjenta w zależności od wartości zamówienia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829904" y="2420888"/>
            <a:ext cx="76328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400" dirty="0" smtClean="0">
                <a:solidFill>
                  <a:prstClr val="black"/>
                </a:solidFill>
              </a:rPr>
              <a:t>• </a:t>
            </a:r>
            <a:r>
              <a:rPr lang="pl-PL" dirty="0" smtClean="0">
                <a:solidFill>
                  <a:prstClr val="black"/>
                </a:solidFill>
              </a:rPr>
              <a:t>dla </a:t>
            </a:r>
            <a:r>
              <a:rPr lang="pl-PL" dirty="0">
                <a:solidFill>
                  <a:prstClr val="black"/>
                </a:solidFill>
              </a:rPr>
              <a:t>zamówień o wartości szacunkowej </a:t>
            </a:r>
            <a:r>
              <a:rPr lang="pl-PL" b="1" dirty="0">
                <a:solidFill>
                  <a:srgbClr val="FF0000"/>
                </a:solidFill>
              </a:rPr>
              <a:t>do 20 tys. zł netto </a:t>
            </a:r>
            <a:r>
              <a:rPr lang="pl-PL" dirty="0">
                <a:solidFill>
                  <a:prstClr val="black"/>
                </a:solidFill>
              </a:rPr>
              <a:t>- nie określono wymogów w Wytycznych, co oznacza że obowiązują jedynie własne procedury </a:t>
            </a:r>
            <a:r>
              <a:rPr lang="pl-PL" dirty="0" smtClean="0">
                <a:solidFill>
                  <a:prstClr val="black"/>
                </a:solidFill>
              </a:rPr>
              <a:t>wewnętrzne (o ile takie są)</a:t>
            </a:r>
          </a:p>
          <a:p>
            <a:pPr algn="just"/>
            <a:endParaRPr lang="pl-PL" b="1" dirty="0">
              <a:solidFill>
                <a:srgbClr val="FF0000"/>
              </a:solidFill>
            </a:endParaRPr>
          </a:p>
          <a:p>
            <a:pPr algn="just"/>
            <a:r>
              <a:rPr lang="pl-PL" dirty="0" smtClean="0">
                <a:solidFill>
                  <a:prstClr val="black"/>
                </a:solidFill>
              </a:rPr>
              <a:t>• dla </a:t>
            </a:r>
            <a:r>
              <a:rPr lang="pl-PL" dirty="0">
                <a:solidFill>
                  <a:prstClr val="black"/>
                </a:solidFill>
              </a:rPr>
              <a:t>zamówień o wartości szacunkowej </a:t>
            </a:r>
            <a:r>
              <a:rPr lang="pl-PL" b="1" dirty="0">
                <a:solidFill>
                  <a:srgbClr val="FF0000"/>
                </a:solidFill>
              </a:rPr>
              <a:t>od 20 tys. zł netto do 50 tys. zł netto </a:t>
            </a:r>
            <a:r>
              <a:rPr lang="pl-PL" dirty="0">
                <a:solidFill>
                  <a:prstClr val="black"/>
                </a:solidFill>
              </a:rPr>
              <a:t>- obowiązuje procedura </a:t>
            </a:r>
            <a:r>
              <a:rPr lang="pl-PL" u="sng" dirty="0">
                <a:solidFill>
                  <a:prstClr val="black"/>
                </a:solidFill>
              </a:rPr>
              <a:t>rozeznania rynku </a:t>
            </a:r>
            <a:r>
              <a:rPr lang="pl-PL" dirty="0">
                <a:solidFill>
                  <a:prstClr val="black"/>
                </a:solidFill>
              </a:rPr>
              <a:t>opisana w Wytycznych</a:t>
            </a:r>
            <a:r>
              <a:rPr lang="pl-PL" dirty="0" smtClean="0">
                <a:solidFill>
                  <a:prstClr val="black"/>
                </a:solidFill>
              </a:rPr>
              <a:t>,</a:t>
            </a:r>
          </a:p>
          <a:p>
            <a:pPr algn="just"/>
            <a:endParaRPr lang="pl-PL" dirty="0">
              <a:solidFill>
                <a:prstClr val="black"/>
              </a:solidFill>
            </a:endParaRPr>
          </a:p>
          <a:p>
            <a:pPr algn="just"/>
            <a:r>
              <a:rPr lang="pl-PL" dirty="0" smtClean="0">
                <a:solidFill>
                  <a:prstClr val="black"/>
                </a:solidFill>
              </a:rPr>
              <a:t>• dla </a:t>
            </a:r>
            <a:r>
              <a:rPr lang="pl-PL" dirty="0">
                <a:solidFill>
                  <a:prstClr val="black"/>
                </a:solidFill>
              </a:rPr>
              <a:t>zamówień o wartości szacunkowej </a:t>
            </a:r>
            <a:r>
              <a:rPr lang="pl-PL" b="1" dirty="0">
                <a:solidFill>
                  <a:srgbClr val="FF0000"/>
                </a:solidFill>
              </a:rPr>
              <a:t>przekraczającej 50 tys. zł netto </a:t>
            </a:r>
            <a:r>
              <a:rPr lang="pl-PL" dirty="0" smtClean="0">
                <a:solidFill>
                  <a:prstClr val="black"/>
                </a:solidFill>
              </a:rPr>
              <a:t>obowiązuje tzw. </a:t>
            </a:r>
            <a:r>
              <a:rPr lang="pl-PL" u="sng" dirty="0">
                <a:solidFill>
                  <a:prstClr val="black"/>
                </a:solidFill>
              </a:rPr>
              <a:t>zasada konkurencyjności</a:t>
            </a:r>
            <a:r>
              <a:rPr lang="pl-PL" dirty="0">
                <a:solidFill>
                  <a:prstClr val="black"/>
                </a:solidFill>
              </a:rPr>
              <a:t> opisana w </a:t>
            </a:r>
            <a:r>
              <a:rPr lang="pl-PL" dirty="0" smtClean="0">
                <a:solidFill>
                  <a:prstClr val="black"/>
                </a:solidFill>
              </a:rPr>
              <a:t>Wytycznych</a:t>
            </a:r>
            <a:endParaRPr lang="pl-PL" dirty="0">
              <a:solidFill>
                <a:prstClr val="black"/>
              </a:solidFill>
            </a:endParaRPr>
          </a:p>
          <a:p>
            <a:pPr algn="just"/>
            <a:endParaRPr lang="pl-PL" dirty="0">
              <a:solidFill>
                <a:prstClr val="black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730974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953017" y="1484784"/>
            <a:ext cx="533530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spc="100" dirty="0" smtClean="0">
                <a:ln w="18000">
                  <a:solidFill>
                    <a:srgbClr val="4F81BD">
                      <a:satMod val="200000"/>
                      <a:tint val="72000"/>
                    </a:srgbClr>
                  </a:solidFill>
                  <a:prstDash val="solid"/>
                </a:ln>
                <a:solidFill>
                  <a:srgbClr val="4F81BD">
                    <a:satMod val="280000"/>
                    <a:tint val="100000"/>
                    <a:alpha val="5700"/>
                  </a:srgbClr>
                </a:solidFill>
              </a:rPr>
              <a:t> </a:t>
            </a:r>
            <a:r>
              <a:rPr lang="pl-PL" sz="2000" b="1" dirty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Jak ustalić która procedura z Wytycznych</a:t>
            </a:r>
          </a:p>
          <a:p>
            <a:pPr algn="ctr"/>
            <a:r>
              <a:rPr lang="pl-PL" sz="2000" b="1" dirty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powinna być zastosowana?</a:t>
            </a:r>
          </a:p>
          <a:p>
            <a:pPr algn="ctr"/>
            <a:endParaRPr lang="pl-PL" sz="2000" b="1" dirty="0" smtClean="0">
              <a:ln w="10541" cmpd="sng">
                <a:noFill/>
                <a:prstDash val="solid"/>
              </a:ln>
              <a:solidFill>
                <a:srgbClr val="4F81B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395536" y="2276872"/>
            <a:ext cx="792088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r>
              <a:rPr lang="pl-PL" dirty="0">
                <a:solidFill>
                  <a:prstClr val="black"/>
                </a:solidFill>
                <a:ea typeface="Times New Roman"/>
              </a:rPr>
              <a:t>Szacowanie wartości zamówienia dokonane z należytą starannością jest podstawą ustalenia i wyboru procedury (odpowiednio udokumentowane). W szacowaniu wartości uwzględniamy ew. zamówienia uzupełniające</a:t>
            </a:r>
            <a:r>
              <a:rPr lang="pl-PL" dirty="0" smtClean="0">
                <a:solidFill>
                  <a:prstClr val="black"/>
                </a:solidFill>
                <a:ea typeface="Times New Roman"/>
              </a:rPr>
              <a:t>.</a:t>
            </a:r>
          </a:p>
          <a:p>
            <a:pPr lvl="1" algn="just"/>
            <a:endParaRPr lang="pl-PL" dirty="0">
              <a:solidFill>
                <a:prstClr val="black"/>
              </a:solidFill>
              <a:ea typeface="Times New Roman"/>
            </a:endParaRPr>
          </a:p>
          <a:p>
            <a:pPr lvl="1" algn="just"/>
            <a:r>
              <a:rPr lang="pl-PL" dirty="0">
                <a:solidFill>
                  <a:prstClr val="black"/>
                </a:solidFill>
                <a:ea typeface="Times New Roman"/>
              </a:rPr>
              <a:t>Zabronione jest zaniżanie wartości szacunkowej lub podział </a:t>
            </a:r>
            <a:r>
              <a:rPr lang="pl-PL" dirty="0" smtClean="0">
                <a:solidFill>
                  <a:prstClr val="black"/>
                </a:solidFill>
                <a:ea typeface="Times New Roman"/>
              </a:rPr>
              <a:t>zamówienia skutkujący </a:t>
            </a:r>
            <a:r>
              <a:rPr lang="pl-PL" dirty="0">
                <a:solidFill>
                  <a:prstClr val="black"/>
                </a:solidFill>
                <a:ea typeface="Times New Roman"/>
              </a:rPr>
              <a:t>zaniżeniem wartości szacunkowej </a:t>
            </a:r>
            <a:r>
              <a:rPr lang="pl-PL" dirty="0" smtClean="0">
                <a:solidFill>
                  <a:prstClr val="black"/>
                </a:solidFill>
                <a:ea typeface="Times New Roman"/>
              </a:rPr>
              <a:t>i </a:t>
            </a:r>
            <a:r>
              <a:rPr lang="pl-PL" dirty="0">
                <a:solidFill>
                  <a:prstClr val="black"/>
                </a:solidFill>
                <a:ea typeface="Times New Roman"/>
              </a:rPr>
              <a:t>wyborem niewłaściwej procedury udzielania zamówienia.</a:t>
            </a:r>
          </a:p>
          <a:p>
            <a:pPr lvl="1" algn="just"/>
            <a:r>
              <a:rPr lang="pl-PL" dirty="0">
                <a:solidFill>
                  <a:prstClr val="black"/>
                </a:solidFill>
                <a:ea typeface="Times New Roman"/>
              </a:rPr>
              <a:t>Ustalając wartość zamówienia należy wziąć pod uwagę konieczność łącznego spełnienia następujących przesłanek</a:t>
            </a:r>
            <a:r>
              <a:rPr lang="pl-PL" dirty="0" smtClean="0">
                <a:solidFill>
                  <a:prstClr val="black"/>
                </a:solidFill>
                <a:ea typeface="Times New Roman"/>
              </a:rPr>
              <a:t>:</a:t>
            </a:r>
          </a:p>
          <a:p>
            <a:pPr lvl="1" algn="just"/>
            <a:endParaRPr lang="pl-PL" dirty="0">
              <a:solidFill>
                <a:prstClr val="black"/>
              </a:solidFill>
              <a:ea typeface="Times New Roman"/>
            </a:endParaRPr>
          </a:p>
          <a:p>
            <a:pPr lvl="1" algn="just"/>
            <a:r>
              <a:rPr lang="pl-PL" dirty="0">
                <a:solidFill>
                  <a:prstClr val="black"/>
                </a:solidFill>
                <a:ea typeface="Times New Roman"/>
              </a:rPr>
              <a:t>•	usługi, dostawy oraz roboty budowlane </a:t>
            </a:r>
            <a:r>
              <a:rPr lang="pl-PL" u="sng" dirty="0">
                <a:solidFill>
                  <a:prstClr val="black"/>
                </a:solidFill>
                <a:ea typeface="Times New Roman"/>
              </a:rPr>
              <a:t>są tożsame rodzajowo lub funkcjonalnie</a:t>
            </a:r>
            <a:r>
              <a:rPr lang="pl-PL" dirty="0">
                <a:solidFill>
                  <a:prstClr val="black"/>
                </a:solidFill>
                <a:ea typeface="Times New Roman"/>
              </a:rPr>
              <a:t>;</a:t>
            </a:r>
          </a:p>
          <a:p>
            <a:pPr lvl="1" algn="just"/>
            <a:r>
              <a:rPr lang="pl-PL" dirty="0">
                <a:solidFill>
                  <a:prstClr val="black"/>
                </a:solidFill>
                <a:ea typeface="Times New Roman"/>
              </a:rPr>
              <a:t>•	możliwe jest udzielenie zamówienia </a:t>
            </a:r>
            <a:r>
              <a:rPr lang="pl-PL" u="sng" dirty="0">
                <a:solidFill>
                  <a:prstClr val="black"/>
                </a:solidFill>
                <a:ea typeface="Times New Roman"/>
              </a:rPr>
              <a:t>w tym samym </a:t>
            </a:r>
            <a:r>
              <a:rPr lang="pl-PL" u="sng" dirty="0" smtClean="0">
                <a:solidFill>
                  <a:prstClr val="black"/>
                </a:solidFill>
                <a:ea typeface="Times New Roman"/>
              </a:rPr>
              <a:t>czasie</a:t>
            </a:r>
            <a:r>
              <a:rPr lang="pl-PL" dirty="0" smtClean="0">
                <a:solidFill>
                  <a:prstClr val="black"/>
                </a:solidFill>
                <a:ea typeface="Times New Roman"/>
              </a:rPr>
              <a:t>,</a:t>
            </a:r>
            <a:endParaRPr lang="pl-PL" dirty="0">
              <a:solidFill>
                <a:prstClr val="black"/>
              </a:solidFill>
              <a:ea typeface="Times New Roman"/>
            </a:endParaRPr>
          </a:p>
          <a:p>
            <a:pPr lvl="1" algn="just"/>
            <a:r>
              <a:rPr lang="pl-PL" dirty="0">
                <a:solidFill>
                  <a:prstClr val="black"/>
                </a:solidFill>
                <a:ea typeface="Times New Roman"/>
              </a:rPr>
              <a:t>•	możliwe jest wykonanie zamówienia </a:t>
            </a:r>
            <a:r>
              <a:rPr lang="pl-PL" u="sng" dirty="0">
                <a:solidFill>
                  <a:prstClr val="black"/>
                </a:solidFill>
                <a:ea typeface="Times New Roman"/>
              </a:rPr>
              <a:t>przez jednego </a:t>
            </a:r>
            <a:r>
              <a:rPr lang="pl-PL" u="sng" dirty="0" smtClean="0">
                <a:solidFill>
                  <a:prstClr val="black"/>
                </a:solidFill>
                <a:ea typeface="Times New Roman"/>
              </a:rPr>
              <a:t>wykonawcę </a:t>
            </a:r>
          </a:p>
          <a:p>
            <a:pPr lvl="1" algn="just"/>
            <a:r>
              <a:rPr lang="pl-PL" sz="1400" dirty="0">
                <a:solidFill>
                  <a:prstClr val="black"/>
                </a:solidFill>
                <a:ea typeface="Times New Roman"/>
              </a:rPr>
              <a:t> </a:t>
            </a:r>
            <a:r>
              <a:rPr lang="pl-PL" sz="1400" dirty="0" smtClean="0">
                <a:solidFill>
                  <a:prstClr val="black"/>
                </a:solidFill>
                <a:ea typeface="Times New Roman"/>
              </a:rPr>
              <a:t>            </a:t>
            </a:r>
            <a:endParaRPr lang="pl-PL" sz="1400" dirty="0">
              <a:solidFill>
                <a:prstClr val="black"/>
              </a:solidFill>
              <a:ea typeface="Times New Roman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86368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rostokąt 20"/>
          <p:cNvSpPr/>
          <p:nvPr/>
        </p:nvSpPr>
        <p:spPr>
          <a:xfrm>
            <a:off x="1073868" y="1484784"/>
            <a:ext cx="709360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</a:rPr>
              <a:t> </a:t>
            </a:r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 w przypadku, gdy zamawiający udziela </a:t>
            </a:r>
            <a:r>
              <a:rPr lang="pl-PL" sz="2000" b="1" dirty="0">
                <a:ln w="10541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„podobnych”</a:t>
            </a:r>
          </a:p>
          <a:p>
            <a:pPr algn="ctr"/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zamówień?</a:t>
            </a:r>
          </a:p>
          <a:p>
            <a:pPr algn="ctr"/>
            <a:endParaRPr lang="pl-PL" sz="2000" b="1" dirty="0">
              <a:ln w="10541" cmpd="sng">
                <a:noFill/>
                <a:prstDash val="solid"/>
              </a:ln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l-PL" sz="2000" b="1" dirty="0" smtClean="0">
              <a:ln w="10541" cmpd="sng">
                <a:noFill/>
                <a:prstDash val="solid"/>
              </a:ln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732240" y="2804155"/>
            <a:ext cx="7776864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/>
            <a:r>
              <a:rPr lang="pl-PL" dirty="0"/>
              <a:t>W przypadku udzielania zamówień w częściach (z określonych względów ekonomicznych, organizacyjnych, celowościowych), wartość zamówienia ustala się jako łączną wartość poszczególnych jego części</a:t>
            </a:r>
            <a:r>
              <a:rPr lang="pl-PL" dirty="0" smtClean="0"/>
              <a:t>.</a:t>
            </a:r>
          </a:p>
          <a:p>
            <a:pPr marL="0" lvl="1" algn="ctr"/>
            <a:endParaRPr lang="pl-PL" dirty="0" smtClean="0"/>
          </a:p>
          <a:p>
            <a:pPr marL="0" lvl="1" algn="ctr"/>
            <a:r>
              <a:rPr lang="pl-PL" b="1" dirty="0" smtClean="0">
                <a:solidFill>
                  <a:srgbClr val="FF0000"/>
                </a:solidFill>
              </a:rPr>
              <a:t>10 </a:t>
            </a:r>
            <a:r>
              <a:rPr lang="pl-PL" b="1" dirty="0">
                <a:solidFill>
                  <a:srgbClr val="FF0000"/>
                </a:solidFill>
              </a:rPr>
              <a:t>tożsamych zamówień po 10 tys. zł </a:t>
            </a:r>
            <a:r>
              <a:rPr lang="pl-PL" b="1" dirty="0" smtClean="0">
                <a:solidFill>
                  <a:srgbClr val="FF0000"/>
                </a:solidFill>
              </a:rPr>
              <a:t>netto = wartość </a:t>
            </a:r>
            <a:r>
              <a:rPr lang="pl-PL" b="1" dirty="0">
                <a:solidFill>
                  <a:srgbClr val="FF0000"/>
                </a:solidFill>
              </a:rPr>
              <a:t>szacunkowa 100 tys. zł </a:t>
            </a:r>
            <a:r>
              <a:rPr lang="pl-PL" b="1" dirty="0" smtClean="0">
                <a:solidFill>
                  <a:srgbClr val="FF0000"/>
                </a:solidFill>
              </a:rPr>
              <a:t>netto</a:t>
            </a:r>
          </a:p>
          <a:p>
            <a:pPr marL="0" lvl="1" algn="ctr"/>
            <a:endParaRPr lang="pl-PL" b="1" dirty="0">
              <a:solidFill>
                <a:srgbClr val="FF0000"/>
              </a:solidFill>
            </a:endParaRPr>
          </a:p>
          <a:p>
            <a:pPr marL="0" lvl="1" algn="just"/>
            <a:r>
              <a:rPr lang="pl-PL" dirty="0" smtClean="0"/>
              <a:t>Na potrzeby szacowania bierzemy pod uwagę wszystkie wydatki w obrębie danego projektu i szukamy wydatków „podobnych” ze względu na ww. przesłanki. W przypadku projektów dofinansowanych można z góry przyjąć, że co do zasady przesłanka tożsamości czasowej będzie zawsze spełniona (gdyż budżet projektu jest ściśle określony).</a:t>
            </a:r>
            <a:endParaRPr lang="pl-PL" dirty="0"/>
          </a:p>
          <a:p>
            <a:pPr algn="just"/>
            <a:endParaRPr lang="pl-PL" sz="1400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030480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rostokąt 20"/>
          <p:cNvSpPr/>
          <p:nvPr/>
        </p:nvSpPr>
        <p:spPr>
          <a:xfrm>
            <a:off x="2007616" y="1052736"/>
            <a:ext cx="522611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</a:rPr>
              <a:t> </a:t>
            </a:r>
            <a:r>
              <a:rPr lang="pl-PL" sz="2000" b="1" dirty="0">
                <a:ln w="10541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Kiedy </a:t>
            </a:r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nie </a:t>
            </a:r>
            <a:r>
              <a:rPr lang="pl-PL" sz="2000" b="1" dirty="0">
                <a:ln w="10541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stosujemy procedur udzielania</a:t>
            </a:r>
          </a:p>
          <a:p>
            <a:pPr algn="ctr"/>
            <a:r>
              <a:rPr lang="pl-PL" sz="2000" b="1" dirty="0">
                <a:ln w="10541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zamówień określonych w Wytycznych</a:t>
            </a:r>
          </a:p>
          <a:p>
            <a:pPr algn="ctr"/>
            <a:endParaRPr lang="pl-PL" sz="2000" b="1" dirty="0" smtClean="0">
              <a:ln w="10541" cmpd="sng">
                <a:noFill/>
                <a:prstDash val="solid"/>
              </a:ln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393011" y="1916832"/>
            <a:ext cx="8424936" cy="41319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• zamówienia </a:t>
            </a:r>
            <a:r>
              <a:rPr lang="pl-PL" dirty="0"/>
              <a:t>określone w art. 4 PZP z wyjątkiem art. 4 pkt. </a:t>
            </a:r>
            <a:r>
              <a:rPr lang="pl-PL" dirty="0" smtClean="0"/>
              <a:t>8 m.in.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b="1" dirty="0" smtClean="0">
                <a:solidFill>
                  <a:srgbClr val="FF0000"/>
                </a:solidFill>
              </a:rPr>
              <a:t>umowy o pracę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b="1" dirty="0" smtClean="0">
                <a:solidFill>
                  <a:srgbClr val="FF0000"/>
                </a:solidFill>
              </a:rPr>
              <a:t>nabycie </a:t>
            </a:r>
            <a:r>
              <a:rPr lang="pl-PL" b="1" dirty="0">
                <a:solidFill>
                  <a:srgbClr val="FF0000"/>
                </a:solidFill>
              </a:rPr>
              <a:t>własności lub innych praw do istniejących budynków lub nieruchomości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b="1" dirty="0" smtClean="0">
                <a:solidFill>
                  <a:srgbClr val="FF0000"/>
                </a:solidFill>
              </a:rPr>
              <a:t>zamówienia na </a:t>
            </a:r>
            <a:r>
              <a:rPr lang="pl-PL" b="1" dirty="0">
                <a:solidFill>
                  <a:srgbClr val="FF0000"/>
                </a:solidFill>
              </a:rPr>
              <a:t>usługi badawcze i </a:t>
            </a:r>
            <a:r>
              <a:rPr lang="pl-PL" b="1" dirty="0" smtClean="0">
                <a:solidFill>
                  <a:srgbClr val="FF0000"/>
                </a:solidFill>
              </a:rPr>
              <a:t>rozwojowe (z zastrzeżeniami)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b="1" dirty="0">
              <a:solidFill>
                <a:srgbClr val="FF0000"/>
              </a:solidFill>
            </a:endParaRPr>
          </a:p>
          <a:p>
            <a:r>
              <a:rPr lang="pl-PL" dirty="0" smtClean="0"/>
              <a:t>• wydatki </a:t>
            </a:r>
            <a:r>
              <a:rPr lang="pl-PL" dirty="0"/>
              <a:t>rozliczane metodami uproszczonymi określonymi w </a:t>
            </a:r>
            <a:r>
              <a:rPr lang="pl-PL" dirty="0" smtClean="0"/>
              <a:t>Wytycznych </a:t>
            </a:r>
            <a:r>
              <a:rPr lang="pl-PL" dirty="0"/>
              <a:t>(m.in. koszty pośrednie w projekcie, ryczałt),</a:t>
            </a:r>
          </a:p>
          <a:p>
            <a:r>
              <a:rPr lang="pl-PL" dirty="0" smtClean="0"/>
              <a:t>• inne przypadki wymienione </a:t>
            </a:r>
            <a:r>
              <a:rPr lang="pl-PL" dirty="0"/>
              <a:t>enumeratywnie w </a:t>
            </a:r>
            <a:r>
              <a:rPr lang="pl-PL" dirty="0" smtClean="0"/>
              <a:t>Wytycznych, np.</a:t>
            </a:r>
          </a:p>
          <a:p>
            <a:endParaRPr lang="pl-PL" sz="1050" dirty="0"/>
          </a:p>
          <a:p>
            <a:pPr algn="just"/>
            <a:r>
              <a:rPr lang="pl-PL" b="1" dirty="0">
                <a:solidFill>
                  <a:srgbClr val="FF0000"/>
                </a:solidFill>
              </a:rPr>
              <a:t> </a:t>
            </a:r>
            <a:r>
              <a:rPr lang="pl-PL" b="1" dirty="0" smtClean="0">
                <a:solidFill>
                  <a:srgbClr val="FF0000"/>
                </a:solidFill>
              </a:rPr>
              <a:t>Jeśli zamówienie </a:t>
            </a:r>
            <a:r>
              <a:rPr lang="pl-PL" b="1" dirty="0">
                <a:solidFill>
                  <a:srgbClr val="FF0000"/>
                </a:solidFill>
              </a:rPr>
              <a:t>może być zrealizowane tylko przez jednego wykonawcę </a:t>
            </a:r>
            <a:r>
              <a:rPr lang="pl-PL" b="1" dirty="0" smtClean="0">
                <a:solidFill>
                  <a:srgbClr val="FF0000"/>
                </a:solidFill>
              </a:rPr>
              <a:t/>
            </a:r>
            <a:br>
              <a:rPr lang="pl-PL" b="1" dirty="0" smtClean="0">
                <a:solidFill>
                  <a:srgbClr val="FF0000"/>
                </a:solidFill>
              </a:rPr>
            </a:br>
            <a:r>
              <a:rPr lang="pl-PL" b="1" dirty="0" smtClean="0">
                <a:solidFill>
                  <a:srgbClr val="FF0000"/>
                </a:solidFill>
              </a:rPr>
              <a:t>z przyczyn obiektywnych (brak </a:t>
            </a:r>
            <a:r>
              <a:rPr lang="pl-PL" b="1" dirty="0">
                <a:solidFill>
                  <a:srgbClr val="FF0000"/>
                </a:solidFill>
              </a:rPr>
              <a:t>konkurencji </a:t>
            </a:r>
            <a:r>
              <a:rPr lang="pl-PL" b="1" dirty="0" smtClean="0">
                <a:solidFill>
                  <a:srgbClr val="FF0000"/>
                </a:solidFill>
              </a:rPr>
              <a:t>na rynku lub przedmiot </a:t>
            </a:r>
            <a:r>
              <a:rPr lang="pl-PL" b="1" dirty="0">
                <a:solidFill>
                  <a:srgbClr val="FF0000"/>
                </a:solidFill>
              </a:rPr>
              <a:t>zamówienia jest objęty ochroną </a:t>
            </a:r>
            <a:r>
              <a:rPr lang="pl-PL" b="1" dirty="0" smtClean="0">
                <a:solidFill>
                  <a:srgbClr val="FF0000"/>
                </a:solidFill>
              </a:rPr>
              <a:t>praw </a:t>
            </a:r>
            <a:r>
              <a:rPr lang="pl-PL" b="1" dirty="0">
                <a:solidFill>
                  <a:srgbClr val="FF0000"/>
                </a:solidFill>
              </a:rPr>
              <a:t>wyłącznych, w tym </a:t>
            </a:r>
            <a:r>
              <a:rPr lang="pl-PL" b="1" dirty="0" smtClean="0">
                <a:solidFill>
                  <a:srgbClr val="FF0000"/>
                </a:solidFill>
              </a:rPr>
              <a:t>praw własności intelektualnej).</a:t>
            </a:r>
            <a:endParaRPr lang="pl-PL" b="1" dirty="0">
              <a:solidFill>
                <a:srgbClr val="FF0000"/>
              </a:solidFill>
            </a:endParaRPr>
          </a:p>
          <a:p>
            <a:pPr algn="just"/>
            <a:r>
              <a:rPr lang="pl-PL" b="1" dirty="0">
                <a:solidFill>
                  <a:srgbClr val="FF0000"/>
                </a:solidFill>
              </a:rPr>
              <a:t>Wyłączenie może być zastosowane, o ile nie istnieje rozwiązanie alternatywne </a:t>
            </a:r>
            <a:r>
              <a:rPr lang="pl-PL" b="1" dirty="0" smtClean="0">
                <a:solidFill>
                  <a:srgbClr val="FF0000"/>
                </a:solidFill>
              </a:rPr>
              <a:t>lub zastępcze</a:t>
            </a:r>
            <a:r>
              <a:rPr lang="pl-PL" b="1" dirty="0">
                <a:solidFill>
                  <a:srgbClr val="FF0000"/>
                </a:solidFill>
              </a:rPr>
              <a:t>, a brak konkurencji nie jest wynikiem sztucznego zawężania </a:t>
            </a:r>
            <a:r>
              <a:rPr lang="pl-PL" b="1" dirty="0" smtClean="0">
                <a:solidFill>
                  <a:srgbClr val="FF0000"/>
                </a:solidFill>
              </a:rPr>
              <a:t>parametrów zamówienia.</a:t>
            </a:r>
            <a:endParaRPr lang="pl-PL" b="1" dirty="0">
              <a:solidFill>
                <a:srgbClr val="FF0000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651917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rostokąt 20"/>
          <p:cNvSpPr/>
          <p:nvPr/>
        </p:nvSpPr>
        <p:spPr>
          <a:xfrm>
            <a:off x="1875100" y="1052736"/>
            <a:ext cx="5521190" cy="8771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</a:rPr>
              <a:t> </a:t>
            </a:r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Szczegółowe zasady udzielania zamówień</a:t>
            </a:r>
          </a:p>
          <a:p>
            <a:pPr algn="ctr"/>
            <a:endParaRPr lang="pl-PL" sz="1100" b="1" dirty="0">
              <a:ln w="10541" cmpd="sng">
                <a:noFill/>
                <a:prstDash val="solid"/>
              </a:ln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ROZEZNANIE RYNKU (20-50 tys. PLN netto)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707810" y="1988840"/>
            <a:ext cx="77768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pl-PL" dirty="0"/>
              <a:t>Rozeznanie rynku ma na celu potwierdzenie, że dana usługa, dostawa lub robota budowlana została wykonana po cenie </a:t>
            </a:r>
            <a:r>
              <a:rPr lang="pl-PL" dirty="0">
                <a:solidFill>
                  <a:srgbClr val="FF0000"/>
                </a:solidFill>
              </a:rPr>
              <a:t>nie wyższej niż cena </a:t>
            </a:r>
            <a:r>
              <a:rPr lang="pl-PL" dirty="0" smtClean="0">
                <a:solidFill>
                  <a:srgbClr val="FF0000"/>
                </a:solidFill>
              </a:rPr>
              <a:t>rynkowa </a:t>
            </a:r>
            <a:br>
              <a:rPr lang="pl-PL" dirty="0" smtClean="0">
                <a:solidFill>
                  <a:srgbClr val="FF0000"/>
                </a:solidFill>
              </a:rPr>
            </a:br>
            <a:r>
              <a:rPr lang="pl-PL" dirty="0" smtClean="0">
                <a:solidFill>
                  <a:srgbClr val="FF0000"/>
                </a:solidFill>
              </a:rPr>
              <a:t>(w domyśle – NAJNIŻSZEJ możliwej)</a:t>
            </a:r>
            <a:endParaRPr lang="pl-PL" dirty="0"/>
          </a:p>
          <a:p>
            <a:pPr marL="0" lvl="1" algn="just"/>
            <a:endParaRPr lang="pl-PL" dirty="0" smtClean="0"/>
          </a:p>
          <a:p>
            <a:pPr marL="0" lvl="1" algn="ctr"/>
            <a:r>
              <a:rPr lang="pl-PL" b="1" dirty="0" smtClean="0"/>
              <a:t>Jak to zrobić zgodnie z Wytycznymi?</a:t>
            </a:r>
            <a:endParaRPr lang="pl-PL" b="1" dirty="0"/>
          </a:p>
          <a:p>
            <a:pPr marL="0" lvl="1" algn="ctr"/>
            <a:endParaRPr lang="pl-PL" dirty="0" smtClean="0"/>
          </a:p>
          <a:p>
            <a:pPr marL="0" lvl="1" algn="just"/>
            <a:r>
              <a:rPr lang="pl-PL" dirty="0"/>
              <a:t>W celu potwierdzenia przeprowadzenia rozeznania rynku konieczne </a:t>
            </a:r>
            <a:r>
              <a:rPr lang="pl-PL" dirty="0" smtClean="0"/>
              <a:t>jest udokumentowanie </a:t>
            </a:r>
            <a:r>
              <a:rPr lang="pl-PL" dirty="0"/>
              <a:t>dokonanej analizy cen/cenników potencjalnych </a:t>
            </a:r>
            <a:r>
              <a:rPr lang="pl-PL" dirty="0" smtClean="0"/>
              <a:t>wykonawców zamówienia </a:t>
            </a:r>
            <a:r>
              <a:rPr lang="pl-PL" dirty="0"/>
              <a:t>– wraz z analizowanymi cennikami. Cenniki można pozyskać ze </a:t>
            </a:r>
            <a:r>
              <a:rPr lang="pl-PL" dirty="0" smtClean="0"/>
              <a:t>stron internetowych </a:t>
            </a:r>
            <a:r>
              <a:rPr lang="pl-PL" dirty="0"/>
              <a:t>wykonawców lub poprzez upublicznienie opisu </a:t>
            </a:r>
            <a:r>
              <a:rPr lang="pl-PL" dirty="0" smtClean="0"/>
              <a:t>przedmiotu zamówienia </a:t>
            </a:r>
            <a:r>
              <a:rPr lang="pl-PL" dirty="0"/>
              <a:t>wraz z zapytaniem o cenę na stronie internetowej beneficjenta </a:t>
            </a:r>
            <a:r>
              <a:rPr lang="pl-PL" dirty="0" smtClean="0"/>
              <a:t>lub skierowanie </a:t>
            </a:r>
            <a:r>
              <a:rPr lang="pl-PL" dirty="0"/>
              <a:t>zapytań o cenę wraz z opisem przedmiotu zamówienia </a:t>
            </a:r>
            <a:r>
              <a:rPr lang="pl-PL" dirty="0" smtClean="0"/>
              <a:t>do potencjalnych </a:t>
            </a:r>
            <a:r>
              <a:rPr lang="pl-PL" dirty="0"/>
              <a:t>wykonawców, </a:t>
            </a:r>
            <a:r>
              <a:rPr lang="pl-PL" dirty="0" smtClean="0"/>
              <a:t>itd.</a:t>
            </a:r>
          </a:p>
          <a:p>
            <a:pPr marL="0" lvl="1" algn="just"/>
            <a:endParaRPr lang="pl-PL" dirty="0"/>
          </a:p>
          <a:p>
            <a:pPr marL="285750" lvl="1" indent="-285750" algn="ctr">
              <a:buFont typeface="Wingdings" panose="05000000000000000000" pitchFamily="2" charset="2"/>
              <a:buChar char="Ø"/>
            </a:pPr>
            <a:r>
              <a:rPr lang="pl-PL" b="1" dirty="0" smtClean="0">
                <a:solidFill>
                  <a:srgbClr val="FF0000"/>
                </a:solidFill>
              </a:rPr>
              <a:t>Obecnie NIE WYMAGA się porównania ofert</a:t>
            </a:r>
          </a:p>
          <a:p>
            <a:pPr marL="285750" lvl="1" indent="-285750" algn="ctr">
              <a:buFont typeface="Wingdings" panose="05000000000000000000" pitchFamily="2" charset="2"/>
              <a:buChar char="Ø"/>
            </a:pPr>
            <a:r>
              <a:rPr lang="pl-PL" b="1" dirty="0" smtClean="0">
                <a:solidFill>
                  <a:srgbClr val="FF0000"/>
                </a:solidFill>
              </a:rPr>
              <a:t>Brak obowiązku zawierania pisemnej umowy</a:t>
            </a:r>
            <a:endParaRPr lang="pl-PL" b="1" dirty="0">
              <a:solidFill>
                <a:srgbClr val="FF0000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607784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rostokąt 20"/>
          <p:cNvSpPr/>
          <p:nvPr/>
        </p:nvSpPr>
        <p:spPr>
          <a:xfrm>
            <a:off x="1280425" y="1268760"/>
            <a:ext cx="665611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dirty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Szczegółowe zasady udzielania </a:t>
            </a:r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zamówień</a:t>
            </a:r>
          </a:p>
          <a:p>
            <a:pPr algn="ctr"/>
            <a:endParaRPr lang="pl-PL" sz="2000" b="1" dirty="0" smtClean="0">
              <a:ln w="10541" cmpd="sng">
                <a:noFill/>
                <a:prstDash val="solid"/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ZASADA KONKURENCYJNOŚCI (</a:t>
            </a:r>
            <a:r>
              <a:rPr lang="pl-PL" sz="2000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&gt;</a:t>
            </a:r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50 tys. PLN netto)</a:t>
            </a:r>
          </a:p>
        </p:txBody>
      </p:sp>
      <p:sp>
        <p:nvSpPr>
          <p:cNvPr id="5" name="Prostokąt 4"/>
          <p:cNvSpPr/>
          <p:nvPr/>
        </p:nvSpPr>
        <p:spPr>
          <a:xfrm>
            <a:off x="792060" y="3564974"/>
            <a:ext cx="7632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>
                <a:solidFill>
                  <a:prstClr val="black"/>
                </a:solidFill>
              </a:rPr>
              <a:t>W celu spełnienia zasady konkurencyjności należy:</a:t>
            </a:r>
            <a:endParaRPr lang="pl-PL" b="1" dirty="0">
              <a:solidFill>
                <a:prstClr val="black"/>
              </a:solidFill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636696" y="4149080"/>
            <a:ext cx="794357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Upublicznić </a:t>
            </a:r>
            <a:r>
              <a:rPr lang="pl-PL" dirty="0"/>
              <a:t>zapytanie ofertowe </a:t>
            </a:r>
            <a:r>
              <a:rPr lang="pl-PL" dirty="0" smtClean="0"/>
              <a:t>w tzw. Bazie konkurencyjności: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  <a:p>
            <a:pPr algn="ctr"/>
            <a:r>
              <a:rPr lang="pl-PL" b="1" dirty="0" smtClean="0">
                <a:solidFill>
                  <a:srgbClr val="FF0000"/>
                </a:solidFill>
              </a:rPr>
              <a:t>https</a:t>
            </a:r>
            <a:r>
              <a:rPr lang="pl-PL" b="1" dirty="0">
                <a:solidFill>
                  <a:srgbClr val="FF0000"/>
                </a:solidFill>
              </a:rPr>
              <a:t>://</a:t>
            </a:r>
            <a:r>
              <a:rPr lang="pl-PL" b="1" dirty="0" smtClean="0">
                <a:solidFill>
                  <a:srgbClr val="FF0000"/>
                </a:solidFill>
              </a:rPr>
              <a:t>bazakonkurencyjnosci.funduszeeuropejskie.gov.pl/</a:t>
            </a:r>
          </a:p>
          <a:p>
            <a:pPr algn="ctr"/>
            <a:r>
              <a:rPr lang="pl-PL" b="1" dirty="0" smtClean="0">
                <a:solidFill>
                  <a:srgbClr val="FF0000"/>
                </a:solidFill>
              </a:rPr>
              <a:t>Obecnie jedyna wymagana forma upublicznienia</a:t>
            </a:r>
          </a:p>
          <a:p>
            <a:pPr algn="ctr"/>
            <a:endParaRPr lang="pl-PL" b="1" dirty="0" smtClean="0">
              <a:solidFill>
                <a:srgbClr val="FF0000"/>
              </a:solidFill>
            </a:endParaRPr>
          </a:p>
          <a:p>
            <a:pPr algn="ctr"/>
            <a:endParaRPr lang="pl-PL" b="1" dirty="0">
              <a:solidFill>
                <a:srgbClr val="FF0000"/>
              </a:solidFill>
            </a:endParaRPr>
          </a:p>
          <a:p>
            <a:pPr algn="ctr"/>
            <a:endParaRPr lang="pl-PL" b="1" dirty="0">
              <a:solidFill>
                <a:srgbClr val="FF0000"/>
              </a:solidFill>
            </a:endParaRPr>
          </a:p>
          <a:p>
            <a:pPr algn="ctr"/>
            <a:endParaRPr lang="pl-PL" b="1" dirty="0">
              <a:solidFill>
                <a:srgbClr val="FF0000"/>
              </a:solidFill>
            </a:endParaRPr>
          </a:p>
          <a:p>
            <a:pPr algn="ctr"/>
            <a:endParaRPr lang="pl-PL" b="1" dirty="0">
              <a:solidFill>
                <a:srgbClr val="FF0000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rostokąt 2"/>
          <p:cNvSpPr/>
          <p:nvPr/>
        </p:nvSpPr>
        <p:spPr>
          <a:xfrm>
            <a:off x="641603" y="2424232"/>
            <a:ext cx="80348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pl-PL" b="1" dirty="0" smtClean="0">
              <a:solidFill>
                <a:srgbClr val="FF0000"/>
              </a:solidFill>
            </a:endParaRPr>
          </a:p>
          <a:p>
            <a:pPr lvl="0" algn="ctr"/>
            <a:r>
              <a:rPr lang="pl-PL" b="1" dirty="0" smtClean="0">
                <a:solidFill>
                  <a:srgbClr val="FF0000"/>
                </a:solidFill>
              </a:rPr>
              <a:t>ZASADĘ </a:t>
            </a:r>
            <a:r>
              <a:rPr lang="pl-PL" b="1" dirty="0">
                <a:solidFill>
                  <a:srgbClr val="FF0000"/>
                </a:solidFill>
              </a:rPr>
              <a:t>KONKURENCYJNOŚCI można stosować także dla zamówień 20 - 50 tys. PLN zamiast ROZEZNANIA RYNKU</a:t>
            </a:r>
          </a:p>
        </p:txBody>
      </p:sp>
    </p:spTree>
    <p:extLst>
      <p:ext uri="{BB962C8B-B14F-4D97-AF65-F5344CB8AC3E}">
        <p14:creationId xmlns:p14="http://schemas.microsoft.com/office/powerpoint/2010/main" val="231227305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685178" y="1484784"/>
            <a:ext cx="58710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2000" b="1" spc="100" dirty="0" smtClean="0">
                <a:ln w="18000">
                  <a:solidFill>
                    <a:srgbClr val="4F81BD">
                      <a:satMod val="200000"/>
                      <a:tint val="72000"/>
                    </a:srgbClr>
                  </a:solidFill>
                  <a:prstDash val="solid"/>
                </a:ln>
                <a:solidFill>
                  <a:srgbClr val="4F81BD">
                    <a:satMod val="280000"/>
                    <a:tint val="100000"/>
                    <a:alpha val="5700"/>
                  </a:srgbClr>
                </a:solidFill>
              </a:rPr>
              <a:t> </a:t>
            </a:r>
            <a:r>
              <a:rPr lang="pl-PL" sz="2000" b="1" dirty="0" smtClean="0">
                <a:ln w="10541" cmpd="sng">
                  <a:noFill/>
                  <a:prstDash val="solid"/>
                </a:ln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UPUBLICZNIENIE ZAPYTANIA OFERTOWEGO</a:t>
            </a:r>
            <a:endParaRPr lang="pl-PL" sz="2000" b="1" dirty="0">
              <a:ln w="10541" cmpd="sng">
                <a:noFill/>
                <a:prstDash val="solid"/>
              </a:ln>
              <a:solidFill>
                <a:srgbClr val="4F81B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641140" y="2420888"/>
            <a:ext cx="7891300" cy="2817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l-PL" sz="2000" dirty="0" smtClean="0">
                <a:solidFill>
                  <a:srgbClr val="FF0000"/>
                </a:solidFill>
                <a:ea typeface="Calibri"/>
                <a:cs typeface="Times New Roman"/>
              </a:rPr>
              <a:t>Często </a:t>
            </a:r>
            <a:r>
              <a:rPr lang="pl-PL" sz="2000" dirty="0">
                <a:solidFill>
                  <a:srgbClr val="FF0000"/>
                </a:solidFill>
                <a:ea typeface="Calibri"/>
                <a:cs typeface="Times New Roman"/>
              </a:rPr>
              <a:t>występujące błędy:</a:t>
            </a: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Calibri"/>
                <a:cs typeface="Times New Roman"/>
              </a:rPr>
              <a:t>brak upublicznienia,</a:t>
            </a:r>
            <a:endParaRPr lang="pl-PL" sz="2000" dirty="0"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Calibri"/>
                <a:cs typeface="Times New Roman"/>
              </a:rPr>
              <a:t>nieuprawniony podział </a:t>
            </a:r>
            <a:r>
              <a:rPr lang="pl-PL" sz="2000" dirty="0">
                <a:ea typeface="Calibri"/>
                <a:cs typeface="Times New Roman"/>
              </a:rPr>
              <a:t>zamówienia na części bez upublicznienia </a:t>
            </a:r>
            <a:r>
              <a:rPr lang="pl-PL" sz="2000" dirty="0" smtClean="0">
                <a:ea typeface="Calibri"/>
                <a:cs typeface="Times New Roman"/>
              </a:rPr>
              <a:t>zapytań na poszczególne części (czyli zastosowanie np. rozeznania rynku zamiast zasady konkurencyjności) </a:t>
            </a: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ea typeface="Calibri"/>
                <a:cs typeface="Times New Roman"/>
              </a:rPr>
              <a:t>błędne szacowanie lub zaniżenie wartości </a:t>
            </a:r>
            <a:r>
              <a:rPr lang="pl-PL" sz="2000" dirty="0">
                <a:ea typeface="Calibri"/>
                <a:cs typeface="Times New Roman"/>
              </a:rPr>
              <a:t>zamówienia w </a:t>
            </a:r>
            <a:r>
              <a:rPr lang="pl-PL" sz="2000" dirty="0" smtClean="0">
                <a:ea typeface="Calibri"/>
                <a:cs typeface="Times New Roman"/>
              </a:rPr>
              <a:t>projekcie (jak wyżej + zbyt krótkie terminy na składanie ofert)</a:t>
            </a:r>
            <a:endParaRPr lang="pl-PL" sz="1400" b="1" dirty="0"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pl-PL" sz="1400" dirty="0">
              <a:ea typeface="Calibri"/>
              <a:cs typeface="Times New Roman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355976" cy="80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147175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5580</TotalTime>
  <Words>2318</Words>
  <Application>Microsoft Office PowerPoint</Application>
  <PresentationFormat>Pokaz na ekranie (4:3)</PresentationFormat>
  <Paragraphs>252</Paragraphs>
  <Slides>29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29</vt:i4>
      </vt:variant>
    </vt:vector>
  </HeadingPairs>
  <TitlesOfParts>
    <vt:vector size="31" baseType="lpstr">
      <vt:lpstr>Motyw pakietu Office</vt:lpstr>
      <vt:lpstr>1_Motyw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Marcin Dzwonek</dc:creator>
  <cp:lastModifiedBy>Maria Zacharewicz</cp:lastModifiedBy>
  <cp:revision>520</cp:revision>
  <cp:lastPrinted>2015-10-07T11:28:50Z</cp:lastPrinted>
  <dcterms:created xsi:type="dcterms:W3CDTF">2015-04-22T07:48:15Z</dcterms:created>
  <dcterms:modified xsi:type="dcterms:W3CDTF">2022-03-22T13:37:01Z</dcterms:modified>
</cp:coreProperties>
</file>