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6" r:id="rId3"/>
    <p:sldId id="307" r:id="rId4"/>
    <p:sldId id="293" r:id="rId5"/>
    <p:sldId id="308" r:id="rId6"/>
    <p:sldId id="272" r:id="rId7"/>
    <p:sldId id="268" r:id="rId8"/>
    <p:sldId id="283" r:id="rId9"/>
    <p:sldId id="274" r:id="rId10"/>
    <p:sldId id="285" r:id="rId11"/>
    <p:sldId id="287" r:id="rId12"/>
    <p:sldId id="310" r:id="rId13"/>
    <p:sldId id="276" r:id="rId14"/>
    <p:sldId id="311" r:id="rId15"/>
    <p:sldId id="288" r:id="rId16"/>
    <p:sldId id="273" r:id="rId17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0D8E8"/>
    <a:srgbClr val="4F81BD"/>
    <a:srgbClr val="7DB941"/>
    <a:srgbClr val="9BCB6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Styl jasny 3 — Ak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yl pośredni 3 — Ak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90" autoAdjust="0"/>
    <p:restoredTop sz="85402" autoAdjust="0"/>
  </p:normalViewPr>
  <p:slideViewPr>
    <p:cSldViewPr>
      <p:cViewPr>
        <p:scale>
          <a:sx n="70" d="100"/>
          <a:sy n="70" d="100"/>
        </p:scale>
        <p:origin x="-2742" y="-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0172B5F-FDA6-4365-8427-E85BEADE2D51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613B07B-0704-417A-B5BC-BF9EA5A9A8A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BD9D782-19B5-4362-AC59-E045FC5BCAAA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DCDE2F9-B84E-4F35-ACAA-667B66D8DD1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347987-5A25-4325-9E1F-293F44CCEC74}" type="slidenum">
              <a:rPr lang="pl-PL" smtClean="0"/>
              <a:pPr/>
              <a:t>5</a:t>
            </a:fld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1946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A93385-0E81-49DE-9A02-D35B6CB879D2}" type="slidenum">
              <a:rPr lang="pl-PL" smtClean="0"/>
              <a:pPr/>
              <a:t>6</a:t>
            </a:fld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048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3C6DEC-747E-4506-813F-24BAC0A793C1}" type="slidenum">
              <a:rPr lang="pl-PL" smtClean="0"/>
              <a:pPr/>
              <a:t>7</a:t>
            </a:fld>
            <a:endParaRPr 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150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AD3E35-0B2B-47FA-AC79-20EC8B1A7A0F}" type="slidenum">
              <a:rPr lang="pl-PL" smtClean="0"/>
              <a:pPr/>
              <a:t>8</a:t>
            </a:fld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253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D645C0-EC6C-4832-8ECE-8D7E03B911DD}" type="slidenum">
              <a:rPr lang="pl-PL" smtClean="0"/>
              <a:pPr/>
              <a:t>9</a:t>
            </a:fld>
            <a:endParaRPr lang="pl-P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2355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654755-45A5-4196-9D55-0082DB5E7F42}" type="slidenum">
              <a:rPr lang="pl-PL" smtClean="0"/>
              <a:pPr/>
              <a:t>10</a:t>
            </a:fld>
            <a:endParaRPr lang="pl-P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45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9058BD-304A-4204-8E18-40D457826142}" type="slidenum">
              <a:rPr lang="pl-PL" smtClean="0"/>
              <a:pPr/>
              <a:t>11</a:t>
            </a:fld>
            <a:endParaRPr lang="pl-P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458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9058BD-304A-4204-8E18-40D457826142}" type="slidenum">
              <a:rPr lang="pl-PL" smtClean="0"/>
              <a:pPr/>
              <a:t>12</a:t>
            </a:fld>
            <a:endParaRPr lang="pl-P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56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038AC7-1836-4DF9-9DF0-987D93CC4506}" type="slidenum">
              <a:rPr lang="pl-PL" smtClean="0"/>
              <a:pPr/>
              <a:t>13</a:t>
            </a:fld>
            <a:endParaRPr lang="pl-P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560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038AC7-1836-4DF9-9DF0-987D93CC4506}" type="slidenum">
              <a:rPr lang="pl-PL" smtClean="0"/>
              <a:pPr/>
              <a:t>14</a:t>
            </a:fld>
            <a:endParaRPr lang="pl-PL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dirty="0" smtClean="0"/>
          </a:p>
        </p:txBody>
      </p:sp>
      <p:sp>
        <p:nvSpPr>
          <p:cNvPr id="2662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F62A74-1708-411A-B18D-C1DF3D4809C9}" type="slidenum">
              <a:rPr lang="pl-PL" smtClean="0"/>
              <a:pPr/>
              <a:t>15</a:t>
            </a:fld>
            <a:endParaRPr 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0FD72-0074-480C-B07F-BB8A111B9832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22E3-1DC6-4635-9236-8DE199977F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F260A-81CD-4B52-9AF8-C63AED544DA8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872A5-ECB8-451C-A9AB-BEC6D7A593B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6FD88-1257-43ED-A1C0-6BE96DCEF09B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6DC9B-5A80-41D0-9DAE-313A22AD0BA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8363E-D705-4B76-84FD-81C5F6E8435C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2C7B4-85C9-46BB-A8E6-EC871CFB7A7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98B5-9486-433A-A819-3D81B2003EF1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85012-7EBC-4949-B036-C452585B420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E3956-B853-4856-9164-188442D74741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F6E7B-763F-4200-B75A-3F77BC4703E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2D247-BAAA-42E0-ADFE-889C9E27936C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C199-529E-4054-8EEA-12D09D2420C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2613C-EBBB-41F1-815B-BE9F40EA9B1E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9A040-9C7A-4E1F-8386-56C8762C3C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FFCE9-EC63-4A74-9A05-9E2A896001BD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13935-CD92-4190-9C0A-0E3EBDFCCE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76D34-9BC1-4D8D-AA96-FDBA97925572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5A439-DEDD-458E-82BF-982D741CFD2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91FF1-129D-49F0-B0B3-C748E621E512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03FD-B8C8-49C8-8895-3FB2862EBC6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F263A0D-037A-4576-8BCE-32AC2A5FA625}" type="datetimeFigureOut">
              <a:rPr lang="pl-PL"/>
              <a:pPr>
                <a:defRPr/>
              </a:pPr>
              <a:t>2017-02-01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799F8FF-7E59-4322-A353-4A39D6B8E4F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ytuł 1"/>
          <p:cNvSpPr>
            <a:spLocks noGrp="1"/>
          </p:cNvSpPr>
          <p:nvPr>
            <p:ph type="ctrTitle"/>
          </p:nvPr>
        </p:nvSpPr>
        <p:spPr>
          <a:xfrm>
            <a:off x="0" y="1428736"/>
            <a:ext cx="9144000" cy="2214563"/>
          </a:xfrm>
        </p:spPr>
        <p:txBody>
          <a:bodyPr/>
          <a:lstStyle/>
          <a:p>
            <a:pPr>
              <a:defRPr/>
            </a:pP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Zintegrowane Inwestycje Terytorialne</a:t>
            </a:r>
            <a:br>
              <a:rPr lang="pl-PL" b="1" dirty="0" smtClean="0"/>
            </a:br>
            <a:r>
              <a:rPr lang="pl-PL" b="1" dirty="0" smtClean="0"/>
              <a:t>Wrocławskiego Obszaru Funkcjonalnego</a:t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sz="2400" b="1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l-PL" sz="2400" b="1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pl-PL" sz="2400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2857496"/>
            <a:ext cx="9144000" cy="1643062"/>
          </a:xfrm>
        </p:spPr>
        <p:txBody>
          <a:bodyPr rtlCol="0">
            <a:noAutofit/>
          </a:bodyPr>
          <a:lstStyle/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l-PL" sz="2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2800" b="1" dirty="0" err="1" smtClean="0"/>
              <a:t>Poddziałanie</a:t>
            </a:r>
            <a:r>
              <a:rPr lang="pl-PL" sz="2800" b="1" dirty="0" smtClean="0"/>
              <a:t> 1.4 B: </a:t>
            </a:r>
            <a:r>
              <a:rPr lang="pl-PL" sz="2800" dirty="0" smtClean="0"/>
              <a:t>Zwiększenie międzynarodowej ekspansji MSP poprzez wdrożenie nowych modeli biznesowych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l-PL" sz="10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sz="1800" b="1" dirty="0" smtClean="0">
                <a:solidFill>
                  <a:schemeClr val="bg1">
                    <a:lumMod val="50000"/>
                  </a:schemeClr>
                </a:solidFill>
              </a:rPr>
              <a:t>TYP A</a:t>
            </a: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pl-PL" sz="1800" dirty="0" smtClean="0"/>
              <a:t>projekty wdrażające długoterminowe(kompleksowe) strategie biznesowe</a:t>
            </a:r>
            <a:endParaRPr lang="pl-PL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sz="1800" b="1" dirty="0" smtClean="0">
                <a:solidFill>
                  <a:schemeClr val="bg1">
                    <a:lumMod val="50000"/>
                  </a:schemeClr>
                </a:solidFill>
              </a:rPr>
              <a:t>TYP B:</a:t>
            </a: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l-PL" sz="1800" dirty="0" smtClean="0"/>
              <a:t>projekty wdrażające nowoczesne metody zarządzania, prowadzące do zmian organizacyjno-procesowych przedsiębiorstw</a:t>
            </a:r>
            <a:endParaRPr lang="pl-PL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l-PL" sz="800" dirty="0" smtClean="0">
              <a:solidFill>
                <a:schemeClr val="bg1">
                  <a:lumMod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pl-PL" sz="1800" b="1" dirty="0" smtClean="0">
                <a:solidFill>
                  <a:schemeClr val="bg1">
                    <a:lumMod val="50000"/>
                  </a:schemeClr>
                </a:solidFill>
              </a:rPr>
              <a:t>TYP C</a:t>
            </a:r>
            <a:r>
              <a:rPr lang="pl-PL" sz="18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pl-PL" sz="1800" dirty="0" smtClean="0"/>
              <a:t>projekty dotyczące nawiązywania i utrzymywania kontaktów gospodarczych oraz promocji przedsiębiorstw na rynkach krajowych i międzynarodowych – wdrażające Plany rozwoju eksportu /internacjonalizacji przedsiębiorstwa</a:t>
            </a:r>
            <a:endParaRPr lang="pl-PL" sz="18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l-PL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2" name="Obraz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33375"/>
            <a:ext cx="46085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3075" name="Prostokąt 3"/>
          <p:cNvSpPr>
            <a:spLocks noChangeArrowheads="1"/>
          </p:cNvSpPr>
          <p:nvPr/>
        </p:nvSpPr>
        <p:spPr bwMode="auto">
          <a:xfrm>
            <a:off x="571500" y="1285875"/>
            <a:ext cx="7989888" cy="498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altLang="pl-PL" sz="3200" b="1" dirty="0">
                <a:solidFill>
                  <a:srgbClr val="444444"/>
                </a:solidFill>
              </a:rPr>
              <a:t>Zintegrowane Inwestycje Terytorialne (ZIT) </a:t>
            </a:r>
          </a:p>
          <a:p>
            <a:pPr algn="ctr">
              <a:lnSpc>
                <a:spcPct val="150000"/>
              </a:lnSpc>
            </a:pPr>
            <a:endParaRPr lang="pl-PL" altLang="pl-PL" b="1" dirty="0">
              <a:solidFill>
                <a:srgbClr val="444444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altLang="pl-PL" dirty="0"/>
              <a:t>To narzędzie wspierające wdrażanie strategii terytorialnych z wykorzystaniem możliwości finansowych, jakie dają Fundusze Europejskie w okresie 2014–2020</a:t>
            </a:r>
            <a:r>
              <a:rPr lang="pl-PL" altLang="pl-PL" dirty="0">
                <a:solidFill>
                  <a:srgbClr val="444444"/>
                </a:solidFill>
              </a:rPr>
              <a:t>. </a:t>
            </a:r>
          </a:p>
          <a:p>
            <a:pPr algn="ctr">
              <a:lnSpc>
                <a:spcPct val="150000"/>
              </a:lnSpc>
            </a:pPr>
            <a:endParaRPr lang="pl-PL" altLang="pl-PL" dirty="0">
              <a:solidFill>
                <a:srgbClr val="444444"/>
              </a:solidFill>
            </a:endParaRPr>
          </a:p>
          <a:p>
            <a:pPr>
              <a:lnSpc>
                <a:spcPct val="150000"/>
              </a:lnSpc>
            </a:pPr>
            <a:r>
              <a:rPr lang="pl-PL" altLang="pl-PL" b="1" u="sng" dirty="0">
                <a:solidFill>
                  <a:srgbClr val="444444"/>
                </a:solidFill>
              </a:rPr>
              <a:t>Celem ZIT jest m.in.: </a:t>
            </a:r>
          </a:p>
          <a:p>
            <a:pPr algn="just">
              <a:lnSpc>
                <a:spcPct val="150000"/>
              </a:lnSpc>
            </a:pPr>
            <a:r>
              <a:rPr lang="pl-PL" altLang="pl-PL" dirty="0">
                <a:solidFill>
                  <a:srgbClr val="444444"/>
                </a:solidFill>
              </a:rPr>
              <a:t>realizacja zintegrowanych projektów odpowiadających w sposób kompleksowy na potrzeby i problemy obszarów metropolitalnych oraz sprzyjanie ich rozwojowi, współpracy i integracji, przede wszystkim tam, gdzie skala problemów związanych z brakiem współpracy i komplementarności działań różnych jednostek administracyjnych jest największa. </a:t>
            </a:r>
            <a:endParaRPr lang="pl-PL" alt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7"/>
          <p:cNvGrpSpPr>
            <a:grpSpLocks/>
          </p:cNvGrpSpPr>
          <p:nvPr/>
        </p:nvGrpSpPr>
        <p:grpSpPr bwMode="auto">
          <a:xfrm>
            <a:off x="4048125" y="1785938"/>
            <a:ext cx="5095875" cy="4500562"/>
            <a:chOff x="4567098" y="1785926"/>
            <a:chExt cx="4585649" cy="3786214"/>
          </a:xfrm>
        </p:grpSpPr>
        <p:sp>
          <p:nvSpPr>
            <p:cNvPr id="35" name="pole tekstowe 12"/>
            <p:cNvSpPr txBox="1">
              <a:spLocks noChangeArrowheads="1"/>
            </p:cNvSpPr>
            <p:nvPr/>
          </p:nvSpPr>
          <p:spPr bwMode="auto">
            <a:xfrm>
              <a:off x="4932807" y="4797535"/>
              <a:ext cx="3744233" cy="360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pl-PL" altLang="pl-PL" sz="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  <p:pic>
          <p:nvPicPr>
            <p:cNvPr id="4104" name="Picture 2" descr="D:\Users\umpigu01\Desktop\Przechwytywanie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67098" y="1785926"/>
              <a:ext cx="4585649" cy="3786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pole tekstowe 36"/>
            <p:cNvSpPr txBox="1"/>
            <p:nvPr/>
          </p:nvSpPr>
          <p:spPr>
            <a:xfrm>
              <a:off x="5099948" y="2529813"/>
              <a:ext cx="642848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Szczecin</a:t>
              </a:r>
            </a:p>
          </p:txBody>
        </p:sp>
        <p:sp>
          <p:nvSpPr>
            <p:cNvPr id="38" name="pole tekstowe 37"/>
            <p:cNvSpPr txBox="1"/>
            <p:nvPr/>
          </p:nvSpPr>
          <p:spPr>
            <a:xfrm>
              <a:off x="5841366" y="2257366"/>
              <a:ext cx="1369981" cy="217691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algn="ctr"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Gdańsk – Gdynia - Sopot</a:t>
              </a:r>
            </a:p>
          </p:txBody>
        </p:sp>
        <p:sp>
          <p:nvSpPr>
            <p:cNvPr id="39" name="pole tekstowe 38"/>
            <p:cNvSpPr txBox="1"/>
            <p:nvPr/>
          </p:nvSpPr>
          <p:spPr>
            <a:xfrm>
              <a:off x="8215617" y="2572550"/>
              <a:ext cx="794274" cy="285802"/>
            </a:xfrm>
            <a:prstGeom prst="rect">
              <a:avLst/>
            </a:prstGeom>
            <a:noFill/>
          </p:spPr>
          <p:txBody>
            <a:bodyPr/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Białystok</a:t>
              </a:r>
            </a:p>
          </p:txBody>
        </p:sp>
        <p:sp>
          <p:nvSpPr>
            <p:cNvPr id="40" name="pole tekstowe 39"/>
            <p:cNvSpPr txBox="1"/>
            <p:nvPr/>
          </p:nvSpPr>
          <p:spPr>
            <a:xfrm>
              <a:off x="7142776" y="2214629"/>
              <a:ext cx="644276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Olsztyn</a:t>
              </a:r>
            </a:p>
          </p:txBody>
        </p:sp>
        <p:sp>
          <p:nvSpPr>
            <p:cNvPr id="41" name="pole tekstowe 40"/>
            <p:cNvSpPr txBox="1"/>
            <p:nvPr/>
          </p:nvSpPr>
          <p:spPr>
            <a:xfrm>
              <a:off x="4699954" y="2910438"/>
              <a:ext cx="891416" cy="285802"/>
            </a:xfrm>
            <a:prstGeom prst="rect">
              <a:avLst/>
            </a:prstGeom>
            <a:noFill/>
          </p:spPr>
          <p:txBody>
            <a:bodyPr/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Gorzów Wlkp.</a:t>
              </a:r>
            </a:p>
          </p:txBody>
        </p:sp>
        <p:sp>
          <p:nvSpPr>
            <p:cNvPr id="42" name="pole tekstowe 41"/>
            <p:cNvSpPr txBox="1"/>
            <p:nvPr/>
          </p:nvSpPr>
          <p:spPr>
            <a:xfrm>
              <a:off x="5724224" y="3571523"/>
              <a:ext cx="999986" cy="357921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algn="ctr"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Kalisz – Ostrów Wlkp.</a:t>
              </a:r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5999935" y="3213602"/>
              <a:ext cx="644276" cy="28713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Poznań</a:t>
              </a:r>
            </a:p>
          </p:txBody>
        </p:sp>
        <p:sp>
          <p:nvSpPr>
            <p:cNvPr id="44" name="pole tekstowe 43"/>
            <p:cNvSpPr txBox="1"/>
            <p:nvPr/>
          </p:nvSpPr>
          <p:spPr>
            <a:xfrm>
              <a:off x="4814238" y="3399241"/>
              <a:ext cx="934272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Zielona Góra</a:t>
              </a:r>
            </a:p>
          </p:txBody>
        </p:sp>
        <p:sp>
          <p:nvSpPr>
            <p:cNvPr id="45" name="pole tekstowe 44"/>
            <p:cNvSpPr txBox="1"/>
            <p:nvPr/>
          </p:nvSpPr>
          <p:spPr>
            <a:xfrm>
              <a:off x="7081348" y="3571523"/>
              <a:ext cx="642848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Łódź</a:t>
              </a:r>
            </a:p>
          </p:txBody>
        </p:sp>
        <p:sp>
          <p:nvSpPr>
            <p:cNvPr id="46" name="pole tekstowe 45"/>
            <p:cNvSpPr txBox="1"/>
            <p:nvPr/>
          </p:nvSpPr>
          <p:spPr>
            <a:xfrm>
              <a:off x="5857080" y="2572550"/>
              <a:ext cx="1199983" cy="37127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latin typeface="+mj-lt"/>
                </a:rPr>
                <a:t>Bydgoszcz - Toruń</a:t>
              </a:r>
            </a:p>
          </p:txBody>
        </p:sp>
        <p:sp>
          <p:nvSpPr>
            <p:cNvPr id="47" name="pole tekstowe 46"/>
            <p:cNvSpPr txBox="1"/>
            <p:nvPr/>
          </p:nvSpPr>
          <p:spPr>
            <a:xfrm>
              <a:off x="5157090" y="4431601"/>
              <a:ext cx="785703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Wałbrzych</a:t>
              </a:r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6358501" y="4071009"/>
              <a:ext cx="894273" cy="28713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Częstochowa</a:t>
              </a:r>
            </a:p>
          </p:txBody>
        </p:sp>
        <p:sp>
          <p:nvSpPr>
            <p:cNvPr id="49" name="pole tekstowe 48"/>
            <p:cNvSpPr txBox="1"/>
            <p:nvPr/>
          </p:nvSpPr>
          <p:spPr>
            <a:xfrm>
              <a:off x="7325631" y="3181550"/>
              <a:ext cx="785703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Warszawa</a:t>
              </a:r>
            </a:p>
          </p:txBody>
        </p:sp>
        <p:sp>
          <p:nvSpPr>
            <p:cNvPr id="50" name="pole tekstowe 49"/>
            <p:cNvSpPr txBox="1"/>
            <p:nvPr/>
          </p:nvSpPr>
          <p:spPr>
            <a:xfrm>
              <a:off x="5501370" y="3857325"/>
              <a:ext cx="642848" cy="28713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Wrocław</a:t>
              </a:r>
            </a:p>
          </p:txBody>
        </p:sp>
        <p:sp>
          <p:nvSpPr>
            <p:cNvPr id="51" name="pole tekstowe 50"/>
            <p:cNvSpPr txBox="1"/>
            <p:nvPr/>
          </p:nvSpPr>
          <p:spPr>
            <a:xfrm>
              <a:off x="7214204" y="4071009"/>
              <a:ext cx="642848" cy="28713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Kielce</a:t>
              </a:r>
            </a:p>
          </p:txBody>
        </p:sp>
        <p:sp>
          <p:nvSpPr>
            <p:cNvPr id="52" name="pole tekstowe 51"/>
            <p:cNvSpPr txBox="1"/>
            <p:nvPr/>
          </p:nvSpPr>
          <p:spPr>
            <a:xfrm>
              <a:off x="5857080" y="4428930"/>
              <a:ext cx="642848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Opole</a:t>
              </a:r>
            </a:p>
          </p:txBody>
        </p:sp>
        <p:sp>
          <p:nvSpPr>
            <p:cNvPr id="53" name="pole tekstowe 52"/>
            <p:cNvSpPr txBox="1"/>
            <p:nvPr/>
          </p:nvSpPr>
          <p:spPr>
            <a:xfrm>
              <a:off x="6714211" y="4428930"/>
              <a:ext cx="724275" cy="285802"/>
            </a:xfrm>
            <a:prstGeom prst="rect">
              <a:avLst/>
            </a:prstGeom>
            <a:noFill/>
          </p:spPr>
          <p:txBody>
            <a:bodyPr/>
            <a:lstStyle/>
            <a:p>
              <a:pPr eaLnBrk="0" hangingPunct="0">
                <a:defRPr/>
              </a:pPr>
              <a:r>
                <a:rPr lang="pl-PL" sz="900" b="1" dirty="0">
                  <a:latin typeface="+mj-lt"/>
                </a:rPr>
                <a:t>Katowice</a:t>
              </a:r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7214204" y="4714733"/>
              <a:ext cx="642848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Kraków</a:t>
              </a:r>
            </a:p>
          </p:txBody>
        </p:sp>
        <p:sp>
          <p:nvSpPr>
            <p:cNvPr id="55" name="pole tekstowe 54"/>
            <p:cNvSpPr txBox="1"/>
            <p:nvPr/>
          </p:nvSpPr>
          <p:spPr>
            <a:xfrm>
              <a:off x="8215617" y="4071009"/>
              <a:ext cx="641420" cy="287138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Lublin</a:t>
              </a:r>
            </a:p>
          </p:txBody>
        </p:sp>
        <p:sp>
          <p:nvSpPr>
            <p:cNvPr id="56" name="pole tekstowe 55"/>
            <p:cNvSpPr txBox="1"/>
            <p:nvPr/>
          </p:nvSpPr>
          <p:spPr>
            <a:xfrm>
              <a:off x="7714197" y="4857634"/>
              <a:ext cx="642848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Rzeszów</a:t>
              </a:r>
            </a:p>
          </p:txBody>
        </p:sp>
        <p:sp>
          <p:nvSpPr>
            <p:cNvPr id="57" name="pole tekstowe 56"/>
            <p:cNvSpPr txBox="1"/>
            <p:nvPr/>
          </p:nvSpPr>
          <p:spPr>
            <a:xfrm>
              <a:off x="4928522" y="2041011"/>
              <a:ext cx="1499979" cy="452744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algn="ctr"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Koszalin-Kołobrzeg-Białogard</a:t>
              </a:r>
            </a:p>
          </p:txBody>
        </p:sp>
        <p:sp>
          <p:nvSpPr>
            <p:cNvPr id="58" name="pole tekstowe 57"/>
            <p:cNvSpPr txBox="1"/>
            <p:nvPr/>
          </p:nvSpPr>
          <p:spPr>
            <a:xfrm>
              <a:off x="5999935" y="4714733"/>
              <a:ext cx="644276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Rybnik</a:t>
              </a:r>
            </a:p>
          </p:txBody>
        </p:sp>
        <p:sp>
          <p:nvSpPr>
            <p:cNvPr id="59" name="pole tekstowe 58"/>
            <p:cNvSpPr txBox="1"/>
            <p:nvPr/>
          </p:nvSpPr>
          <p:spPr>
            <a:xfrm>
              <a:off x="5999935" y="5000535"/>
              <a:ext cx="981414" cy="285802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Bielsko - Biała</a:t>
              </a:r>
            </a:p>
          </p:txBody>
        </p:sp>
        <p:sp>
          <p:nvSpPr>
            <p:cNvPr id="60" name="pole tekstowe 59"/>
            <p:cNvSpPr txBox="1"/>
            <p:nvPr/>
          </p:nvSpPr>
          <p:spPr>
            <a:xfrm>
              <a:off x="4757096" y="4050977"/>
              <a:ext cx="1142841" cy="213684"/>
            </a:xfrm>
            <a:prstGeom prst="rect">
              <a:avLst/>
            </a:prstGeom>
            <a:noFill/>
          </p:spPr>
          <p:txBody>
            <a:bodyPr/>
            <a:lstStyle/>
            <a:p>
              <a:pPr algn="ctr" eaLnBrk="0" hangingPunct="0">
                <a:defRPr/>
              </a:pPr>
              <a:r>
                <a:rPr lang="pl-PL" sz="900" b="1" dirty="0">
                  <a:solidFill>
                    <a:srgbClr val="002060"/>
                  </a:solidFill>
                  <a:latin typeface="+mj-lt"/>
                </a:rPr>
                <a:t>Jelenia Góra</a:t>
              </a:r>
            </a:p>
          </p:txBody>
        </p:sp>
      </p:grpSp>
      <p:pic>
        <p:nvPicPr>
          <p:cNvPr id="4099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4100" name="Prostokąt 3"/>
          <p:cNvSpPr>
            <a:spLocks noChangeArrowheads="1"/>
          </p:cNvSpPr>
          <p:nvPr/>
        </p:nvSpPr>
        <p:spPr bwMode="auto">
          <a:xfrm>
            <a:off x="0" y="1000125"/>
            <a:ext cx="900112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800" b="1" dirty="0">
                <a:latin typeface="+mj-lt"/>
                <a:cs typeface="Aharoni" pitchFamily="2" charset="-79"/>
              </a:rPr>
              <a:t>Zintegrowane Inwestycje Terytorialne (ZIT) </a:t>
            </a:r>
            <a:r>
              <a:rPr lang="pl-PL" sz="2800" b="1" i="1" dirty="0">
                <a:latin typeface="+mj-lt"/>
                <a:cs typeface="Aharoni" pitchFamily="2" charset="-79"/>
              </a:rPr>
              <a:t>w </a:t>
            </a:r>
            <a:r>
              <a:rPr lang="pl-PL" sz="2800" b="1" dirty="0">
                <a:latin typeface="+mj-lt"/>
                <a:cs typeface="Aharoni" pitchFamily="2" charset="-79"/>
              </a:rPr>
              <a:t>Polsce</a:t>
            </a:r>
            <a:endParaRPr lang="pl-PL" sz="2800" dirty="0">
              <a:latin typeface="+mj-lt"/>
            </a:endParaRPr>
          </a:p>
          <a:p>
            <a:pPr algn="ctr">
              <a:lnSpc>
                <a:spcPct val="150000"/>
              </a:lnSpc>
            </a:pPr>
            <a:endParaRPr lang="pl-PL" altLang="pl-PL" dirty="0">
              <a:latin typeface="+mj-lt"/>
            </a:endParaRPr>
          </a:p>
        </p:txBody>
      </p:sp>
      <p:sp>
        <p:nvSpPr>
          <p:cNvPr id="4101" name="pole tekstowe 3"/>
          <p:cNvSpPr txBox="1">
            <a:spLocks noChangeArrowheads="1"/>
          </p:cNvSpPr>
          <p:nvPr/>
        </p:nvSpPr>
        <p:spPr bwMode="auto">
          <a:xfrm>
            <a:off x="1214438" y="2786063"/>
            <a:ext cx="3071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/>
          </a:p>
        </p:txBody>
      </p:sp>
      <p:sp>
        <p:nvSpPr>
          <p:cNvPr id="4102" name="pole tekstowe 5"/>
          <p:cNvSpPr txBox="1">
            <a:spLocks noChangeArrowheads="1"/>
          </p:cNvSpPr>
          <p:nvPr/>
        </p:nvSpPr>
        <p:spPr bwMode="auto">
          <a:xfrm>
            <a:off x="142875" y="2214563"/>
            <a:ext cx="428625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9875" indent="-269875" eaLnBrk="0" hangingPunct="0">
              <a:buFont typeface="Wingdings" pitchFamily="2" charset="2"/>
              <a:buChar char="Ø"/>
            </a:pPr>
            <a:r>
              <a:rPr lang="pl-PL" dirty="0"/>
              <a:t>W Polsce </a:t>
            </a:r>
            <a:r>
              <a:rPr lang="pl-PL" dirty="0" err="1"/>
              <a:t>ZIT-y</a:t>
            </a:r>
            <a:r>
              <a:rPr lang="pl-PL" dirty="0"/>
              <a:t> realizowane są </a:t>
            </a:r>
            <a:r>
              <a:rPr lang="pl-PL" b="1" dirty="0"/>
              <a:t>na terenie miast wojewódzkich</a:t>
            </a:r>
            <a:r>
              <a:rPr lang="pl-PL" dirty="0"/>
              <a:t> i powiązanych z nimi obszarach funkcjonalnych</a:t>
            </a:r>
          </a:p>
          <a:p>
            <a:pPr marL="269875" indent="-269875" eaLnBrk="0" hangingPunct="0"/>
            <a:endParaRPr lang="pl-PL" dirty="0"/>
          </a:p>
          <a:p>
            <a:pPr marL="269875" indent="-269875" eaLnBrk="0" hangingPunct="0">
              <a:buFont typeface="Wingdings" pitchFamily="2" charset="2"/>
              <a:buChar char="Ø"/>
            </a:pPr>
            <a:r>
              <a:rPr lang="pl-PL" dirty="0"/>
              <a:t>Poza ośrodkami wojewódzkimi </a:t>
            </a:r>
            <a:r>
              <a:rPr lang="pl-PL" dirty="0" err="1"/>
              <a:t>ZIT-y</a:t>
            </a:r>
            <a:r>
              <a:rPr lang="pl-PL" dirty="0"/>
              <a:t> mogą być realizowane także </a:t>
            </a:r>
            <a:r>
              <a:rPr lang="pl-PL" b="1" dirty="0"/>
              <a:t>na terenie miast  o charakterze regionalnym  i </a:t>
            </a:r>
            <a:r>
              <a:rPr lang="pl-PL" b="1" dirty="0" err="1"/>
              <a:t>subregionalnym</a:t>
            </a:r>
            <a:endParaRPr lang="pl-PL" b="1" dirty="0"/>
          </a:p>
          <a:p>
            <a:pPr marL="269875" indent="-269875" eaLnBrk="0" hangingPunct="0"/>
            <a:endParaRPr lang="pl-PL" dirty="0"/>
          </a:p>
          <a:p>
            <a:pPr marL="269875" indent="-269875" eaLnBrk="0" hangingPunct="0">
              <a:buFont typeface="Wingdings" pitchFamily="2" charset="2"/>
              <a:buChar char="Ø"/>
            </a:pPr>
            <a:r>
              <a:rPr lang="pl-PL" dirty="0"/>
              <a:t>Ogółem w skład wszystkich </a:t>
            </a:r>
            <a:r>
              <a:rPr lang="pl-PL" dirty="0" err="1"/>
              <a:t>ZIT-ów</a:t>
            </a:r>
            <a:r>
              <a:rPr lang="pl-PL" dirty="0"/>
              <a:t> w Polsce wchodzi </a:t>
            </a:r>
            <a:r>
              <a:rPr lang="pl-PL" b="1" dirty="0"/>
              <a:t>350 gmin</a:t>
            </a:r>
          </a:p>
          <a:p>
            <a:pPr marL="269875" indent="-269875" eaLnBrk="0" hangingPunct="0"/>
            <a:endParaRPr lang="pl-PL" b="1" dirty="0"/>
          </a:p>
          <a:p>
            <a:pPr marL="269875" indent="-269875" eaLnBrk="0" hangingPunct="0">
              <a:buFont typeface="Wingdings" pitchFamily="2" charset="2"/>
              <a:buChar char="Ø"/>
            </a:pPr>
            <a:r>
              <a:rPr lang="pl-PL" dirty="0"/>
              <a:t>Łączny </a:t>
            </a:r>
            <a:r>
              <a:rPr lang="pl-PL" b="1" dirty="0"/>
              <a:t>budżet </a:t>
            </a:r>
            <a:r>
              <a:rPr lang="pl-PL" b="1" dirty="0" err="1"/>
              <a:t>ZIT-ów</a:t>
            </a:r>
            <a:r>
              <a:rPr lang="pl-PL" b="1" dirty="0"/>
              <a:t> to 3 748 000 </a:t>
            </a:r>
            <a:r>
              <a:rPr lang="pl-PL" b="1" dirty="0" err="1"/>
              <a:t>000</a:t>
            </a:r>
            <a:r>
              <a:rPr lang="pl-PL" b="1" dirty="0"/>
              <a:t> €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pic>
        <p:nvPicPr>
          <p:cNvPr id="5123" name="Picture 2" descr="D:\Users\umpigu01\Desktop\mapa WrO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88" y="1747838"/>
            <a:ext cx="464343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Prostokąt 2"/>
          <p:cNvSpPr>
            <a:spLocks noChangeArrowheads="1"/>
          </p:cNvSpPr>
          <p:nvPr/>
        </p:nvSpPr>
        <p:spPr bwMode="auto">
          <a:xfrm>
            <a:off x="214313" y="1000125"/>
            <a:ext cx="87153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sz="2800" b="1" dirty="0">
                <a:latin typeface="+mj-lt"/>
                <a:cs typeface="Aharoni" pitchFamily="2" charset="-79"/>
              </a:rPr>
              <a:t>Zintegrowane Inwestycje Terytorialne Wrocławskiego Obszaru Funkcjonalnego (ZIT </a:t>
            </a:r>
            <a:r>
              <a:rPr lang="pl-PL" sz="2800" b="1" dirty="0" err="1">
                <a:latin typeface="+mj-lt"/>
                <a:cs typeface="Aharoni" pitchFamily="2" charset="-79"/>
              </a:rPr>
              <a:t>WrOF</a:t>
            </a:r>
            <a:r>
              <a:rPr lang="pl-PL" sz="2800" b="1" dirty="0">
                <a:latin typeface="+mj-lt"/>
                <a:cs typeface="Aharoni" pitchFamily="2" charset="-79"/>
              </a:rPr>
              <a:t>)</a:t>
            </a:r>
            <a:endParaRPr lang="pl-PL" sz="2800" dirty="0">
              <a:latin typeface="+mj-lt"/>
            </a:endParaRPr>
          </a:p>
        </p:txBody>
      </p:sp>
      <p:sp>
        <p:nvSpPr>
          <p:cNvPr id="5125" name="pole tekstowe 8"/>
          <p:cNvSpPr txBox="1">
            <a:spLocks noChangeArrowheads="1"/>
          </p:cNvSpPr>
          <p:nvPr/>
        </p:nvSpPr>
        <p:spPr bwMode="auto">
          <a:xfrm>
            <a:off x="-142875" y="2357438"/>
            <a:ext cx="3643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b="1"/>
              <a:t>Ludność:</a:t>
            </a:r>
            <a:r>
              <a:rPr lang="pl-PL"/>
              <a:t> 887 943 mieszkańców</a:t>
            </a:r>
          </a:p>
          <a:p>
            <a:pPr algn="ctr" eaLnBrk="0" hangingPunct="0"/>
            <a:r>
              <a:rPr lang="pl-PL"/>
              <a:t> (30% mieszkańców Dolnego Śląska)</a:t>
            </a:r>
          </a:p>
          <a:p>
            <a:pPr algn="ctr" eaLnBrk="0" hangingPunct="0"/>
            <a:endParaRPr lang="pl-PL"/>
          </a:p>
        </p:txBody>
      </p:sp>
      <p:sp>
        <p:nvSpPr>
          <p:cNvPr id="5126" name="pole tekstowe 6"/>
          <p:cNvSpPr txBox="1">
            <a:spLocks noChangeArrowheads="1"/>
          </p:cNvSpPr>
          <p:nvPr/>
        </p:nvSpPr>
        <p:spPr bwMode="auto">
          <a:xfrm>
            <a:off x="5357813" y="2428875"/>
            <a:ext cx="3571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b="1"/>
              <a:t>Obszar</a:t>
            </a:r>
            <a:r>
              <a:rPr lang="pl-PL"/>
              <a:t>: 2 336 km</a:t>
            </a:r>
            <a:r>
              <a:rPr lang="pl-PL" baseline="30000"/>
              <a:t>2 </a:t>
            </a:r>
          </a:p>
          <a:p>
            <a:pPr algn="ctr" eaLnBrk="0" hangingPunct="0"/>
            <a:r>
              <a:rPr lang="pl-PL"/>
              <a:t>(12% powierzchni Dolnego Śląska) </a:t>
            </a:r>
          </a:p>
        </p:txBody>
      </p:sp>
      <p:sp>
        <p:nvSpPr>
          <p:cNvPr id="5127" name="pole tekstowe 9"/>
          <p:cNvSpPr txBox="1">
            <a:spLocks noChangeArrowheads="1"/>
          </p:cNvSpPr>
          <p:nvPr/>
        </p:nvSpPr>
        <p:spPr bwMode="auto">
          <a:xfrm>
            <a:off x="285750" y="4357688"/>
            <a:ext cx="29289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b="1"/>
              <a:t>Jednostki administracyjne: </a:t>
            </a:r>
          </a:p>
          <a:p>
            <a:pPr algn="ctr" eaLnBrk="0" hangingPunct="0"/>
            <a:r>
              <a:rPr lang="pl-PL" b="1"/>
              <a:t>15</a:t>
            </a:r>
            <a:r>
              <a:rPr lang="pl-PL"/>
              <a:t> gmin leżących na </a:t>
            </a:r>
          </a:p>
          <a:p>
            <a:pPr algn="ctr" eaLnBrk="0" hangingPunct="0"/>
            <a:r>
              <a:rPr lang="pl-PL"/>
              <a:t>terenie </a:t>
            </a:r>
            <a:r>
              <a:rPr lang="pl-PL" b="1"/>
              <a:t>6 </a:t>
            </a:r>
            <a:r>
              <a:rPr lang="pl-PL"/>
              <a:t>powiatów</a:t>
            </a:r>
          </a:p>
          <a:p>
            <a:pPr algn="ctr" eaLnBrk="0" hangingPunct="0"/>
            <a:endParaRPr lang="pl-PL"/>
          </a:p>
        </p:txBody>
      </p:sp>
      <p:sp>
        <p:nvSpPr>
          <p:cNvPr id="5128" name="pole tekstowe 10"/>
          <p:cNvSpPr txBox="1">
            <a:spLocks noChangeArrowheads="1"/>
          </p:cNvSpPr>
          <p:nvPr/>
        </p:nvSpPr>
        <p:spPr bwMode="auto">
          <a:xfrm>
            <a:off x="5286375" y="5857875"/>
            <a:ext cx="3643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/>
              <a:t>Budżet ZIT WrOF: 	</a:t>
            </a:r>
            <a:r>
              <a:rPr lang="pl-PL" b="1"/>
              <a:t>291 250 000 €</a:t>
            </a:r>
          </a:p>
          <a:p>
            <a:pPr algn="ctr" eaLnBrk="0" hangingPunct="0"/>
            <a:r>
              <a:rPr lang="pl-PL"/>
              <a:t>(13 % budżetu RPO WD 2014 – 2020)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5" name="pole tekstowe 4"/>
          <p:cNvSpPr txBox="1"/>
          <p:nvPr/>
        </p:nvSpPr>
        <p:spPr>
          <a:xfrm>
            <a:off x="571500" y="2286000"/>
            <a:ext cx="8001000" cy="28575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eaLnBrk="0" hangingPunct="0">
              <a:defRPr/>
            </a:pPr>
            <a:endParaRPr lang="pl-PL" b="1" dirty="0">
              <a:latin typeface="+mj-lt"/>
            </a:endParaRPr>
          </a:p>
        </p:txBody>
      </p:sp>
      <p:sp>
        <p:nvSpPr>
          <p:cNvPr id="6148" name="pole tekstowe 11"/>
          <p:cNvSpPr txBox="1">
            <a:spLocks noChangeArrowheads="1"/>
          </p:cNvSpPr>
          <p:nvPr/>
        </p:nvSpPr>
        <p:spPr bwMode="auto">
          <a:xfrm>
            <a:off x="285720" y="1071546"/>
            <a:ext cx="835821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cs typeface="Aharoni" pitchFamily="2" charset="-79"/>
              </a:rPr>
              <a:t>Zintegrowane Inwestycje Terytorialne Wrocławskiego Obszaru Funkcjonalnego (ZIT </a:t>
            </a:r>
            <a:r>
              <a:rPr lang="pl-PL" sz="2800" b="1" dirty="0" err="1">
                <a:cs typeface="Aharoni" pitchFamily="2" charset="-79"/>
              </a:rPr>
              <a:t>WrOF</a:t>
            </a:r>
            <a:r>
              <a:rPr lang="pl-PL" sz="2800" b="1" dirty="0">
                <a:cs typeface="Aharoni" pitchFamily="2" charset="-79"/>
              </a:rPr>
              <a:t>) </a:t>
            </a:r>
            <a:r>
              <a:rPr lang="pl-PL" sz="2800" b="1" i="1" dirty="0">
                <a:cs typeface="Aharoni" pitchFamily="2" charset="-79"/>
              </a:rPr>
              <a:t>- </a:t>
            </a:r>
            <a:r>
              <a:rPr lang="pl-PL" sz="2800" b="1" dirty="0">
                <a:cs typeface="Aharoni" pitchFamily="2" charset="-79"/>
              </a:rPr>
              <a:t>zadania</a:t>
            </a:r>
            <a:endParaRPr lang="pl-PL" sz="2800" dirty="0"/>
          </a:p>
          <a:p>
            <a:endParaRPr lang="pl-PL" sz="2800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500063" y="2857500"/>
            <a:ext cx="7929562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pl-PL" sz="2000" dirty="0"/>
              <a:t>Pełnienie funkcji </a:t>
            </a:r>
            <a:r>
              <a:rPr lang="pl-PL" sz="2000" b="1" dirty="0"/>
              <a:t>Instytucji Pośredniczącej w</a:t>
            </a:r>
            <a:r>
              <a:rPr lang="pl-PL" sz="2000" dirty="0"/>
              <a:t> imieniu Gminy </a:t>
            </a:r>
            <a:r>
              <a:rPr lang="pl-PL" sz="2000" dirty="0" smtClean="0"/>
              <a:t>Wrocław;</a:t>
            </a:r>
            <a:endParaRPr lang="pl-PL" sz="2000" dirty="0"/>
          </a:p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pl-PL" sz="2000" dirty="0"/>
          </a:p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pl-PL" sz="2000" b="1" dirty="0" err="1"/>
              <a:t>Współorganizacja</a:t>
            </a:r>
            <a:r>
              <a:rPr lang="pl-PL" sz="2000" b="1" dirty="0"/>
              <a:t> </a:t>
            </a:r>
            <a:r>
              <a:rPr lang="pl-PL" sz="2000" dirty="0"/>
              <a:t>konkursów  (wspólnie z DIP, DWUP oraz z UMWD</a:t>
            </a:r>
            <a:r>
              <a:rPr lang="pl-PL" sz="2000" dirty="0" smtClean="0"/>
              <a:t>);</a:t>
            </a:r>
            <a:endParaRPr lang="pl-PL" sz="2000" dirty="0"/>
          </a:p>
          <a:p>
            <a:pPr indent="446088" eaLnBrk="0" hangingPunct="0">
              <a:lnSpc>
                <a:spcPct val="90000"/>
              </a:lnSpc>
              <a:defRPr/>
            </a:pPr>
            <a:endParaRPr lang="pl-PL" sz="2000" dirty="0"/>
          </a:p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pl-PL" sz="2000" dirty="0"/>
              <a:t>Ocena wniosków konkursowych </a:t>
            </a:r>
            <a:r>
              <a:rPr lang="pl-PL" sz="2000" b="1" dirty="0"/>
              <a:t>pod kątem zgodności ze Strategią ZIT </a:t>
            </a:r>
            <a:br>
              <a:rPr lang="pl-PL" sz="2000" b="1" dirty="0"/>
            </a:br>
            <a:r>
              <a:rPr lang="pl-PL" sz="2000" b="1" dirty="0"/>
              <a:t>        </a:t>
            </a:r>
            <a:r>
              <a:rPr lang="pl-PL" sz="2000" b="1" dirty="0" err="1"/>
              <a:t>WrOF</a:t>
            </a:r>
            <a:r>
              <a:rPr lang="pl-PL" sz="2000" b="1" dirty="0"/>
              <a:t> </a:t>
            </a:r>
            <a:r>
              <a:rPr lang="pl-PL" sz="2000" dirty="0"/>
              <a:t>(</a:t>
            </a:r>
            <a:r>
              <a:rPr lang="pl-PL" sz="2000" b="1" dirty="0"/>
              <a:t>jeden z kilku etapów </a:t>
            </a:r>
            <a:r>
              <a:rPr lang="pl-PL" sz="2000" dirty="0"/>
              <a:t>oceny wniosku</a:t>
            </a:r>
            <a:r>
              <a:rPr lang="pl-PL" sz="2000" dirty="0" smtClean="0"/>
              <a:t>);</a:t>
            </a:r>
            <a:endParaRPr lang="pl-PL" sz="2000" dirty="0"/>
          </a:p>
          <a:p>
            <a:pPr indent="446088" eaLnBrk="0" hangingPunct="0">
              <a:lnSpc>
                <a:spcPct val="90000"/>
              </a:lnSpc>
              <a:defRPr/>
            </a:pPr>
            <a:endParaRPr lang="pl-PL" sz="2000" dirty="0"/>
          </a:p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pl-PL" sz="2000" dirty="0"/>
              <a:t>Ocena zgodności ze Strategią ZIT </a:t>
            </a:r>
            <a:r>
              <a:rPr lang="pl-PL" sz="2000" dirty="0" err="1"/>
              <a:t>WrOF</a:t>
            </a:r>
            <a:r>
              <a:rPr lang="pl-PL" sz="2000" dirty="0"/>
              <a:t> – </a:t>
            </a:r>
            <a:r>
              <a:rPr lang="pl-PL" sz="2000" b="1" dirty="0"/>
              <a:t>50%  oceny </a:t>
            </a:r>
            <a:r>
              <a:rPr lang="pl-PL" sz="2000" b="1" dirty="0" smtClean="0"/>
              <a:t>całkowitej;</a:t>
            </a:r>
            <a:endParaRPr lang="pl-PL" sz="2000" dirty="0"/>
          </a:p>
          <a:p>
            <a:pPr indent="446088" eaLnBrk="0" hangingPunct="0">
              <a:lnSpc>
                <a:spcPct val="90000"/>
              </a:lnSpc>
              <a:defRPr/>
            </a:pPr>
            <a:endParaRPr lang="pl-PL" sz="2000" dirty="0"/>
          </a:p>
          <a:p>
            <a:pPr indent="446088" eaLnBrk="0" hangingPunct="0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pl-PL" sz="2000" b="1" dirty="0"/>
              <a:t>Rozpatrywanie protestów </a:t>
            </a:r>
            <a:r>
              <a:rPr lang="pl-PL" sz="2000" dirty="0"/>
              <a:t>od oceny zgodności ze Strategią ZIT </a:t>
            </a:r>
            <a:r>
              <a:rPr lang="pl-PL" sz="2000" dirty="0" err="1" smtClean="0"/>
              <a:t>WrOF</a:t>
            </a:r>
            <a:r>
              <a:rPr lang="pl-PL" sz="2000" dirty="0" smtClean="0"/>
              <a:t>.</a:t>
            </a:r>
            <a:endParaRPr lang="pl-PL" sz="2000" dirty="0"/>
          </a:p>
          <a:p>
            <a:pPr>
              <a:defRPr/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8195" name="Prostokąt 2"/>
          <p:cNvSpPr>
            <a:spLocks noChangeArrowheads="1"/>
          </p:cNvSpPr>
          <p:nvPr/>
        </p:nvSpPr>
        <p:spPr bwMode="auto">
          <a:xfrm>
            <a:off x="-500098" y="857232"/>
            <a:ext cx="96440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altLang="pl-PL" sz="2400" b="1" dirty="0"/>
              <a:t>Umiejscowienie </a:t>
            </a:r>
            <a:r>
              <a:rPr lang="pl-PL" altLang="pl-PL" sz="2400" b="1" dirty="0" smtClean="0"/>
              <a:t>działań 1.4 RPO </a:t>
            </a:r>
            <a:r>
              <a:rPr lang="pl-PL" altLang="pl-PL" sz="2400" b="1" dirty="0"/>
              <a:t>WD w priorytetach ZIT </a:t>
            </a:r>
            <a:r>
              <a:rPr lang="pl-PL" altLang="pl-PL" sz="2400" b="1" dirty="0" err="1"/>
              <a:t>WrOF</a:t>
            </a:r>
            <a:endParaRPr lang="pl-PL" altLang="pl-PL" sz="24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214282" y="2071678"/>
          <a:ext cx="8715435" cy="3500461"/>
        </p:xfrm>
        <a:graphic>
          <a:graphicData uri="http://schemas.openxmlformats.org/drawingml/2006/table">
            <a:tbl>
              <a:tblPr firstRow="1" firstCol="1" lastRow="1" lastCol="1" bandRow="1" bandCol="1">
                <a:effectLst>
                  <a:outerShdw blurRad="50800" dist="50800" dir="3240000" sx="102000" sy="102000" algn="ctr" rotWithShape="0">
                    <a:srgbClr val="00000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1428760"/>
                <a:gridCol w="1428760"/>
                <a:gridCol w="2214578"/>
                <a:gridCol w="1643074"/>
                <a:gridCol w="2000263"/>
              </a:tblGrid>
              <a:tr h="53853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sng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Strategia ZIT WrOF</a:t>
                      </a:r>
                      <a:endParaRPr lang="pl-PL" sz="1600" b="1" u="sng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sng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Regionalny Program Operacyjny </a:t>
                      </a:r>
                      <a:r>
                        <a:rPr lang="pl-PL" sz="1600" b="1" u="sng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WD</a:t>
                      </a:r>
                      <a:endParaRPr lang="pl-PL" sz="1600" b="1" u="sng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28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</a:t>
                      </a:r>
                      <a:endParaRPr lang="pl-PL" sz="1600" b="1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Priorytet</a:t>
                      </a:r>
                      <a:endParaRPr lang="pl-PL" sz="1600" b="1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none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Działanie</a:t>
                      </a:r>
                      <a:endParaRPr lang="pl-PL" sz="1600" b="1" u="none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non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Oś priorytetowa</a:t>
                      </a:r>
                      <a:endParaRPr lang="pl-PL" sz="1600" b="1" u="none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u="non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Działanie</a:t>
                      </a:r>
                      <a:endParaRPr lang="pl-PL" sz="1600" b="1" u="none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536" marR="253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333640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2.</a:t>
                      </a:r>
                      <a:r>
                        <a:rPr lang="pl-PL" sz="14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 </a:t>
                      </a:r>
                      <a:endParaRPr lang="pl-PL" sz="1400" b="1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Calibri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Innowacyjna i konkurencyjna gospodarka </a:t>
                      </a:r>
                      <a:r>
                        <a:rPr lang="pl-PL" sz="1400" b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WrOF</a:t>
                      </a:r>
                      <a:endParaRPr lang="pl-PL" sz="1400" b="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u="non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u="non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Wzrost</a:t>
                      </a:r>
                      <a:r>
                        <a:rPr lang="pl-PL" sz="1400" b="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innowacyjności i </a:t>
                      </a:r>
                      <a:r>
                        <a:rPr lang="pl-PL" sz="1400" b="0" u="non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konkurencyj-ności</a:t>
                      </a:r>
                      <a:r>
                        <a:rPr lang="pl-PL" sz="1400" b="0" u="none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gospodarki </a:t>
                      </a:r>
                      <a:r>
                        <a:rPr lang="pl-PL" sz="1400" b="0" u="non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WrOF</a:t>
                      </a:r>
                      <a:endParaRPr lang="pl-PL" sz="1400" b="0" u="none" kern="12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2.1.2</a:t>
                      </a:r>
                    </a:p>
                    <a:p>
                      <a:pPr algn="ctr"/>
                      <a:r>
                        <a:rPr lang="pl-PL" sz="14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Wspieranie działań związanych ze wzrostem innowacyjności  gospodarki oraz wdrażaniem i umacnianiem kooperacji  nauka - gospodarka</a:t>
                      </a:r>
                    </a:p>
                  </a:txBody>
                  <a:tcPr marL="89535" marR="895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1.</a:t>
                      </a:r>
                      <a:endParaRPr lang="pl-PL" sz="1400" b="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Calibri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Przedsiębiorstwa   i innowacje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400" b="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u="non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1.4</a:t>
                      </a:r>
                      <a:endParaRPr lang="pl-PL" sz="1400" b="0" u="none" kern="1200" dirty="0" smtClean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u="non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Internacjonalizacja przedsiębiorstw</a:t>
                      </a:r>
                    </a:p>
                  </a:txBody>
                  <a:tcPr marL="89535" marR="89535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9219" name="pole tekstowe 11"/>
          <p:cNvSpPr txBox="1">
            <a:spLocks noChangeArrowheads="1"/>
          </p:cNvSpPr>
          <p:nvPr/>
        </p:nvSpPr>
        <p:spPr bwMode="auto">
          <a:xfrm>
            <a:off x="642910" y="857232"/>
            <a:ext cx="7929562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altLang="pl-PL" sz="2600" b="1" dirty="0"/>
              <a:t>Alokacja finansowa ZIT </a:t>
            </a:r>
            <a:r>
              <a:rPr lang="pl-PL" altLang="pl-PL" sz="2600" b="1" dirty="0" err="1"/>
              <a:t>WrOF</a:t>
            </a:r>
            <a:endParaRPr lang="pl-PL" altLang="pl-PL" sz="2600" b="1" dirty="0"/>
          </a:p>
          <a:p>
            <a:pPr eaLnBrk="0" hangingPunct="0"/>
            <a:endParaRPr lang="pl-PL" sz="2600" dirty="0"/>
          </a:p>
        </p:txBody>
      </p:sp>
      <p:sp>
        <p:nvSpPr>
          <p:cNvPr id="9220" name="pole tekstowe 13"/>
          <p:cNvSpPr txBox="1">
            <a:spLocks noChangeArrowheads="1"/>
          </p:cNvSpPr>
          <p:nvPr/>
        </p:nvSpPr>
        <p:spPr bwMode="auto">
          <a:xfrm>
            <a:off x="0" y="1785926"/>
            <a:ext cx="9144000" cy="6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3600" dirty="0" smtClean="0"/>
              <a:t>RPO </a:t>
            </a:r>
            <a:r>
              <a:rPr lang="pl-PL" sz="3600" dirty="0"/>
              <a:t>WD  - ZIT </a:t>
            </a:r>
            <a:r>
              <a:rPr lang="pl-PL" sz="3600" dirty="0" err="1"/>
              <a:t>WrOF</a:t>
            </a:r>
            <a:r>
              <a:rPr lang="pl-PL" sz="3600" dirty="0"/>
              <a:t>: </a:t>
            </a:r>
            <a:r>
              <a:rPr lang="pl-PL" sz="3600" b="1" dirty="0"/>
              <a:t>291 250 000  €</a:t>
            </a:r>
          </a:p>
          <a:p>
            <a:pPr algn="ctr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3000" dirty="0"/>
              <a:t>Oś </a:t>
            </a:r>
            <a:r>
              <a:rPr lang="pl-PL" sz="3000" dirty="0" smtClean="0"/>
              <a:t>1 </a:t>
            </a:r>
            <a:r>
              <a:rPr lang="pl-PL" sz="3000" dirty="0"/>
              <a:t>– </a:t>
            </a:r>
            <a:r>
              <a:rPr lang="pl-PL" sz="3000" dirty="0" smtClean="0"/>
              <a:t>Przedsiębiorstwa i innowacje: </a:t>
            </a:r>
            <a:r>
              <a:rPr lang="pl-PL" sz="3200" b="1" dirty="0" smtClean="0"/>
              <a:t>41 000 </a:t>
            </a:r>
            <a:r>
              <a:rPr lang="pl-PL" sz="3200" b="1" dirty="0"/>
              <a:t>000 </a:t>
            </a:r>
            <a:r>
              <a:rPr lang="pl-PL" sz="3000" b="1" dirty="0"/>
              <a:t>€</a:t>
            </a:r>
          </a:p>
          <a:p>
            <a:pPr algn="ctr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l-PL" sz="100" dirty="0"/>
          </a:p>
          <a:p>
            <a:pPr algn="ctr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 err="1"/>
              <a:t>Poddziałanie</a:t>
            </a:r>
            <a:r>
              <a:rPr lang="pl-PL" sz="2400" dirty="0"/>
              <a:t> </a:t>
            </a:r>
            <a:r>
              <a:rPr lang="pl-PL" sz="2400" dirty="0" smtClean="0"/>
              <a:t>1.4.2</a:t>
            </a:r>
            <a:r>
              <a:rPr lang="pl-PL" sz="2400" dirty="0"/>
              <a:t>: </a:t>
            </a:r>
            <a:r>
              <a:rPr lang="pl-PL" sz="2400" b="1" dirty="0" smtClean="0"/>
              <a:t>5 000 </a:t>
            </a:r>
            <a:r>
              <a:rPr lang="pl-PL" sz="2400" b="1" dirty="0" err="1" smtClean="0"/>
              <a:t>000</a:t>
            </a:r>
            <a:r>
              <a:rPr lang="pl-PL" sz="2400" b="1" dirty="0" smtClean="0"/>
              <a:t> €</a:t>
            </a:r>
            <a:endParaRPr lang="pl-PL" sz="2400" b="1" dirty="0"/>
          </a:p>
          <a:p>
            <a:pPr algn="ctr" eaLnBrk="0" hangingPunct="0">
              <a:lnSpc>
                <a:spcPct val="250000"/>
              </a:lnSpc>
            </a:pPr>
            <a:r>
              <a:rPr lang="pl-PL" sz="2000" dirty="0"/>
              <a:t>Nabór nr  </a:t>
            </a:r>
            <a:r>
              <a:rPr lang="pl-PL" sz="2000" dirty="0" smtClean="0"/>
              <a:t>RPDS.01.04.02-IP.01-02-216/16 (1.4.2 Bab): </a:t>
            </a:r>
            <a:r>
              <a:rPr lang="pl-PL" sz="2000" b="1" dirty="0" smtClean="0"/>
              <a:t>2 350 000€   (10 410 265 zł)</a:t>
            </a:r>
            <a:r>
              <a:rPr lang="pl-PL" sz="2000" dirty="0" smtClean="0"/>
              <a:t>                 Nabór nr  RPDS.01.04.02-IP.01-02-218/16 (1.4.2 </a:t>
            </a:r>
            <a:r>
              <a:rPr lang="pl-PL" sz="2000" dirty="0" err="1" smtClean="0"/>
              <a:t>Bc</a:t>
            </a:r>
            <a:r>
              <a:rPr lang="pl-PL" sz="2000" dirty="0" smtClean="0"/>
              <a:t>): </a:t>
            </a:r>
            <a:r>
              <a:rPr lang="pl-PL" sz="2000" b="1" dirty="0" smtClean="0"/>
              <a:t>1 598 566 €   (7 081 487,50 zł)</a:t>
            </a:r>
            <a:endParaRPr lang="pl-PL" sz="2000" b="1" u="sng" dirty="0" smtClean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250000"/>
              </a:lnSpc>
            </a:pPr>
            <a:endParaRPr lang="pl-PL" sz="2000" b="1" u="sng" dirty="0">
              <a:solidFill>
                <a:srgbClr val="FF0000"/>
              </a:solidFill>
            </a:endParaRPr>
          </a:p>
          <a:p>
            <a:pPr algn="ctr" eaLnBrk="0" hangingPunct="0">
              <a:lnSpc>
                <a:spcPct val="150000"/>
              </a:lnSpc>
            </a:pPr>
            <a:endParaRPr lang="pl-PL" u="sng" dirty="0">
              <a:solidFill>
                <a:srgbClr val="FF0000"/>
              </a:solidFill>
            </a:endParaRPr>
          </a:p>
          <a:p>
            <a:pPr eaLnBrk="0" hangingPunct="0"/>
            <a:r>
              <a:rPr lang="pl-PL" sz="4400" dirty="0">
                <a:solidFill>
                  <a:srgbClr val="FF0000"/>
                </a:solidFill>
              </a:rPr>
              <a:t> </a:t>
            </a:r>
          </a:p>
          <a:p>
            <a:pPr eaLnBrk="0" hangingPunct="0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0243" name="Prostokąt 2"/>
          <p:cNvSpPr>
            <a:spLocks noChangeArrowheads="1"/>
          </p:cNvSpPr>
          <p:nvPr/>
        </p:nvSpPr>
        <p:spPr bwMode="auto">
          <a:xfrm>
            <a:off x="0" y="928670"/>
            <a:ext cx="91440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altLang="pl-PL" sz="2600" b="1" dirty="0"/>
              <a:t>Nabór wniosków w ramach </a:t>
            </a:r>
            <a:r>
              <a:rPr lang="pl-PL" altLang="pl-PL" sz="2600" b="1" dirty="0" smtClean="0"/>
              <a:t>Podziałania 1.4.2 Bab i 1.4.2 </a:t>
            </a:r>
            <a:r>
              <a:rPr lang="pl-PL" altLang="pl-PL" sz="2600" b="1" dirty="0" err="1" smtClean="0"/>
              <a:t>Bc</a:t>
            </a:r>
            <a:endParaRPr lang="pl-PL" sz="2600" b="1" dirty="0"/>
          </a:p>
          <a:p>
            <a:pPr algn="ctr"/>
            <a:endParaRPr lang="pl-PL" altLang="pl-PL" sz="2600" b="1" dirty="0"/>
          </a:p>
        </p:txBody>
      </p:sp>
      <p:sp>
        <p:nvSpPr>
          <p:cNvPr id="10244" name="pole tekstowe 3"/>
          <p:cNvSpPr txBox="1">
            <a:spLocks noChangeArrowheads="1"/>
          </p:cNvSpPr>
          <p:nvPr/>
        </p:nvSpPr>
        <p:spPr bwMode="auto">
          <a:xfrm>
            <a:off x="285720" y="2000240"/>
            <a:ext cx="871537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pl-PL" dirty="0">
                <a:solidFill>
                  <a:srgbClr val="7DB941"/>
                </a:solidFill>
              </a:rPr>
              <a:t> </a:t>
            </a:r>
            <a:r>
              <a:rPr lang="pl-PL" altLang="pl-PL" sz="2000" b="1" u="sng" dirty="0" smtClean="0"/>
              <a:t>Wnioskodawcy (1.4.2 B a b)</a:t>
            </a:r>
            <a:endParaRPr lang="pl-PL" altLang="pl-PL" sz="2000" b="1" u="sng" dirty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/>
              <a:t>  </a:t>
            </a:r>
            <a:r>
              <a:rPr lang="pl-PL" sz="2000" dirty="0" smtClean="0"/>
              <a:t>MŚP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 smtClean="0"/>
              <a:t>  lokalne grupy działania (LGD)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pl-PL" sz="2000" dirty="0" smtClean="0"/>
          </a:p>
          <a:p>
            <a:pPr>
              <a:lnSpc>
                <a:spcPct val="150000"/>
              </a:lnSpc>
            </a:pPr>
            <a:r>
              <a:rPr lang="pl-PL" altLang="pl-PL" sz="2000" b="1" u="sng" dirty="0" smtClean="0"/>
              <a:t>Wnioskodawcy (1.4.2 B c)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 smtClean="0"/>
              <a:t> MŚP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 smtClean="0"/>
              <a:t>  lokalne grupy działania (LGD)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 smtClean="0"/>
              <a:t> jednostki samorządu terytorialnego, ich związki i stowarzyszenia;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 smtClean="0"/>
              <a:t> IOB</a:t>
            </a:r>
            <a:endParaRPr lang="pl-PL" sz="2000" dirty="0"/>
          </a:p>
          <a:p>
            <a:pPr>
              <a:lnSpc>
                <a:spcPct val="150000"/>
              </a:lnSpc>
            </a:pPr>
            <a:endParaRPr lang="pl-PL" sz="2000" dirty="0"/>
          </a:p>
          <a:p>
            <a:pPr eaLnBrk="0" hangingPunct="0">
              <a:lnSpc>
                <a:spcPct val="150000"/>
              </a:lnSpc>
            </a:pPr>
            <a:endParaRPr lang="pl-PL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1267" name="Prostokąt 2"/>
          <p:cNvSpPr>
            <a:spLocks noChangeArrowheads="1"/>
          </p:cNvSpPr>
          <p:nvPr/>
        </p:nvSpPr>
        <p:spPr bwMode="auto">
          <a:xfrm>
            <a:off x="0" y="928688"/>
            <a:ext cx="8929688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altLang="pl-PL" sz="2600" b="1" dirty="0"/>
              <a:t>Kryteria ocena zgodności projektu ze Strategią ZIT </a:t>
            </a:r>
            <a:r>
              <a:rPr lang="pl-PL" altLang="pl-PL" sz="2600" b="1" dirty="0" err="1"/>
              <a:t>WrOF</a:t>
            </a:r>
            <a:r>
              <a:rPr lang="pl-PL" altLang="pl-PL" sz="2600" b="1" dirty="0"/>
              <a:t> – </a:t>
            </a:r>
            <a:r>
              <a:rPr lang="pl-PL" altLang="pl-PL" sz="2600" b="1" dirty="0" smtClean="0"/>
              <a:t>               50</a:t>
            </a:r>
            <a:r>
              <a:rPr lang="pl-PL" altLang="pl-PL" sz="2600" b="1" dirty="0"/>
              <a:t>% wszystkich możliwych punktów</a:t>
            </a:r>
            <a:r>
              <a:rPr lang="pl-PL" altLang="pl-PL" sz="2600" dirty="0"/>
              <a:t>	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85720" y="2000240"/>
          <a:ext cx="8501120" cy="3143272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3240000" sx="102000" sy="102000" algn="ctr" rotWithShape="0">
                    <a:srgbClr val="00000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357190"/>
                <a:gridCol w="3929090"/>
                <a:gridCol w="1428760"/>
                <a:gridCol w="1713867"/>
                <a:gridCol w="1072213"/>
              </a:tblGrid>
              <a:tr h="1087203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Lp.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 Nazwa </a:t>
                      </a:r>
                      <a:r>
                        <a:rPr lang="pl-PL" sz="1400" kern="50" dirty="0">
                          <a:effectLst/>
                        </a:rPr>
                        <a:t>kryterium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Opis znaczenia kryterium 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400" kern="5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50" dirty="0" smtClean="0">
                          <a:effectLst/>
                        </a:rPr>
                        <a:t>Maksymalna liczba punktów</a:t>
                      </a:r>
                      <a:endParaRPr lang="pl-PL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Waga kryterium 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</a:tr>
              <a:tr h="77018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1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b="0" kern="50" dirty="0">
                          <a:effectLst/>
                          <a:latin typeface="+mn-lt"/>
                        </a:rPr>
                        <a:t>Wpływ projektu na realizację </a:t>
                      </a: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  Strategii  ZIT WrOF</a:t>
                      </a:r>
                      <a:endParaRPr lang="pl-PL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Kryterium</a:t>
                      </a:r>
                      <a:r>
                        <a:rPr lang="pl-PL" sz="1400" b="0" kern="5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punktowe</a:t>
                      </a:r>
                      <a:endParaRPr lang="pl-PL" sz="1400" b="0" dirty="0">
                        <a:effectLst/>
                        <a:latin typeface="+mn-lt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pl-PL" sz="1600" b="1" kern="50" dirty="0" smtClean="0">
                          <a:effectLst/>
                          <a:latin typeface="+mn-lt"/>
                        </a:rPr>
                        <a:t>16,5 pkt.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</a:rPr>
                        <a:t> – 1.4 B ab 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17,5 pkt. – 1.4.B c</a:t>
                      </a:r>
                      <a:endParaRPr lang="pl-PL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800" b="0" kern="50" dirty="0" smtClean="0">
                          <a:effectLst/>
                          <a:latin typeface="+mn-lt"/>
                        </a:rPr>
                        <a:t>50 %</a:t>
                      </a:r>
                      <a:endParaRPr lang="pl-PL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</a:tr>
              <a:tr h="750688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Wpływ realizacji projektu na realizację wartości docelowej wskaźników </a:t>
                      </a:r>
                      <a:endParaRPr lang="pl-PL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Kryterium</a:t>
                      </a:r>
                      <a:r>
                        <a:rPr lang="pl-PL" sz="1400" b="0" kern="5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punktowe</a:t>
                      </a:r>
                      <a:endParaRPr lang="pl-PL" sz="1400" b="0" dirty="0" smtClean="0">
                        <a:effectLst/>
                        <a:latin typeface="+mn-lt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pl-PL" sz="16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15,2 pkt.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</a:rPr>
                        <a:t> – 1.4 B ab 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pkt. – 1.4.B c</a:t>
                      </a:r>
                      <a:endParaRPr lang="pl-PL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800" b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40 %</a:t>
                      </a:r>
                      <a:endParaRPr lang="pl-PL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</a:tr>
              <a:tr h="53519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pl-PL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b="0" kern="50" dirty="0">
                          <a:effectLst/>
                          <a:latin typeface="+mn-lt"/>
                        </a:rPr>
                        <a:t>Komplementarny charakter projektu</a:t>
                      </a:r>
                      <a:endParaRPr lang="pl-PL" sz="1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Kryterium</a:t>
                      </a:r>
                      <a:r>
                        <a:rPr lang="pl-PL" sz="1400" b="0" kern="5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pl-PL" sz="1400" b="0" kern="50" dirty="0" smtClean="0">
                          <a:effectLst/>
                          <a:latin typeface="+mn-lt"/>
                        </a:rPr>
                        <a:t>punktowe</a:t>
                      </a:r>
                      <a:endParaRPr lang="pl-PL" sz="1400" b="0" dirty="0">
                        <a:effectLst/>
                        <a:latin typeface="+mn-lt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pl-PL" sz="1600" b="1" baseline="0" dirty="0" smtClean="0">
                          <a:effectLst/>
                          <a:latin typeface="+mn-lt"/>
                        </a:rPr>
                        <a:t>3,3 </a:t>
                      </a:r>
                      <a:r>
                        <a:rPr lang="pl-PL" sz="1600" b="1" dirty="0" smtClean="0">
                          <a:effectLst/>
                          <a:latin typeface="+mn-lt"/>
                        </a:rPr>
                        <a:t>pkt.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</a:rPr>
                        <a:t> – 1.4 B ab </a:t>
                      </a:r>
                      <a:r>
                        <a:rPr lang="pl-PL" sz="1600" b="1" kern="5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 pkt. – 1.4.B c</a:t>
                      </a:r>
                      <a:endParaRPr lang="pl-PL" sz="16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800" b="0" kern="50" dirty="0" smtClean="0">
                          <a:effectLst/>
                          <a:latin typeface="+mn-lt"/>
                        </a:rPr>
                        <a:t> 10 %</a:t>
                      </a:r>
                      <a:endParaRPr lang="pl-PL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401" marR="20401" marT="0" marB="0" anchor="ctr"/>
                </a:tc>
              </a:tr>
            </a:tbl>
          </a:graphicData>
        </a:graphic>
      </p:graphicFrame>
      <p:sp>
        <p:nvSpPr>
          <p:cNvPr id="5" name="Prostokąt 4"/>
          <p:cNvSpPr/>
          <p:nvPr/>
        </p:nvSpPr>
        <p:spPr>
          <a:xfrm>
            <a:off x="285750" y="5357813"/>
            <a:ext cx="8501063" cy="120015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2700000" sx="102000" sy="102000" algn="ctr" rotWithShape="0">
              <a:srgbClr val="000000">
                <a:alpha val="40000"/>
              </a:srgbClr>
            </a:outerShdw>
          </a:effec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pl-PL" sz="1600" b="1" kern="50" dirty="0">
                <a:solidFill>
                  <a:schemeClr val="bg1"/>
                </a:solidFill>
                <a:latin typeface="+mn-lt"/>
              </a:rPr>
              <a:t>UWAGA!!!                                                                                                                                                          </a:t>
            </a:r>
            <a:r>
              <a:rPr lang="pl-PL" sz="1600" kern="50" dirty="0">
                <a:solidFill>
                  <a:schemeClr val="bg1"/>
                </a:solidFill>
                <a:latin typeface="+mn-lt"/>
              </a:rPr>
              <a:t>Projekt musi otrzymać </a:t>
            </a:r>
            <a:r>
              <a:rPr lang="pl-PL" sz="1600" b="1" kern="50" dirty="0">
                <a:solidFill>
                  <a:srgbClr val="FFC000"/>
                </a:solidFill>
                <a:latin typeface="+mn-lt"/>
              </a:rPr>
              <a:t>min. </a:t>
            </a:r>
            <a:r>
              <a:rPr lang="pl-PL" sz="1600" b="1" kern="50" dirty="0" smtClean="0">
                <a:solidFill>
                  <a:srgbClr val="FFC000"/>
                </a:solidFill>
                <a:latin typeface="+mn-lt"/>
              </a:rPr>
              <a:t>15% </a:t>
            </a:r>
            <a:r>
              <a:rPr lang="pl-PL" sz="1600" kern="50" dirty="0">
                <a:solidFill>
                  <a:schemeClr val="bg1"/>
                </a:solidFill>
                <a:latin typeface="+mn-lt"/>
              </a:rPr>
              <a:t>możliwej do uzyskania oceny </a:t>
            </a:r>
            <a:r>
              <a:rPr lang="pl-PL" sz="1600" kern="50" dirty="0" smtClean="0">
                <a:solidFill>
                  <a:schemeClr val="bg1"/>
                </a:solidFill>
                <a:latin typeface="+mn-lt"/>
              </a:rPr>
              <a:t>maksymalnej- </a:t>
            </a:r>
            <a:r>
              <a:rPr lang="pl-PL" sz="1600" dirty="0">
                <a:solidFill>
                  <a:schemeClr val="bg1"/>
                </a:solidFill>
              </a:rPr>
              <a:t>niespełnienie kryterium oznacza odrzucenia </a:t>
            </a:r>
            <a:r>
              <a:rPr lang="pl-PL" sz="1600" dirty="0" smtClean="0">
                <a:solidFill>
                  <a:schemeClr val="bg1"/>
                </a:solidFill>
              </a:rPr>
              <a:t>wniosku</a:t>
            </a:r>
            <a:r>
              <a:rPr lang="pl-PL" sz="1600" kern="50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sz="1600" kern="50" dirty="0" smtClean="0">
                <a:solidFill>
                  <a:schemeClr val="bg1"/>
                </a:solidFill>
                <a:latin typeface="+mn-lt"/>
              </a:rPr>
              <a:t>(dla konkursu  1.4 B ab – 4,95 pkt., dla konkursu  1.4 B c – 5,25 pkt.)</a:t>
            </a:r>
            <a:endParaRPr lang="pl-PL" sz="1600" kern="5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6" name="pole tekstowe 5"/>
          <p:cNvSpPr txBox="1"/>
          <p:nvPr/>
        </p:nvSpPr>
        <p:spPr>
          <a:xfrm>
            <a:off x="500063" y="2143125"/>
            <a:ext cx="8215312" cy="1816100"/>
          </a:xfrm>
          <a:prstGeom prst="rect">
            <a:avLst/>
          </a:prstGeom>
          <a:solidFill>
            <a:schemeClr val="accent1"/>
          </a:solidFill>
          <a:effectLst>
            <a:outerShdw blurRad="50800" dist="50800" dir="3240000" sx="102000" sy="102000" algn="ctr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 marL="177800" indent="-177800" algn="just" eaLnBrk="0" hangingPunct="0">
              <a:buFont typeface="Wingdings" pitchFamily="2" charset="2"/>
              <a:buChar char="ü"/>
              <a:defRPr/>
            </a:pPr>
            <a:r>
              <a:rPr lang="pl-PL" sz="1600" dirty="0">
                <a:solidFill>
                  <a:schemeClr val="bg1"/>
                </a:solidFill>
              </a:rPr>
              <a:t>sprawdzana będzie </a:t>
            </a:r>
            <a:r>
              <a:rPr lang="pl-PL" sz="1600" b="1" dirty="0">
                <a:solidFill>
                  <a:srgbClr val="FFC000"/>
                </a:solidFill>
              </a:rPr>
              <a:t>zbieżność zapisów </a:t>
            </a:r>
            <a:r>
              <a:rPr lang="pl-PL" sz="1600" dirty="0">
                <a:solidFill>
                  <a:schemeClr val="bg1"/>
                </a:solidFill>
              </a:rPr>
              <a:t>we wniosku aplikacyjnym z zapisami Strategii ZIT </a:t>
            </a:r>
            <a:r>
              <a:rPr lang="pl-PL" sz="1600" dirty="0" err="1">
                <a:solidFill>
                  <a:schemeClr val="bg1"/>
                </a:solidFill>
              </a:rPr>
              <a:t>WrOF</a:t>
            </a:r>
            <a:r>
              <a:rPr lang="pl-PL" sz="1600" dirty="0">
                <a:solidFill>
                  <a:schemeClr val="bg1"/>
                </a:solidFill>
              </a:rPr>
              <a:t>;</a:t>
            </a:r>
          </a:p>
          <a:p>
            <a:pPr marL="177800" indent="-177800" algn="just" eaLnBrk="0" hangingPunct="0">
              <a:buFont typeface="Wingdings" pitchFamily="2" charset="2"/>
              <a:buChar char="ü"/>
              <a:defRPr/>
            </a:pPr>
            <a:endParaRPr lang="pl-PL" sz="1600" dirty="0">
              <a:solidFill>
                <a:schemeClr val="bg1"/>
              </a:solidFill>
            </a:endParaRPr>
          </a:p>
          <a:p>
            <a:pPr marL="177800" indent="-177800" algn="just" eaLnBrk="0" hangingPunct="0">
              <a:buFont typeface="Wingdings" pitchFamily="2" charset="2"/>
              <a:buChar char="ü"/>
              <a:defRPr/>
            </a:pPr>
            <a:r>
              <a:rPr lang="pl-PL" sz="1600" dirty="0">
                <a:solidFill>
                  <a:schemeClr val="bg1"/>
                </a:solidFill>
              </a:rPr>
              <a:t>weryfikowany będzie </a:t>
            </a:r>
            <a:r>
              <a:rPr lang="pl-PL" sz="1600" b="1" dirty="0">
                <a:solidFill>
                  <a:srgbClr val="FFC000"/>
                </a:solidFill>
              </a:rPr>
              <a:t>faktyczny wpływ zaproponowanych działań </a:t>
            </a:r>
            <a:r>
              <a:rPr lang="pl-PL" sz="1600" dirty="0">
                <a:solidFill>
                  <a:schemeClr val="bg1"/>
                </a:solidFill>
              </a:rPr>
              <a:t>na  minimalizację negatywnych zjawisk opisanych w Strategii ZIT  </a:t>
            </a:r>
            <a:r>
              <a:rPr lang="pl-PL" sz="1600" dirty="0" err="1">
                <a:solidFill>
                  <a:schemeClr val="bg1"/>
                </a:solidFill>
              </a:rPr>
              <a:t>WrOF</a:t>
            </a:r>
            <a:r>
              <a:rPr lang="pl-PL" sz="1600" dirty="0">
                <a:solidFill>
                  <a:schemeClr val="bg1"/>
                </a:solidFill>
              </a:rPr>
              <a:t>;</a:t>
            </a:r>
          </a:p>
          <a:p>
            <a:pPr marL="177800" indent="-177800" algn="just" eaLnBrk="0" hangingPunct="0">
              <a:buFont typeface="Wingdings" pitchFamily="2" charset="2"/>
              <a:buChar char="ü"/>
              <a:defRPr/>
            </a:pPr>
            <a:endParaRPr lang="pl-PL" sz="1600" dirty="0">
              <a:solidFill>
                <a:schemeClr val="bg1"/>
              </a:solidFill>
            </a:endParaRPr>
          </a:p>
          <a:p>
            <a:pPr marL="177800" indent="-177800" algn="just" eaLnBrk="0" hangingPunct="0">
              <a:buFont typeface="Wingdings" pitchFamily="2" charset="2"/>
              <a:buChar char="ü"/>
              <a:defRPr/>
            </a:pPr>
            <a:r>
              <a:rPr lang="pl-PL" sz="1600" dirty="0">
                <a:solidFill>
                  <a:schemeClr val="bg1"/>
                </a:solidFill>
              </a:rPr>
              <a:t>ocena na podstawie </a:t>
            </a:r>
            <a:r>
              <a:rPr lang="pl-PL" sz="1600" b="1" dirty="0" smtClean="0">
                <a:solidFill>
                  <a:srgbClr val="FFC000"/>
                </a:solidFill>
              </a:rPr>
              <a:t> </a:t>
            </a:r>
            <a:r>
              <a:rPr lang="pl-PL" sz="1600" b="1" dirty="0" err="1">
                <a:solidFill>
                  <a:srgbClr val="FFC000"/>
                </a:solidFill>
              </a:rPr>
              <a:t>podkryteriów</a:t>
            </a:r>
            <a:r>
              <a:rPr lang="pl-PL" sz="1600" b="1" dirty="0">
                <a:solidFill>
                  <a:srgbClr val="FFC000"/>
                </a:solidFill>
              </a:rPr>
              <a:t> szczegółowych.</a:t>
            </a:r>
          </a:p>
          <a:p>
            <a:pPr marL="177800" indent="-177800" algn="just" eaLnBrk="0" hangingPunct="0">
              <a:defRPr/>
            </a:pP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00063" y="4429125"/>
            <a:ext cx="8215312" cy="1087438"/>
          </a:xfrm>
          <a:prstGeom prst="rect">
            <a:avLst/>
          </a:prstGeom>
          <a:solidFill>
            <a:schemeClr val="accent1"/>
          </a:solidFill>
          <a:effectLst>
            <a:outerShdw blurRad="50800" dist="50800" dir="3240000" sx="102000" sy="102000" algn="ctr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 eaLnBrk="0" hangingPunct="0">
              <a:spcBef>
                <a:spcPts val="1000"/>
              </a:spcBef>
              <a:defRPr/>
            </a:pPr>
            <a:r>
              <a:rPr lang="pl-PL" sz="1600" b="1" dirty="0">
                <a:solidFill>
                  <a:schemeClr val="bg1"/>
                </a:solidFill>
              </a:rPr>
              <a:t>Ocena wpływu projektu na realizację  Strategii ZIT </a:t>
            </a:r>
            <a:r>
              <a:rPr lang="pl-PL" sz="1600" b="1" dirty="0" err="1">
                <a:solidFill>
                  <a:schemeClr val="bg1"/>
                </a:solidFill>
              </a:rPr>
              <a:t>WrOF</a:t>
            </a:r>
            <a:r>
              <a:rPr lang="pl-PL" sz="1600" b="1" dirty="0">
                <a:solidFill>
                  <a:schemeClr val="bg1"/>
                </a:solidFill>
              </a:rPr>
              <a:t>:</a:t>
            </a:r>
          </a:p>
          <a:p>
            <a:pPr eaLnBrk="0" hangingPunct="0">
              <a:spcBef>
                <a:spcPts val="1000"/>
              </a:spcBef>
              <a:buFont typeface="Wingdings" pitchFamily="2" charset="2"/>
              <a:buChar char="ü"/>
              <a:defRPr/>
            </a:pPr>
            <a:r>
              <a:rPr lang="pl-PL" sz="1600" dirty="0">
                <a:solidFill>
                  <a:schemeClr val="bg1"/>
                </a:solidFill>
              </a:rPr>
              <a:t>ma charakter </a:t>
            </a:r>
            <a:r>
              <a:rPr lang="pl-PL" sz="1600" b="1" dirty="0">
                <a:solidFill>
                  <a:srgbClr val="FFC000"/>
                </a:solidFill>
              </a:rPr>
              <a:t>opisowy</a:t>
            </a:r>
            <a:r>
              <a:rPr lang="pl-PL" sz="1600" dirty="0">
                <a:solidFill>
                  <a:schemeClr val="bg1"/>
                </a:solidFill>
              </a:rPr>
              <a:t>;</a:t>
            </a:r>
          </a:p>
          <a:p>
            <a:pPr eaLnBrk="0" hangingPunct="0">
              <a:spcBef>
                <a:spcPts val="1000"/>
              </a:spcBef>
              <a:buFont typeface="Wingdings" pitchFamily="2" charset="2"/>
              <a:buChar char="ü"/>
              <a:defRPr/>
            </a:pPr>
            <a:r>
              <a:rPr lang="pl-PL" sz="1600" dirty="0">
                <a:solidFill>
                  <a:schemeClr val="bg1"/>
                </a:solidFill>
              </a:rPr>
              <a:t> </a:t>
            </a:r>
            <a:r>
              <a:rPr lang="pl-PL" sz="1600" dirty="0">
                <a:solidFill>
                  <a:schemeClr val="bg1"/>
                </a:solidFill>
                <a:cs typeface="Times New Roman" pitchFamily="18" charset="0"/>
              </a:rPr>
              <a:t>będzie zawierała </a:t>
            </a:r>
            <a:r>
              <a:rPr lang="pl-PL" sz="1600" b="1" dirty="0">
                <a:solidFill>
                  <a:srgbClr val="FFC000"/>
                </a:solidFill>
                <a:cs typeface="Times New Roman" pitchFamily="18" charset="0"/>
              </a:rPr>
              <a:t>szczegółowe uzasadnienie </a:t>
            </a:r>
            <a:r>
              <a:rPr lang="pl-PL" sz="1600" dirty="0">
                <a:solidFill>
                  <a:schemeClr val="bg1"/>
                </a:solidFill>
                <a:cs typeface="Times New Roman" pitchFamily="18" charset="0"/>
              </a:rPr>
              <a:t>dla przyznanej liczby punktów.</a:t>
            </a:r>
          </a:p>
        </p:txBody>
      </p:sp>
      <p:sp>
        <p:nvSpPr>
          <p:cNvPr id="8" name="Prostokąt 7"/>
          <p:cNvSpPr/>
          <p:nvPr/>
        </p:nvSpPr>
        <p:spPr>
          <a:xfrm>
            <a:off x="357158" y="1071546"/>
            <a:ext cx="842965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pl-PL" altLang="pl-PL" sz="2800" b="1" dirty="0"/>
              <a:t>Kryterium 1: </a:t>
            </a:r>
          </a:p>
          <a:p>
            <a:pPr algn="ctr" eaLnBrk="0" hangingPunct="0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pl-PL" sz="2800" b="1" kern="50" dirty="0" smtClean="0">
                <a:solidFill>
                  <a:prstClr val="black"/>
                </a:solidFill>
              </a:rPr>
              <a:t>Wpływ </a:t>
            </a:r>
            <a:r>
              <a:rPr lang="pl-PL" sz="2800" b="1" kern="50" dirty="0">
                <a:solidFill>
                  <a:prstClr val="black"/>
                </a:solidFill>
              </a:rPr>
              <a:t>projektu na </a:t>
            </a:r>
            <a:r>
              <a:rPr lang="pl-PL" sz="2800" b="1" kern="50" dirty="0" smtClean="0">
                <a:solidFill>
                  <a:prstClr val="black"/>
                </a:solidFill>
              </a:rPr>
              <a:t>realizację Strategii </a:t>
            </a:r>
            <a:r>
              <a:rPr lang="pl-PL" sz="2800" b="1" kern="50" dirty="0">
                <a:solidFill>
                  <a:prstClr val="black"/>
                </a:solidFill>
              </a:rPr>
              <a:t>ZIT </a:t>
            </a:r>
            <a:r>
              <a:rPr lang="pl-PL" sz="2800" b="1" kern="50" dirty="0" err="1">
                <a:solidFill>
                  <a:prstClr val="black"/>
                </a:solidFill>
              </a:rPr>
              <a:t>WrOF</a:t>
            </a:r>
            <a:r>
              <a:rPr lang="pl-PL" sz="2800" b="1" kern="50" dirty="0">
                <a:solidFill>
                  <a:prstClr val="black"/>
                </a:solidFill>
              </a:rPr>
              <a:t> </a:t>
            </a:r>
            <a:endParaRPr lang="pl-PL" sz="2800" b="1" dirty="0">
              <a:solidFill>
                <a:prstClr val="black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282" y="2000240"/>
          <a:ext cx="8786874" cy="4446738"/>
        </p:xfrm>
        <a:graphic>
          <a:graphicData uri="http://schemas.openxmlformats.org/drawingml/2006/table">
            <a:tbl>
              <a:tblPr firstRow="1" bandRow="1">
                <a:effectLst>
                  <a:outerShdw blurRad="177800" dist="50800" dir="3000000" sx="101000" sy="101000" algn="tl" rotWithShape="0">
                    <a:prstClr val="black">
                      <a:alpha val="69000"/>
                    </a:prstClr>
                  </a:outerShdw>
                </a:effectLst>
                <a:tableStyleId>{5C22544A-7EE6-4342-B048-85BDC9FD1C3A}</a:tableStyleId>
              </a:tblPr>
              <a:tblGrid>
                <a:gridCol w="2357454"/>
                <a:gridCol w="6429420"/>
              </a:tblGrid>
              <a:tr h="3299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Podkryterium</a:t>
                      </a: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Punktacja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058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1.1</a:t>
                      </a:r>
                      <a:r>
                        <a:rPr lang="pl-PL" sz="1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Minimalizacja problemu  wiodącego</a:t>
                      </a:r>
                      <a:endParaRPr lang="pl-PL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projekt </a:t>
                      </a:r>
                      <a:r>
                        <a:rPr lang="pl-PL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 przyczynia się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zminimalizowania wiodącego problemu zdiagnozowanego w Strategii ZIT </a:t>
                      </a:r>
                      <a:r>
                        <a:rPr lang="pl-PL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WrOF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- 0  pkt.</a:t>
                      </a:r>
                    </a:p>
                    <a:p>
                      <a:pPr marL="177800" indent="-17780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projekt </a:t>
                      </a:r>
                      <a:r>
                        <a:rPr lang="pl-PL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przyczynia się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zminimalizowania wiodącego problemu zdiagnozowanego w Strategii ZIT </a:t>
                      </a:r>
                      <a:r>
                        <a:rPr lang="pl-PL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WrOF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- 9 pkt.</a:t>
                      </a:r>
                      <a:endParaRPr lang="pl-PL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36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1.2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Łączenie podtypów projektów</a:t>
                      </a:r>
                      <a:endParaRPr lang="pl-PL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projekt realizuje wyłącznie</a:t>
                      </a:r>
                      <a:r>
                        <a:rPr lang="pl-PL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jeden podtyp projektu 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- 0 pkt.</a:t>
                      </a:r>
                    </a:p>
                    <a:p>
                      <a:pPr lvl="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projekt realizuje dwa podtypy projektów - 2 pkt.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054561"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1.3</a:t>
                      </a:r>
                      <a:r>
                        <a:rPr lang="pl-PL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Udział w kontraktach publicznych UE poza granicami Polski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3050" lvl="0" indent="-27305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wnioskodawca nie przewiduje udziału w kontraktach publicznych– 0 pkt. </a:t>
                      </a:r>
                    </a:p>
                    <a:p>
                      <a:pPr marL="273050" indent="-27305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wnioskodawca przewiduje udział w kontraktach publicznych – 2,5</a:t>
                      </a:r>
                      <a:r>
                        <a:rPr lang="pl-PL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pkt. 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95169">
                <a:tc>
                  <a:txBody>
                    <a:bodyPr/>
                    <a:lstStyle/>
                    <a:p>
                      <a:pPr algn="ctr"/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  <a:p>
                      <a:pPr algn="ctr"/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Wzrost zatrudnienia wskutek realizacji projektu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pl-PL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wnioskodawca nie planuje </a:t>
                      </a: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wzrostu zatrudnienia</a:t>
                      </a:r>
                      <a:r>
                        <a:rPr lang="pl-PL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 pkt.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wnioskodawca planuje wzrost zatrudnienia - nie więcej niż 2 nowe osoby - 1,5 pkt.</a:t>
                      </a:r>
                    </a:p>
                    <a:p>
                      <a:pPr lvl="0">
                        <a:buFont typeface="Wingdings" pitchFamily="2" charset="2"/>
                        <a:buChar char="Ø"/>
                      </a:pP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</a:t>
                      </a: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nioskodawca planuje wzrost zatrudnienia</a:t>
                      </a:r>
                      <a:r>
                        <a:rPr lang="pl-PL" sz="15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5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 więcej niż 2  nowe osoby:  3 pkt.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Prostokąt 5"/>
          <p:cNvSpPr/>
          <p:nvPr/>
        </p:nvSpPr>
        <p:spPr>
          <a:xfrm>
            <a:off x="0" y="1071546"/>
            <a:ext cx="9144000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pl-PL" altLang="pl-PL" sz="2600" b="1" dirty="0"/>
              <a:t>Kryterium 1: </a:t>
            </a:r>
            <a:r>
              <a:rPr lang="pl-PL" altLang="pl-PL" sz="2600" b="1" dirty="0" smtClean="0"/>
              <a:t> </a:t>
            </a:r>
            <a:r>
              <a:rPr lang="pl-PL" sz="2600" b="1" kern="50" dirty="0" smtClean="0">
                <a:solidFill>
                  <a:prstClr val="black"/>
                </a:solidFill>
              </a:rPr>
              <a:t>Wpływ </a:t>
            </a:r>
            <a:r>
              <a:rPr lang="pl-PL" sz="2600" b="1" kern="50" dirty="0">
                <a:solidFill>
                  <a:prstClr val="black"/>
                </a:solidFill>
              </a:rPr>
              <a:t>projektu na </a:t>
            </a:r>
            <a:r>
              <a:rPr lang="pl-PL" sz="2600" b="1" kern="50" dirty="0" smtClean="0">
                <a:solidFill>
                  <a:prstClr val="black"/>
                </a:solidFill>
              </a:rPr>
              <a:t>realizację Strategii </a:t>
            </a:r>
            <a:r>
              <a:rPr lang="pl-PL" sz="2600" b="1" kern="50" dirty="0">
                <a:solidFill>
                  <a:prstClr val="black"/>
                </a:solidFill>
              </a:rPr>
              <a:t>ZIT </a:t>
            </a:r>
            <a:r>
              <a:rPr lang="pl-PL" sz="2600" b="1" kern="50" dirty="0" err="1" smtClean="0">
                <a:solidFill>
                  <a:prstClr val="black"/>
                </a:solidFill>
              </a:rPr>
              <a:t>WrOF</a:t>
            </a:r>
            <a:endParaRPr lang="pl-PL" sz="2400" b="1" kern="50" dirty="0" smtClean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786182" y="1428736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kern="50" dirty="0" smtClean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1.4.2 B ab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14282" y="2000240"/>
          <a:ext cx="8786874" cy="4038600"/>
        </p:xfrm>
        <a:graphic>
          <a:graphicData uri="http://schemas.openxmlformats.org/drawingml/2006/table">
            <a:tbl>
              <a:tblPr firstRow="1" bandRow="1">
                <a:effectLst>
                  <a:outerShdw blurRad="177800" dist="50800" dir="3000000" sx="101000" sy="101000" algn="tl" rotWithShape="0">
                    <a:prstClr val="black">
                      <a:alpha val="69000"/>
                    </a:prstClr>
                  </a:outerShdw>
                </a:effectLst>
                <a:tableStyleId>{5C22544A-7EE6-4342-B048-85BDC9FD1C3A}</a:tableStyleId>
              </a:tblPr>
              <a:tblGrid>
                <a:gridCol w="2357454"/>
                <a:gridCol w="6429420"/>
              </a:tblGrid>
              <a:tr h="3299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err="1" smtClean="0">
                          <a:solidFill>
                            <a:schemeClr val="bg1"/>
                          </a:solidFill>
                        </a:rPr>
                        <a:t>Podkryterium</a:t>
                      </a:r>
                      <a:endParaRPr lang="pl-PL" sz="1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bg1"/>
                          </a:solidFill>
                        </a:rPr>
                        <a:t>Punktacja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058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1.1</a:t>
                      </a:r>
                      <a:r>
                        <a:rPr lang="pl-PL" sz="1600" b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Minimalizacja problemu  wiodącego</a:t>
                      </a:r>
                      <a:endParaRPr lang="pl-PL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projekt </a:t>
                      </a:r>
                      <a:r>
                        <a:rPr lang="pl-PL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nie przyczynia się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zminimalizowania wiodącego problemu zdiagnozowanego w Strategii ZIT </a:t>
                      </a:r>
                      <a:r>
                        <a:rPr lang="pl-PL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WrOF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- 0  pkt.</a:t>
                      </a:r>
                    </a:p>
                    <a:p>
                      <a:pPr marL="177800" indent="-177800">
                        <a:lnSpc>
                          <a:spcPct val="100000"/>
                        </a:lnSpc>
                        <a:buFont typeface="Wingdings" pitchFamily="2" charset="2"/>
                        <a:buChar char="Ø"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projekt </a:t>
                      </a:r>
                      <a:r>
                        <a:rPr lang="pl-PL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przyczynia się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do zminimalizowania wiodącego problemu zdiagnozowanego w Strategii ZIT </a:t>
                      </a:r>
                      <a:r>
                        <a:rPr lang="pl-PL" sz="15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WrOF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- 10 pkt.</a:t>
                      </a:r>
                      <a:endParaRPr lang="pl-PL" sz="15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36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1.2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Kompleksowość projektu</a:t>
                      </a:r>
                      <a:endParaRPr lang="pl-PL" sz="1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buFont typeface="Wingdings" pitchFamily="2" charset="2"/>
                        <a:buChar char="Ø"/>
                      </a:pPr>
                      <a:r>
                        <a:rPr lang="pl-PL" sz="15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Każda forma promocji gospodarczej spośród katalogu zawartego poniżej powoduje </a:t>
                      </a:r>
                      <a:r>
                        <a:rPr lang="pl-PL" sz="15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przyznanie 1,5 pkt</a:t>
                      </a: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lvl="0">
                        <a:buFont typeface="Wingdings" pitchFamily="2" charset="2"/>
                        <a:buNone/>
                      </a:pPr>
                      <a:r>
                        <a:rPr lang="pl-PL" sz="15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Maksymalna liczba punktów – 7,5 pkt.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udział w imprezach targowo-wystawienniczych (w charakterze wystawcy),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udział w misjach gospodarczych,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udział w wizytach studyjnych (jako podmiot wizytujący),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udział w branżowych seminariach/sympozjach, </a:t>
                      </a:r>
                    </a:p>
                    <a:p>
                      <a:pPr marL="95250" lvl="0" indent="-9525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organizacja zbiorowych wystaw na terenie działalności przedsiębiorstwa – ukierunkowanych na przyjęcie wizyt studyjnych potencjalnych zagranicznych partnerów handlowych, </a:t>
                      </a:r>
                    </a:p>
                    <a:p>
                      <a:pPr marL="95250" lvl="0" indent="-95250">
                        <a:buFont typeface="Arial" pitchFamily="34" charset="0"/>
                        <a:buChar char="•"/>
                      </a:pPr>
                      <a:r>
                        <a:rPr lang="pl-PL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opracowanie i dystrybucja materiałów promocyjnych dostępnych podczas imprezy targowo- wystawienniczej/misji gospodarczej. </a:t>
                      </a:r>
                      <a:endParaRPr lang="pl-PL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Prostokąt 5"/>
          <p:cNvSpPr/>
          <p:nvPr/>
        </p:nvSpPr>
        <p:spPr>
          <a:xfrm>
            <a:off x="0" y="1071546"/>
            <a:ext cx="9144000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pl-PL" altLang="pl-PL" sz="2600" b="1" dirty="0"/>
              <a:t>Kryterium 1: </a:t>
            </a:r>
            <a:r>
              <a:rPr lang="pl-PL" altLang="pl-PL" sz="2600" b="1" dirty="0" smtClean="0"/>
              <a:t> </a:t>
            </a:r>
            <a:r>
              <a:rPr lang="pl-PL" sz="2600" b="1" kern="50" dirty="0" smtClean="0">
                <a:solidFill>
                  <a:prstClr val="black"/>
                </a:solidFill>
              </a:rPr>
              <a:t>Wpływ </a:t>
            </a:r>
            <a:r>
              <a:rPr lang="pl-PL" sz="2600" b="1" kern="50" dirty="0">
                <a:solidFill>
                  <a:prstClr val="black"/>
                </a:solidFill>
              </a:rPr>
              <a:t>projektu na </a:t>
            </a:r>
            <a:r>
              <a:rPr lang="pl-PL" sz="2600" b="1" kern="50" dirty="0" smtClean="0">
                <a:solidFill>
                  <a:prstClr val="black"/>
                </a:solidFill>
              </a:rPr>
              <a:t>realizację Strategii </a:t>
            </a:r>
            <a:r>
              <a:rPr lang="pl-PL" sz="2600" b="1" kern="50" dirty="0">
                <a:solidFill>
                  <a:prstClr val="black"/>
                </a:solidFill>
              </a:rPr>
              <a:t>ZIT </a:t>
            </a:r>
            <a:r>
              <a:rPr lang="pl-PL" sz="2600" b="1" kern="50" dirty="0" err="1" smtClean="0">
                <a:solidFill>
                  <a:prstClr val="black"/>
                </a:solidFill>
              </a:rPr>
              <a:t>WrOF</a:t>
            </a:r>
            <a:endParaRPr lang="pl-PL" sz="2400" b="1" kern="50" dirty="0" smtClean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786182" y="142873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kern="50" dirty="0" smtClean="0">
                <a:solidFill>
                  <a:prstClr val="black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1.4.2 B c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2291" name="Prostokąt 2"/>
          <p:cNvSpPr>
            <a:spLocks noChangeArrowheads="1"/>
          </p:cNvSpPr>
          <p:nvPr/>
        </p:nvSpPr>
        <p:spPr bwMode="auto">
          <a:xfrm>
            <a:off x="142844" y="1000125"/>
            <a:ext cx="9001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l-PL" altLang="pl-PL" sz="2400" b="1" dirty="0" smtClean="0">
                <a:latin typeface="+mn-lt"/>
              </a:rPr>
              <a:t>Kryterium 2: </a:t>
            </a:r>
            <a:r>
              <a:rPr lang="pl-PL" sz="2400" b="1" dirty="0" smtClean="0">
                <a:latin typeface="+mn-lt"/>
              </a:rPr>
              <a:t>Wpływ realizacji projektu na realizację wartości </a:t>
            </a:r>
            <a:r>
              <a:rPr lang="pl-PL" sz="2400" b="1" dirty="0" err="1" smtClean="0">
                <a:latin typeface="+mn-lt"/>
              </a:rPr>
              <a:t>doce-lowej</a:t>
            </a:r>
            <a:r>
              <a:rPr lang="pl-PL" sz="2400" b="1" dirty="0" smtClean="0">
                <a:latin typeface="+mn-lt"/>
              </a:rPr>
              <a:t> wskaźników monitoringu realizacji celów Strategii ZIT </a:t>
            </a:r>
            <a:r>
              <a:rPr lang="pl-PL" sz="2400" b="1" dirty="0" err="1" smtClean="0">
                <a:latin typeface="+mn-lt"/>
              </a:rPr>
              <a:t>WrOF</a:t>
            </a:r>
            <a:endParaRPr lang="pl-PL" altLang="pl-PL" sz="2400" dirty="0" smtClean="0">
              <a:latin typeface="+mn-lt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357158" y="1928802"/>
          <a:ext cx="8429684" cy="4764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4648"/>
                <a:gridCol w="2452272"/>
                <a:gridCol w="2201382"/>
                <a:gridCol w="2201382"/>
              </a:tblGrid>
              <a:tr h="571504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K </a:t>
                      </a:r>
                      <a:r>
                        <a:rPr lang="pl-PL" sz="1600" baseline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o   n   k   u   </a:t>
                      </a:r>
                      <a:r>
                        <a:rPr lang="pl-PL" sz="160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  s       1   .   4       B    a    b </a:t>
                      </a:r>
                      <a:endParaRPr lang="pl-PL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pl-PL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pl-PL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Wyszczególnienie</a:t>
                      </a:r>
                      <a:endParaRPr lang="pl-PL" sz="1200" i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5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Liczba przedsiębiorstw otrzymujących </a:t>
                      </a:r>
                      <a:r>
                        <a:rPr lang="pl-PL" sz="1200" b="1" kern="5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dotacje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5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1200" b="1" kern="5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przedsiębiorstw,</a:t>
                      </a:r>
                      <a:r>
                        <a:rPr lang="pl-PL" sz="1200" b="1" kern="50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 które wprowadziły zmiany organizacyjno - procesowe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Liczba kontraktów handlowych zagranicznych podpisanych przez przedsiębiorstwa wsparte w zakresie internacjonalizacji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409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 smtClean="0">
                          <a:solidFill>
                            <a:schemeClr val="tx1"/>
                          </a:solidFill>
                          <a:effectLst/>
                        </a:rPr>
                        <a:t> 0 pkt.</a:t>
                      </a:r>
                      <a:r>
                        <a:rPr lang="pl-PL" sz="1200" kern="50" dirty="0" smtClean="0">
                          <a:effectLst/>
                        </a:rPr>
                        <a:t> </a:t>
                      </a:r>
                      <a:r>
                        <a:rPr lang="pl-PL" sz="1200" kern="50" baseline="0" dirty="0" smtClean="0">
                          <a:effectLst/>
                        </a:rPr>
                        <a:t> </a:t>
                      </a:r>
                      <a:r>
                        <a:rPr lang="pl-PL" sz="1200" kern="50" dirty="0" smtClean="0">
                          <a:effectLst/>
                        </a:rPr>
                        <a:t>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nie więcej niż 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477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25% </a:t>
                      </a:r>
                      <a:r>
                        <a:rPr lang="pl-PL" sz="1200" kern="50" dirty="0" smtClean="0">
                          <a:effectLst/>
                        </a:rPr>
                        <a:t>maksymalnej oceny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5023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solidFill>
                            <a:schemeClr val="tx1"/>
                          </a:solidFill>
                          <a:effectLst/>
                        </a:rPr>
                        <a:t>50% maksymalnej oceny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477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100% maksymalnej oceny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powyżej </a:t>
                      </a: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powyżej </a:t>
                      </a: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powyżej</a:t>
                      </a:r>
                      <a:r>
                        <a:rPr lang="pl-P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5214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solidFill>
                            <a:schemeClr val="tx1"/>
                          </a:solidFill>
                          <a:effectLst/>
                        </a:rPr>
                        <a:t>Waga danego wskaźnika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38%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38%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24%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660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Ocena:</a:t>
                      </a:r>
                      <a:endParaRPr lang="pl-PL" sz="12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(max </a:t>
                      </a:r>
                      <a:r>
                        <a:rPr lang="pl-PL" sz="1200" kern="50" dirty="0" smtClean="0">
                          <a:effectLst/>
                        </a:rPr>
                        <a:t>20  </a:t>
                      </a:r>
                      <a:r>
                        <a:rPr lang="pl-PL" sz="1200" kern="50" dirty="0">
                          <a:effectLst/>
                        </a:rPr>
                        <a:t>pkt. – 100</a:t>
                      </a:r>
                      <a:r>
                        <a:rPr lang="pl-PL" sz="1200" kern="50" dirty="0" smtClean="0">
                          <a:effectLst/>
                        </a:rPr>
                        <a:t>%)</a:t>
                      </a:r>
                      <a:endParaRPr lang="pl-PL" sz="12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pl-PL" sz="1200" baseline="0" dirty="0" smtClean="0">
                          <a:latin typeface="+mj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pl-PL" sz="1200" baseline="0" dirty="0" smtClean="0">
                          <a:latin typeface="+mj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3,2</a:t>
                      </a:r>
                      <a:r>
                        <a:rPr lang="pl-PL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2291" name="Prostokąt 2"/>
          <p:cNvSpPr>
            <a:spLocks noChangeArrowheads="1"/>
          </p:cNvSpPr>
          <p:nvPr/>
        </p:nvSpPr>
        <p:spPr bwMode="auto">
          <a:xfrm>
            <a:off x="142844" y="1000125"/>
            <a:ext cx="9001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pl-PL" altLang="pl-PL" sz="2400" b="1" dirty="0" smtClean="0">
                <a:latin typeface="+mn-lt"/>
              </a:rPr>
              <a:t>Kryterium 2: </a:t>
            </a:r>
            <a:r>
              <a:rPr lang="pl-PL" sz="2400" b="1" dirty="0" smtClean="0">
                <a:latin typeface="+mn-lt"/>
              </a:rPr>
              <a:t>Wpływ realizacji projektu na realizację wartości </a:t>
            </a:r>
            <a:r>
              <a:rPr lang="pl-PL" sz="2400" b="1" dirty="0" err="1" smtClean="0">
                <a:latin typeface="+mn-lt"/>
              </a:rPr>
              <a:t>doce-lowej</a:t>
            </a:r>
            <a:r>
              <a:rPr lang="pl-PL" sz="2400" b="1" dirty="0" smtClean="0">
                <a:latin typeface="+mn-lt"/>
              </a:rPr>
              <a:t> wskaźników monitoringu realizacji celów Strategii ZIT </a:t>
            </a:r>
            <a:r>
              <a:rPr lang="pl-PL" sz="2400" b="1" dirty="0" err="1" smtClean="0">
                <a:latin typeface="+mn-lt"/>
              </a:rPr>
              <a:t>WrOF</a:t>
            </a:r>
            <a:endParaRPr lang="pl-PL" altLang="pl-PL" sz="2400" dirty="0" smtClean="0">
              <a:latin typeface="+mn-lt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357158" y="1928802"/>
          <a:ext cx="8429684" cy="4764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4648"/>
                <a:gridCol w="2452272"/>
                <a:gridCol w="2201382"/>
                <a:gridCol w="2201382"/>
              </a:tblGrid>
              <a:tr h="571504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K </a:t>
                      </a:r>
                      <a:r>
                        <a:rPr lang="pl-PL" sz="1600" baseline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o   n   k   u   </a:t>
                      </a:r>
                      <a:r>
                        <a:rPr lang="pl-PL" sz="160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pl-PL" sz="160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   s       1   .   4       B    c </a:t>
                      </a:r>
                      <a:endParaRPr lang="pl-PL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pl-PL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pl-PL" sz="16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Wyszczególnienie</a:t>
                      </a:r>
                      <a:endParaRPr lang="pl-PL" sz="1200" i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5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Liczba przedsiębiorstw otrzymujących </a:t>
                      </a:r>
                      <a:r>
                        <a:rPr lang="pl-PL" sz="1200" b="1" kern="5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dotacje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kern="5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Liczba </a:t>
                      </a:r>
                      <a:r>
                        <a:rPr lang="pl-PL" sz="1200" b="1" kern="5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przedsiębiorstw</a:t>
                      </a:r>
                      <a:r>
                        <a:rPr lang="pl-PL" sz="1200" b="1" kern="50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 otrzymujących wsparcie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2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Liczba kontraktów handlowych zagranicznych podpisanych przez przedsiębiorstwa wsparte w zakresie internacjonalizacji</a:t>
                      </a:r>
                      <a:endParaRPr lang="pl-PL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409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 smtClean="0">
                          <a:solidFill>
                            <a:schemeClr val="tx1"/>
                          </a:solidFill>
                          <a:effectLst/>
                        </a:rPr>
                        <a:t> 0 pkt.</a:t>
                      </a:r>
                      <a:r>
                        <a:rPr lang="pl-PL" sz="1200" kern="50" dirty="0" smtClean="0">
                          <a:effectLst/>
                        </a:rPr>
                        <a:t> </a:t>
                      </a:r>
                      <a:r>
                        <a:rPr lang="pl-PL" sz="1200" kern="50" baseline="0" dirty="0" smtClean="0">
                          <a:effectLst/>
                        </a:rPr>
                        <a:t> </a:t>
                      </a:r>
                      <a:r>
                        <a:rPr lang="pl-PL" sz="1200" kern="50" dirty="0" smtClean="0">
                          <a:effectLst/>
                        </a:rPr>
                        <a:t>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0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0 - 3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477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25% </a:t>
                      </a:r>
                      <a:r>
                        <a:rPr lang="pl-PL" sz="1200" kern="50" dirty="0" smtClean="0">
                          <a:effectLst/>
                        </a:rPr>
                        <a:t>maksymalnej oceny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1 - 3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4 - 6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5023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solidFill>
                            <a:schemeClr val="tx1"/>
                          </a:solidFill>
                          <a:effectLst/>
                        </a:rPr>
                        <a:t>50% maksymalnej oceny </a:t>
                      </a:r>
                      <a:endParaRPr lang="pl-PL" sz="12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4 - 6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7 - 9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477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100% maksymalnej oceny </a:t>
                      </a:r>
                      <a:endParaRPr lang="pl-PL" sz="12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powyżej </a:t>
                      </a: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powyżej </a:t>
                      </a:r>
                      <a:r>
                        <a:rPr lang="pl-PL" sz="11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100" dirty="0" smtClean="0">
                          <a:latin typeface="Calibri"/>
                          <a:ea typeface="Calibri"/>
                          <a:cs typeface="Times New Roman"/>
                        </a:rPr>
                        <a:t>powyżej</a:t>
                      </a:r>
                      <a:r>
                        <a:rPr lang="pl-PL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9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  <a:tr h="5214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solidFill>
                            <a:schemeClr val="tx1"/>
                          </a:solidFill>
                          <a:effectLst/>
                        </a:rPr>
                        <a:t>Waga danego wskaźnika</a:t>
                      </a:r>
                      <a:endParaRPr lang="pl-PL" sz="12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35,7%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35,7%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 smtClean="0">
                          <a:latin typeface="Calibri"/>
                          <a:ea typeface="Calibri"/>
                          <a:cs typeface="Times New Roman"/>
                        </a:rPr>
                        <a:t>28,6%</a:t>
                      </a:r>
                      <a:endParaRPr lang="pl-PL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D0D8E8"/>
                    </a:solidFill>
                  </a:tcPr>
                </a:tc>
              </a:tr>
              <a:tr h="660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Ocena:</a:t>
                      </a:r>
                      <a:endParaRPr lang="pl-PL" sz="12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l-PL" sz="1200" kern="50" dirty="0">
                          <a:effectLst/>
                        </a:rPr>
                        <a:t>(max </a:t>
                      </a:r>
                      <a:r>
                        <a:rPr lang="pl-PL" sz="1200" kern="50" dirty="0" smtClean="0">
                          <a:effectLst/>
                        </a:rPr>
                        <a:t>20  </a:t>
                      </a:r>
                      <a:r>
                        <a:rPr lang="pl-PL" sz="1200" kern="50" dirty="0">
                          <a:effectLst/>
                        </a:rPr>
                        <a:t>pkt. – 100</a:t>
                      </a:r>
                      <a:r>
                        <a:rPr lang="pl-PL" sz="1200" kern="50" dirty="0" smtClean="0">
                          <a:effectLst/>
                        </a:rPr>
                        <a:t>%)</a:t>
                      </a:r>
                      <a:endParaRPr lang="pl-PL" sz="1200" b="1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90" marR="5269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pl-PL" sz="1200" baseline="0" dirty="0" smtClean="0">
                          <a:latin typeface="+mj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dirty="0" smtClean="0">
                          <a:latin typeface="+mj-lt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pl-PL" sz="1200" baseline="0" dirty="0" smtClean="0">
                          <a:latin typeface="+mj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kern="120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pl-PL" sz="12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Times New Roman"/>
                        </a:rPr>
                        <a:t> pkt.</a:t>
                      </a:r>
                      <a:endParaRPr lang="pl-PL" sz="1200" kern="12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2291" name="Prostokąt 2"/>
          <p:cNvSpPr>
            <a:spLocks noChangeArrowheads="1"/>
          </p:cNvSpPr>
          <p:nvPr/>
        </p:nvSpPr>
        <p:spPr bwMode="auto">
          <a:xfrm>
            <a:off x="642938" y="928688"/>
            <a:ext cx="75247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r>
              <a:rPr lang="pl-PL" altLang="pl-PL" sz="2600" b="1" dirty="0" smtClean="0">
                <a:latin typeface="+mj-lt"/>
              </a:rPr>
              <a:t>Kryterium 3: </a:t>
            </a:r>
            <a:r>
              <a:rPr lang="pl-PL" sz="2600" b="1" dirty="0" smtClean="0">
                <a:latin typeface="+mj-lt"/>
              </a:rPr>
              <a:t>Komplementarny charakter projektu</a:t>
            </a:r>
            <a:endParaRPr lang="pl-PL" altLang="pl-PL" sz="2600" dirty="0" smtClean="0">
              <a:latin typeface="+mj-lt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285720" y="4000504"/>
            <a:ext cx="8643938" cy="2662237"/>
          </a:xfrm>
          <a:prstGeom prst="rect">
            <a:avLst/>
          </a:prstGeom>
          <a:solidFill>
            <a:schemeClr val="accent1"/>
          </a:solidFill>
          <a:effectLst>
            <a:outerShdw blurRad="50800" dist="50800" dir="3240000" sx="102000" sy="102000" algn="ctr" rotWithShape="0">
              <a:srgbClr val="000000">
                <a:alpha val="43000"/>
              </a:srgbClr>
            </a:outerShdw>
          </a:effec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sz="1600" dirty="0" smtClean="0">
                <a:solidFill>
                  <a:schemeClr val="bg1"/>
                </a:solidFill>
              </a:rPr>
              <a:t>W ramach tego kryterium będzie weryfikowane, </a:t>
            </a:r>
            <a:r>
              <a:rPr lang="pl-PL" sz="1600" b="1" u="sng" dirty="0" smtClean="0">
                <a:solidFill>
                  <a:srgbClr val="FFC000"/>
                </a:solidFill>
              </a:rPr>
              <a:t>czy we wniosku o dofinansowanie zostały wskazane projekty, które są powiązane </a:t>
            </a:r>
            <a:r>
              <a:rPr lang="pl-PL" sz="1600" dirty="0" smtClean="0">
                <a:solidFill>
                  <a:schemeClr val="bg1"/>
                </a:solidFill>
              </a:rPr>
              <a:t>ze zgłoszonym projektem i które zostały zrealizowane, bądź są w trakcie realizacji </a:t>
            </a:r>
            <a:r>
              <a:rPr lang="pl-PL" sz="1600" b="1" u="sng" dirty="0" smtClean="0">
                <a:solidFill>
                  <a:srgbClr val="FFC000"/>
                </a:solidFill>
              </a:rPr>
              <a:t>na terenie danego ZIT</a:t>
            </a:r>
            <a:r>
              <a:rPr lang="pl-PL" sz="1600" b="1" dirty="0" smtClean="0">
                <a:solidFill>
                  <a:srgbClr val="FFC000"/>
                </a:solidFill>
              </a:rPr>
              <a:t> </a:t>
            </a:r>
            <a:r>
              <a:rPr lang="pl-PL" sz="1600" dirty="0" smtClean="0">
                <a:solidFill>
                  <a:schemeClr val="bg1"/>
                </a:solidFill>
              </a:rPr>
              <a:t>i zostały sfinansowane ze </a:t>
            </a:r>
            <a:r>
              <a:rPr lang="pl-PL" sz="1600" b="1" u="sng" dirty="0" smtClean="0">
                <a:solidFill>
                  <a:srgbClr val="FFC000"/>
                </a:solidFill>
              </a:rPr>
              <a:t>środków publicznych zewnętrznych</a:t>
            </a:r>
            <a:r>
              <a:rPr lang="pl-PL" sz="1600" dirty="0" smtClean="0">
                <a:solidFill>
                  <a:schemeClr val="bg1"/>
                </a:solidFill>
              </a:rPr>
              <a:t>. </a:t>
            </a:r>
          </a:p>
          <a:p>
            <a:pPr marL="180975" indent="-180975" eaLnBrk="0" hangingPunct="0">
              <a:lnSpc>
                <a:spcPct val="150000"/>
              </a:lnSpc>
              <a:defRPr/>
            </a:pPr>
            <a:r>
              <a:rPr lang="pl-PL" sz="1600" b="1" u="sng" dirty="0" smtClean="0">
                <a:solidFill>
                  <a:schemeClr val="bg1"/>
                </a:solidFill>
              </a:rPr>
              <a:t>Projekty komplementarne mogą polegać na:</a:t>
            </a:r>
          </a:p>
          <a:p>
            <a:pPr marL="265113" indent="-84138" eaLnBrk="0" hangingPunct="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pl-PL" sz="1600" dirty="0" smtClean="0">
                <a:solidFill>
                  <a:schemeClr val="bg1"/>
                </a:solidFill>
              </a:rPr>
              <a:t>wykorzystaniu </a:t>
            </a:r>
            <a:r>
              <a:rPr lang="pl-PL" sz="1600" b="1" dirty="0">
                <a:solidFill>
                  <a:srgbClr val="FFC000"/>
                </a:solidFill>
              </a:rPr>
              <a:t>efektów realizacji </a:t>
            </a:r>
            <a:r>
              <a:rPr lang="pl-PL" sz="1600" dirty="0">
                <a:solidFill>
                  <a:schemeClr val="bg1"/>
                </a:solidFill>
              </a:rPr>
              <a:t>innego projektu;</a:t>
            </a:r>
          </a:p>
          <a:p>
            <a:pPr marL="265113" indent="-84138" eaLnBrk="0" hangingPunct="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pl-PL" sz="1600" dirty="0">
                <a:solidFill>
                  <a:schemeClr val="bg1"/>
                </a:solidFill>
              </a:rPr>
              <a:t>wzmocnieniu  </a:t>
            </a:r>
            <a:r>
              <a:rPr lang="pl-PL" sz="1600" b="1" dirty="0">
                <a:solidFill>
                  <a:srgbClr val="FFC000"/>
                </a:solidFill>
              </a:rPr>
              <a:t>trwałości efektów </a:t>
            </a:r>
            <a:r>
              <a:rPr lang="pl-PL" sz="1600" dirty="0">
                <a:solidFill>
                  <a:schemeClr val="bg1"/>
                </a:solidFill>
              </a:rPr>
              <a:t>jednego przedsięwzięcia realizacją drugiego;</a:t>
            </a:r>
          </a:p>
          <a:p>
            <a:pPr marL="361950" indent="-180975" eaLnBrk="0" hangingPunct="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pl-PL" sz="1600" dirty="0">
                <a:solidFill>
                  <a:schemeClr val="bg1"/>
                </a:solidFill>
              </a:rPr>
              <a:t>bardziej kompleksowym potraktowaniem problemu, m.in. poprzez zaadresowanie projektu do tej samej grupy docelowej, tego samego beneficjenta, tego samego terytorium, uzależnienia realizacji jednego projektu od przeprowadzenia innego przedsięwzięcia itp.;</a:t>
            </a:r>
            <a:endParaRPr lang="pl-PL" sz="1600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85720" y="1428736"/>
          <a:ext cx="8643998" cy="244326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dir="3240000" sx="102000" sy="102000" algn="ctr" rotWithShape="0">
                    <a:srgbClr val="000000">
                      <a:alpha val="43000"/>
                    </a:srgbClr>
                  </a:outerShdw>
                </a:effectLst>
                <a:tableStyleId>{5C22544A-7EE6-4342-B048-85BDC9FD1C3A}</a:tableStyleId>
              </a:tblPr>
              <a:tblGrid>
                <a:gridCol w="3296440"/>
                <a:gridCol w="5347558"/>
              </a:tblGrid>
              <a:tr h="278157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Punktacja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Komplementarność</a:t>
                      </a:r>
                      <a:r>
                        <a:rPr lang="pl-PL" sz="1400" kern="50" dirty="0">
                          <a:effectLst/>
                        </a:rPr>
                        <a:t> 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285601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0 pkt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Brak komplementarności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318885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25 % </a:t>
                      </a:r>
                      <a:r>
                        <a:rPr lang="pl-PL" sz="1400" kern="50" dirty="0" err="1" smtClean="0">
                          <a:effectLst/>
                        </a:rPr>
                        <a:t>max</a:t>
                      </a:r>
                      <a:r>
                        <a:rPr lang="pl-PL" sz="1400" kern="50" dirty="0" smtClean="0">
                          <a:effectLst/>
                        </a:rPr>
                        <a:t>. oceny: 0,83</a:t>
                      </a:r>
                      <a:r>
                        <a:rPr lang="pl-PL" sz="1400" kern="50" baseline="0" dirty="0" smtClean="0">
                          <a:effectLst/>
                        </a:rPr>
                        <a:t> /</a:t>
                      </a:r>
                      <a:r>
                        <a:rPr lang="pl-PL" sz="1400" kern="50" dirty="0" smtClean="0">
                          <a:effectLst/>
                        </a:rPr>
                        <a:t> 0,88 pkt.*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Projekt komplementarny z co najmniej </a:t>
                      </a:r>
                      <a:r>
                        <a:rPr lang="pl-PL" sz="1400" b="1" u="sng" kern="50" dirty="0" smtClean="0">
                          <a:effectLst/>
                        </a:rPr>
                        <a:t>jednym</a:t>
                      </a:r>
                      <a:r>
                        <a:rPr lang="pl-PL" sz="1400" u="sng" kern="50" dirty="0" smtClean="0">
                          <a:effectLst/>
                        </a:rPr>
                        <a:t> </a:t>
                      </a:r>
                      <a:r>
                        <a:rPr lang="pl-PL" sz="1400" kern="50" dirty="0" smtClean="0">
                          <a:effectLst/>
                        </a:rPr>
                        <a:t>projektem.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50 % </a:t>
                      </a:r>
                      <a:r>
                        <a:rPr lang="pl-PL" sz="1400" kern="50" dirty="0" err="1" smtClean="0">
                          <a:effectLst/>
                        </a:rPr>
                        <a:t>max</a:t>
                      </a:r>
                      <a:r>
                        <a:rPr lang="pl-PL" sz="1400" kern="50" dirty="0" smtClean="0">
                          <a:effectLst/>
                        </a:rPr>
                        <a:t>. oceny: 1,65  / 1,75 pkt.*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Projekt komplementarny z co najmniej </a:t>
                      </a:r>
                      <a:r>
                        <a:rPr lang="pl-PL" sz="1400" b="1" u="sng" kern="50" dirty="0" smtClean="0">
                          <a:effectLst/>
                        </a:rPr>
                        <a:t>dwoma</a:t>
                      </a:r>
                      <a:r>
                        <a:rPr lang="pl-PL" sz="1400" kern="50" dirty="0" smtClean="0">
                          <a:effectLst/>
                        </a:rPr>
                        <a:t> projektami.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460302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 smtClean="0">
                          <a:effectLst/>
                        </a:rPr>
                        <a:t>100</a:t>
                      </a:r>
                      <a:r>
                        <a:rPr lang="pl-PL" sz="1400" kern="50" baseline="0" dirty="0" smtClean="0">
                          <a:effectLst/>
                        </a:rPr>
                        <a:t> </a:t>
                      </a:r>
                      <a:r>
                        <a:rPr lang="pl-PL" sz="1400" kern="50" dirty="0" smtClean="0">
                          <a:effectLst/>
                        </a:rPr>
                        <a:t>% </a:t>
                      </a:r>
                      <a:r>
                        <a:rPr lang="pl-PL" sz="1400" kern="50" dirty="0" err="1" smtClean="0">
                          <a:effectLst/>
                        </a:rPr>
                        <a:t>max</a:t>
                      </a:r>
                      <a:r>
                        <a:rPr lang="pl-PL" sz="1400" kern="50" dirty="0" smtClean="0">
                          <a:effectLst/>
                        </a:rPr>
                        <a:t>. oceny: 3,3</a:t>
                      </a:r>
                      <a:r>
                        <a:rPr lang="pl-PL" sz="1400" kern="50" baseline="0" dirty="0" smtClean="0">
                          <a:effectLst/>
                        </a:rPr>
                        <a:t> / 3,5</a:t>
                      </a:r>
                      <a:r>
                        <a:rPr lang="pl-PL" sz="1400" kern="50" dirty="0" smtClean="0">
                          <a:effectLst/>
                        </a:rPr>
                        <a:t> pkt.*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Projekt komplementarny z co najmniej </a:t>
                      </a:r>
                      <a:r>
                        <a:rPr lang="pl-PL" sz="1400" b="1" u="sng" kern="50" dirty="0" smtClean="0">
                          <a:effectLst/>
                        </a:rPr>
                        <a:t>czterema</a:t>
                      </a:r>
                      <a:r>
                        <a:rPr lang="pl-PL" sz="1400" b="1" kern="50" dirty="0" smtClean="0">
                          <a:effectLst/>
                        </a:rPr>
                        <a:t> </a:t>
                      </a:r>
                      <a:r>
                        <a:rPr lang="pl-PL" sz="1400" kern="50" dirty="0">
                          <a:effectLst/>
                        </a:rPr>
                        <a:t>projektami</a:t>
                      </a:r>
                      <a:r>
                        <a:rPr lang="pl-PL" sz="1400" kern="50" dirty="0" smtClean="0">
                          <a:effectLst/>
                        </a:rPr>
                        <a:t>,</a:t>
                      </a:r>
                      <a:endParaRPr lang="pl-PL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300129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pl-PL" sz="1400" kern="50" dirty="0">
                          <a:effectLst/>
                        </a:rPr>
                        <a:t>Ocena</a:t>
                      </a:r>
                      <a:r>
                        <a:rPr lang="pl-PL" sz="1400" kern="50" dirty="0" smtClean="0">
                          <a:effectLst/>
                        </a:rPr>
                        <a:t>:</a:t>
                      </a:r>
                      <a:r>
                        <a:rPr lang="pl-PL" sz="1400" kern="50" baseline="0" dirty="0">
                          <a:effectLst/>
                        </a:rPr>
                        <a:t> </a:t>
                      </a:r>
                      <a:r>
                        <a:rPr lang="pl-PL" sz="1400" kern="50" baseline="0" dirty="0" smtClean="0">
                          <a:effectLst/>
                        </a:rPr>
                        <a:t> </a:t>
                      </a:r>
                      <a:r>
                        <a:rPr lang="pl-PL" sz="1400" kern="50" dirty="0" smtClean="0">
                          <a:effectLst/>
                        </a:rPr>
                        <a:t>(</a:t>
                      </a:r>
                      <a:r>
                        <a:rPr lang="pl-PL" sz="1400" kern="50" dirty="0">
                          <a:effectLst/>
                        </a:rPr>
                        <a:t>max </a:t>
                      </a:r>
                      <a:r>
                        <a:rPr lang="pl-PL" sz="1400" kern="50" dirty="0" smtClean="0">
                          <a:effectLst/>
                        </a:rPr>
                        <a:t>3,3 / 3,5 </a:t>
                      </a:r>
                      <a:r>
                        <a:rPr lang="pl-PL" sz="1400" kern="50" dirty="0">
                          <a:effectLst/>
                        </a:rPr>
                        <a:t>pkt</a:t>
                      </a:r>
                      <a:r>
                        <a:rPr lang="pl-PL" sz="1400" kern="50" dirty="0" smtClean="0">
                          <a:effectLst/>
                        </a:rPr>
                        <a:t>.* </a:t>
                      </a:r>
                      <a:r>
                        <a:rPr lang="pl-PL" sz="1400" kern="50" dirty="0">
                          <a:effectLst/>
                        </a:rPr>
                        <a:t>– 100</a:t>
                      </a:r>
                      <a:r>
                        <a:rPr lang="pl-PL" sz="1400" kern="50" dirty="0" smtClean="0">
                          <a:effectLst/>
                        </a:rPr>
                        <a:t>%)</a:t>
                      </a:r>
                      <a:endParaRPr lang="pl-PL" sz="1400" dirty="0">
                        <a:effectLst/>
                      </a:endParaRPr>
                    </a:p>
                  </a:txBody>
                  <a:tcPr marL="58728" marR="5872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endParaRPr lang="pl-PL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/>
                </a:tc>
              </a:tr>
              <a:tr h="30012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b="0" dirty="0" smtClean="0">
                          <a:solidFill>
                            <a:schemeClr val="tx1"/>
                          </a:solidFill>
                        </a:rPr>
                        <a:t>* - pierwsza wartość odnosi się do konkursu 1.4 </a:t>
                      </a:r>
                      <a:r>
                        <a:rPr lang="pl-PL" sz="1400" b="0" dirty="0" err="1" smtClean="0">
                          <a:solidFill>
                            <a:schemeClr val="tx1"/>
                          </a:solidFill>
                        </a:rPr>
                        <a:t>Bc</a:t>
                      </a:r>
                      <a:r>
                        <a:rPr lang="pl-PL" sz="1400" b="0" dirty="0" smtClean="0">
                          <a:solidFill>
                            <a:schemeClr val="tx1"/>
                          </a:solidFill>
                        </a:rPr>
                        <a:t>, druga – do konkursu 1.4 B</a:t>
                      </a:r>
                      <a:r>
                        <a:rPr lang="pl-PL" sz="1400" b="0" baseline="0" dirty="0" smtClean="0">
                          <a:solidFill>
                            <a:schemeClr val="tx1"/>
                          </a:solidFill>
                        </a:rPr>
                        <a:t> ab</a:t>
                      </a:r>
                      <a:endParaRPr lang="pl-PL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58728" marR="58728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ts val="16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endParaRPr lang="pl-PL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728" marR="58728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Symbol zastępczy zawartości 1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260350"/>
            <a:ext cx="4464050" cy="487363"/>
          </a:xfrm>
        </p:spPr>
      </p:pic>
      <p:sp>
        <p:nvSpPr>
          <p:cNvPr id="16387" name="Prostokąt 2"/>
          <p:cNvSpPr>
            <a:spLocks noChangeArrowheads="1"/>
          </p:cNvSpPr>
          <p:nvPr/>
        </p:nvSpPr>
        <p:spPr bwMode="auto">
          <a:xfrm>
            <a:off x="785813" y="1714500"/>
            <a:ext cx="7759700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l-PL" altLang="pl-PL"/>
          </a:p>
          <a:p>
            <a:pPr algn="ctr">
              <a:lnSpc>
                <a:spcPct val="150000"/>
              </a:lnSpc>
            </a:pPr>
            <a:r>
              <a:rPr lang="pl-PL" altLang="pl-PL" sz="4000"/>
              <a:t>Dziękujemy za uwagę</a:t>
            </a:r>
            <a:r>
              <a:rPr lang="pl-PL" altLang="pl-PL"/>
              <a:t>	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214313" y="4786313"/>
            <a:ext cx="8429625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sz="1600" b="1" dirty="0"/>
              <a:t>KONTAKT:</a:t>
            </a:r>
            <a:endParaRPr lang="pl-PL" sz="1600" dirty="0"/>
          </a:p>
          <a:p>
            <a:pPr eaLnBrk="0" hangingPunct="0">
              <a:defRPr/>
            </a:pPr>
            <a:r>
              <a:rPr lang="pl-PL" sz="1600" dirty="0"/>
              <a:t>Wydział Zarządzania Funduszami UMW / ZIT </a:t>
            </a:r>
            <a:r>
              <a:rPr lang="pl-PL" sz="1600" dirty="0" err="1"/>
              <a:t>WrOF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dirty="0"/>
              <a:t>ul. Świdnicka 53</a:t>
            </a:r>
            <a:br>
              <a:rPr lang="pl-PL" sz="1600" dirty="0"/>
            </a:br>
            <a:r>
              <a:rPr lang="pl-PL" sz="1600" dirty="0"/>
              <a:t>50-030 Wrocław</a:t>
            </a:r>
            <a:br>
              <a:rPr lang="pl-PL" sz="1600" dirty="0"/>
            </a:br>
            <a:r>
              <a:rPr lang="pl-PL" sz="1600" dirty="0"/>
              <a:t>tel.  +48 71 777 80 06</a:t>
            </a:r>
            <a:br>
              <a:rPr lang="pl-PL" sz="1600" dirty="0"/>
            </a:br>
            <a:r>
              <a:rPr lang="pl-PL" sz="1600" dirty="0"/>
              <a:t>e-mail: </a:t>
            </a:r>
            <a:r>
              <a:rPr lang="pl-PL" sz="1600" dirty="0" err="1">
                <a:solidFill>
                  <a:schemeClr val="bg2">
                    <a:lumMod val="50000"/>
                  </a:schemeClr>
                </a:solidFill>
              </a:rPr>
              <a:t>zit@um.wroc.pl</a:t>
            </a:r>
            <a:r>
              <a:rPr lang="pl-PL" sz="1600" dirty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pPr eaLnBrk="0" hangingPunct="0">
              <a:defRPr/>
            </a:pPr>
            <a:r>
              <a:rPr lang="pl-PL" sz="1600" b="1" dirty="0" err="1"/>
              <a:t>www.zitwrof.pl</a:t>
            </a:r>
            <a:endParaRPr lang="pl-PL" sz="1600" b="1" dirty="0"/>
          </a:p>
        </p:txBody>
      </p:sp>
      <p:sp>
        <p:nvSpPr>
          <p:cNvPr id="16389" name="AutoShape 6" descr="Znalezione obrazy dla zapytania KONTAKT IKONA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6390" name="AutoShape 8" descr="Znalezione obrazy dla zapytania KONTAKT IKONA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pic>
        <p:nvPicPr>
          <p:cNvPr id="16391" name="Picture 10" descr="https://thumbs.dreamstime.com/t/strona-internetowa-kontakt-my-ikony-na-poczta-ja-326785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4067175"/>
            <a:ext cx="2071687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6747</TotalTime>
  <Words>1369</Words>
  <Application>Microsoft Office PowerPoint</Application>
  <PresentationFormat>Pokaz na ekranie (4:3)</PresentationFormat>
  <Paragraphs>271</Paragraphs>
  <Slides>16</Slides>
  <Notes>11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 Zintegrowane Inwestycje Terytorialne Wrocławskiego Obszaru Funkcjonalnego   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agataorzechowska@o2.pl</dc:creator>
  <cp:lastModifiedBy>umpigu01</cp:lastModifiedBy>
  <cp:revision>672</cp:revision>
  <dcterms:created xsi:type="dcterms:W3CDTF">2015-04-22T07:48:15Z</dcterms:created>
  <dcterms:modified xsi:type="dcterms:W3CDTF">2017-02-01T12:44:47Z</dcterms:modified>
</cp:coreProperties>
</file>