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1" r:id="rId3"/>
    <p:sldId id="470" r:id="rId4"/>
    <p:sldId id="468" r:id="rId5"/>
    <p:sldId id="577" r:id="rId6"/>
    <p:sldId id="582" r:id="rId7"/>
    <p:sldId id="607" r:id="rId8"/>
    <p:sldId id="606" r:id="rId9"/>
    <p:sldId id="596" r:id="rId10"/>
    <p:sldId id="597" r:id="rId11"/>
    <p:sldId id="583" r:id="rId12"/>
    <p:sldId id="590" r:id="rId13"/>
    <p:sldId id="586" r:id="rId14"/>
    <p:sldId id="264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kudowicz" initials="BA" lastIdx="22" clrIdx="0">
    <p:extLst/>
  </p:cmAuthor>
  <p:cmAuthor id="2" name="Your User Name" initials="YU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9" autoAdjust="0"/>
    <p:restoredTop sz="97952" autoAdjust="0"/>
  </p:normalViewPr>
  <p:slideViewPr>
    <p:cSldViewPr>
      <p:cViewPr varScale="1">
        <p:scale>
          <a:sx n="115" d="100"/>
          <a:sy n="115" d="100"/>
        </p:scale>
        <p:origin x="-17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7C52-8504-4626-B7FD-6F155F718BA2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2643-A122-436B-9184-909962A1E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4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B40B-533F-458A-801B-70E3A2B835CB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687A7-5B0D-4588-A16A-70E6F2106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80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66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57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85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46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055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81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sz="90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31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9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02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5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47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79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18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2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2016-12-21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Arkusz_programu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4824536" cy="4600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835696" y="4653136"/>
            <a:ext cx="717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Wsparcie w ramach 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Regionalnego Programu  Operacyjnego WD na lata 2014-2020</a:t>
            </a:r>
          </a:p>
          <a:p>
            <a:pPr algn="ctr"/>
            <a:r>
              <a:rPr lang="pl-PL" sz="1200" b="1" i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Wdrażane za pośrednictwem DIP</a:t>
            </a:r>
          </a:p>
        </p:txBody>
      </p:sp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97872" y="3212976"/>
            <a:ext cx="3641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cs typeface="Arial" pitchFamily="34" charset="0"/>
              </a:rPr>
              <a:t>Instrumenty finansowe</a:t>
            </a:r>
            <a:endParaRPr lang="pl-PL" sz="2800" b="1" dirty="0">
              <a:ln w="10541" cmpd="sng">
                <a:noFill/>
                <a:prstDash val="solid"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" name="Obraz 2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79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1520" y="2276872"/>
            <a:ext cx="85689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Instrumenty finansowe Oś I</a:t>
            </a:r>
          </a:p>
          <a:p>
            <a:endParaRPr lang="pl-PL" sz="1100" dirty="0" smtClean="0"/>
          </a:p>
          <a:p>
            <a:r>
              <a:rPr lang="pl-PL" sz="1200" b="1" dirty="0" smtClean="0">
                <a:solidFill>
                  <a:srgbClr val="002060"/>
                </a:solidFill>
              </a:rPr>
              <a:t>1.5 Rozwój produktów i usług w MŚP</a:t>
            </a:r>
          </a:p>
          <a:p>
            <a:r>
              <a:rPr lang="pl-PL" sz="1100" dirty="0" smtClean="0"/>
              <a:t>Wsparcie </a:t>
            </a:r>
            <a:r>
              <a:rPr lang="pl-PL" sz="1100" dirty="0"/>
              <a:t>uzyskają projekty obejmujące rozwój/rozbudowę istniejącego przedsiębiorstwa, inwestycje w sprzęt produkcyjny, </a:t>
            </a:r>
            <a:r>
              <a:rPr lang="pl-PL" sz="1100" dirty="0" smtClean="0"/>
              <a:t>nowoczesne maszyny </a:t>
            </a:r>
            <a:r>
              <a:rPr lang="pl-PL" sz="1100" dirty="0"/>
              <a:t>i urządzenia prowadzące do zwiększenia skali działalności firmy lub  wzrostu zasięgu oferty </a:t>
            </a:r>
            <a:r>
              <a:rPr lang="pl-PL" sz="1100" dirty="0" smtClean="0"/>
              <a:t>firmy</a:t>
            </a:r>
          </a:p>
          <a:p>
            <a:r>
              <a:rPr lang="pl-PL" sz="1100" dirty="0"/>
              <a:t>Wspierane będą również inwestycje prowadzące do zmniejszenia szkodliwego oddziaływania na </a:t>
            </a:r>
            <a:r>
              <a:rPr lang="pl-PL" sz="1100" dirty="0" smtClean="0"/>
              <a:t>środowisko</a:t>
            </a:r>
          </a:p>
          <a:p>
            <a:endParaRPr lang="pl-PL" sz="1100" dirty="0"/>
          </a:p>
          <a:p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Poręczenia</a:t>
            </a:r>
          </a:p>
          <a:p>
            <a:r>
              <a:rPr lang="pl-PL" sz="1100" dirty="0" smtClean="0"/>
              <a:t>Okres finansowania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10-12 lat</a:t>
            </a:r>
          </a:p>
          <a:p>
            <a:r>
              <a:rPr lang="pl-PL" sz="1100" dirty="0" smtClean="0"/>
              <a:t>Alokacja 18 591 549 EUR</a:t>
            </a:r>
          </a:p>
          <a:p>
            <a:endParaRPr lang="pl-PL" sz="1100" dirty="0"/>
          </a:p>
          <a:p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Mikropożyczki/ Pożyczki</a:t>
            </a:r>
          </a:p>
          <a:p>
            <a:r>
              <a:rPr lang="pl-PL" sz="1100" dirty="0" smtClean="0"/>
              <a:t>Kwota pożyczki: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pl-PL" sz="1100" dirty="0" smtClean="0"/>
              <a:t>Mikropożyczka	</a:t>
            </a:r>
            <a:r>
              <a:rPr lang="pl-PL" sz="11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o 100 tys. PLN </a:t>
            </a:r>
            <a:r>
              <a:rPr lang="pl-PL" sz="1100" dirty="0" smtClean="0"/>
              <a:t>	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pl-PL" sz="1100" dirty="0" smtClean="0"/>
              <a:t>Pożyczka		od 100 tys. PLN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500 tys. PLN</a:t>
            </a:r>
          </a:p>
          <a:p>
            <a:r>
              <a:rPr lang="pl-PL" sz="1100" dirty="0" smtClean="0"/>
              <a:t>Okres finansowania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7 lat</a:t>
            </a:r>
          </a:p>
          <a:p>
            <a:r>
              <a:rPr lang="pl-PL" sz="1100" dirty="0" smtClean="0"/>
              <a:t>Alokacja 66 495 775 EUR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5812327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966207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Instrumenty zwrotne Oś III</a:t>
            </a:r>
          </a:p>
          <a:p>
            <a:endParaRPr lang="pl-PL" sz="1100" dirty="0" smtClean="0"/>
          </a:p>
          <a:p>
            <a:r>
              <a:rPr lang="pl-PL" sz="1200" b="1" dirty="0" smtClean="0">
                <a:solidFill>
                  <a:srgbClr val="002060"/>
                </a:solidFill>
              </a:rPr>
              <a:t>3.1 Produkcja i dystrybucja energii ze źródeł odnawialnych</a:t>
            </a:r>
          </a:p>
          <a:p>
            <a:r>
              <a:rPr lang="pl-PL" sz="1100" b="1" dirty="0"/>
              <a:t>Wspierane będą przedsięwzięcia, mające na celu produkcję energii elektrycznej i/lub cieplnej</a:t>
            </a:r>
            <a:r>
              <a:rPr lang="pl-PL" sz="1100" dirty="0"/>
              <a:t> (wraz z podłączeniem tych źródeł do sieci dystrybucyjnej/ przesyłowej), </a:t>
            </a:r>
            <a:r>
              <a:rPr lang="pl-PL" sz="1100" b="1" dirty="0"/>
              <a:t>polegające na budowie oraz modernizacji</a:t>
            </a:r>
            <a:r>
              <a:rPr lang="pl-PL" sz="1100" dirty="0"/>
              <a:t> (w tym zakup niezbędnych urządzeń) </a:t>
            </a:r>
            <a:r>
              <a:rPr lang="pl-PL" sz="1100" b="1" dirty="0"/>
              <a:t>infrastruktury służącej wytwarzaniu energii pochodzącej ze źródeł </a:t>
            </a:r>
            <a:r>
              <a:rPr lang="pl-PL" sz="1100" b="1" dirty="0" smtClean="0"/>
              <a:t>odnawialnych</a:t>
            </a:r>
          </a:p>
          <a:p>
            <a:endParaRPr lang="pl-PL" sz="1100" dirty="0"/>
          </a:p>
          <a:p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Pożyczki</a:t>
            </a:r>
          </a:p>
          <a:p>
            <a:r>
              <a:rPr lang="pl-PL" sz="1100" dirty="0" smtClean="0"/>
              <a:t>Okres finansowania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15 lat</a:t>
            </a:r>
          </a:p>
          <a:p>
            <a:r>
              <a:rPr lang="pl-PL" sz="1100" dirty="0" smtClean="0"/>
              <a:t>Kwota pożyczki: od 100 tys. PLN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10 mln PLN</a:t>
            </a:r>
          </a:p>
          <a:p>
            <a:r>
              <a:rPr lang="pl-PL" sz="1100" dirty="0"/>
              <a:t>Alokacja 13 014 085 EUR</a:t>
            </a:r>
          </a:p>
          <a:p>
            <a:endParaRPr lang="pl-PL" sz="1100" dirty="0"/>
          </a:p>
        </p:txBody>
      </p:sp>
      <p:sp>
        <p:nvSpPr>
          <p:cNvPr id="4" name="Prostokąt 3"/>
          <p:cNvSpPr/>
          <p:nvPr/>
        </p:nvSpPr>
        <p:spPr>
          <a:xfrm>
            <a:off x="251520" y="3212976"/>
            <a:ext cx="856895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b="1" dirty="0" smtClean="0">
              <a:solidFill>
                <a:srgbClr val="002060"/>
              </a:solidFill>
            </a:endParaRPr>
          </a:p>
          <a:p>
            <a:r>
              <a:rPr lang="pl-PL" sz="1200" b="1" dirty="0" smtClean="0">
                <a:solidFill>
                  <a:srgbClr val="002060"/>
                </a:solidFill>
              </a:rPr>
              <a:t>3.2 Efektywność energetyczna w MŚP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Głęboka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modernizacja energetyczna </a:t>
            </a:r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obiektów, </a:t>
            </a:r>
            <a:r>
              <a:rPr lang="pl-PL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 wymiana lub modernizacja źródła energii, mająca na celu zwiększenie efektywności energetycznej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instalacji odzyskujących ciepło odpadowe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Zastosowanie technologii efektywnych </a:t>
            </a:r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energetycznie w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przedsiębiorstwie</a:t>
            </a:r>
          </a:p>
          <a:p>
            <a:endParaRPr lang="pl-PL" sz="1100" dirty="0"/>
          </a:p>
          <a:p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Pożyczki</a:t>
            </a:r>
          </a:p>
          <a:p>
            <a:r>
              <a:rPr lang="pl-PL" sz="1100" dirty="0" smtClean="0"/>
              <a:t>Okres finansowania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15 lat</a:t>
            </a:r>
          </a:p>
          <a:p>
            <a:r>
              <a:rPr lang="pl-PL" sz="1100" dirty="0" smtClean="0"/>
              <a:t>Kwota pożyczki: od 200 tys. PLN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10 mln PLN</a:t>
            </a:r>
          </a:p>
          <a:p>
            <a:r>
              <a:rPr lang="pl-PL" sz="1100" dirty="0"/>
              <a:t>Alokacja 19 436 620 </a:t>
            </a:r>
            <a:r>
              <a:rPr lang="pl-PL" sz="1100" dirty="0" smtClean="0"/>
              <a:t>EUR</a:t>
            </a:r>
            <a:endParaRPr lang="pl-PL" sz="1100" dirty="0"/>
          </a:p>
        </p:txBody>
      </p:sp>
      <p:sp>
        <p:nvSpPr>
          <p:cNvPr id="5" name="Prostokąt 4"/>
          <p:cNvSpPr/>
          <p:nvPr/>
        </p:nvSpPr>
        <p:spPr>
          <a:xfrm>
            <a:off x="251520" y="5301208"/>
            <a:ext cx="856895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b="1" dirty="0" smtClean="0">
              <a:solidFill>
                <a:srgbClr val="002060"/>
              </a:solidFill>
            </a:endParaRPr>
          </a:p>
          <a:p>
            <a:r>
              <a:rPr lang="pl-PL" sz="1200" b="1" dirty="0" smtClean="0">
                <a:solidFill>
                  <a:srgbClr val="002060"/>
                </a:solidFill>
              </a:rPr>
              <a:t>3.3 </a:t>
            </a:r>
            <a:r>
              <a:rPr lang="pl-PL" sz="1200" b="1" dirty="0">
                <a:solidFill>
                  <a:srgbClr val="002060"/>
                </a:solidFill>
              </a:rPr>
              <a:t>Efektywność energetyczna w budynkach użyteczności publicznej i sektorze mieszkaniowym</a:t>
            </a:r>
            <a:endParaRPr lang="pl-PL" sz="1200" b="1" dirty="0" smtClean="0">
              <a:solidFill>
                <a:srgbClr val="002060"/>
              </a:solidFill>
            </a:endParaRPr>
          </a:p>
          <a:p>
            <a:r>
              <a:rPr lang="pl-PL" sz="1100" dirty="0" smtClean="0"/>
              <a:t>kompleksowa modernizacja energetyczna </a:t>
            </a:r>
            <a:r>
              <a:rPr lang="pl-PL" sz="1100" dirty="0"/>
              <a:t>wielorodzinnych budynków mieszkalnych opartych o system zarządzania energią </a:t>
            </a:r>
            <a:endParaRPr lang="pl-PL" sz="1100" b="1" dirty="0" smtClean="0"/>
          </a:p>
          <a:p>
            <a:endParaRPr lang="pl-PL" sz="1100" dirty="0"/>
          </a:p>
          <a:p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Pożyczki</a:t>
            </a:r>
          </a:p>
          <a:p>
            <a:r>
              <a:rPr lang="pl-PL" sz="1100" dirty="0" smtClean="0"/>
              <a:t>Okres finansowania od 15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20 lat</a:t>
            </a:r>
          </a:p>
          <a:p>
            <a:r>
              <a:rPr lang="pl-PL" sz="1100" dirty="0" smtClean="0"/>
              <a:t>Kwota pożyczki: od 100 tys. PLN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10 mln PLN</a:t>
            </a:r>
          </a:p>
          <a:p>
            <a:r>
              <a:rPr lang="pl-PL" sz="1100" dirty="0"/>
              <a:t>Alokacja 20 704 225 EUR</a:t>
            </a:r>
          </a:p>
          <a:p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05378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2276872"/>
            <a:ext cx="8568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Instrumenty zwrotne Oś VIII</a:t>
            </a:r>
          </a:p>
          <a:p>
            <a:endParaRPr lang="pl-PL" sz="1100" dirty="0" smtClean="0"/>
          </a:p>
          <a:p>
            <a:r>
              <a:rPr lang="pl-PL" sz="1200" b="1" dirty="0">
                <a:solidFill>
                  <a:srgbClr val="002060"/>
                </a:solidFill>
              </a:rPr>
              <a:t>8.3 Samozatrudnienie, przedsiębiorczość oraz tworzenie nowych miejsc pracy</a:t>
            </a:r>
            <a:endParaRPr lang="pl-PL" sz="1200" b="1" dirty="0" smtClean="0">
              <a:solidFill>
                <a:srgbClr val="002060"/>
              </a:solidFill>
            </a:endParaRPr>
          </a:p>
          <a:p>
            <a:r>
              <a:rPr lang="pl-PL" sz="1100" dirty="0" smtClean="0"/>
              <a:t>jednorazowa pożyczka </a:t>
            </a:r>
            <a:r>
              <a:rPr lang="pl-PL" sz="1100" dirty="0"/>
              <a:t>na rozpoczęcie działalności </a:t>
            </a:r>
            <a:r>
              <a:rPr lang="pl-PL" sz="1100" dirty="0" smtClean="0"/>
              <a:t>gospodarczej</a:t>
            </a:r>
          </a:p>
          <a:p>
            <a:endParaRPr lang="pl-PL" sz="1100" dirty="0"/>
          </a:p>
          <a:p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Pożyczki</a:t>
            </a:r>
          </a:p>
          <a:p>
            <a:r>
              <a:rPr lang="pl-PL" sz="1100" dirty="0" smtClean="0"/>
              <a:t>Okres finansowania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7 lat</a:t>
            </a:r>
          </a:p>
          <a:p>
            <a:r>
              <a:rPr lang="pl-PL" sz="1100" dirty="0" smtClean="0"/>
              <a:t>Kwota pożyczki: </a:t>
            </a:r>
            <a:r>
              <a:rPr lang="pl-PL" sz="1100" b="1" dirty="0" smtClean="0">
                <a:solidFill>
                  <a:schemeClr val="tx2">
                    <a:lumMod val="75000"/>
                  </a:schemeClr>
                </a:solidFill>
              </a:rPr>
              <a:t>do 78 853,40 PLN</a:t>
            </a:r>
          </a:p>
          <a:p>
            <a:r>
              <a:rPr lang="pl-PL" sz="1100" dirty="0"/>
              <a:t>Alokacja 11 000 000 EUR</a:t>
            </a:r>
          </a:p>
          <a:p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850140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" name="Obraz 9" descr="SIEDZIBA DIP WROCLA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415365"/>
            <a:ext cx="46628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76438" y="2414788"/>
            <a:ext cx="251816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Dolnośląska Instytucja Pośrednicząca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ul.  Strzegomska 2-4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53-611 Wrocław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tel. 71 776 58 13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      71 776 58 14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info.dip@umwd.pl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www.dip.dolnyslask.pl</a:t>
            </a:r>
          </a:p>
          <a:p>
            <a:pPr algn="ctr"/>
            <a:endParaRPr lang="pl-PL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6438" y="1724470"/>
            <a:ext cx="25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Zapraszamy do kontaktu: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6165304"/>
            <a:ext cx="7812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204289" y="1484784"/>
            <a:ext cx="48327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DIP w perspektywie finansowej 2014-2020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95536" y="2132856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latin typeface="+mj-lt"/>
                <a:cs typeface="Arial" pitchFamily="34" charset="0"/>
              </a:rPr>
              <a:t>W ramach perspektywy finansowej na lata 2014-2020 Dolnośląska Instytucja Pośrednicząca wdraża środki europejskie z Regionalnego Programu Operacyjnego dla Województwa Dolnośląskiego w następujących obszarach: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37530" y="4334332"/>
            <a:ext cx="2607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RPO WD 2014 – 2020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607 833 440 EUR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162306" y="305922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Oś priorytetowa 1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Przedsiębiorstwa i innowacje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360 246 718 EUR</a:t>
            </a:r>
            <a:endParaRPr lang="pl-PL" sz="1200" dirty="0">
              <a:latin typeface="+mj-lt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162306" y="418629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Oś priorytetowa 3</a:t>
            </a:r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Gospodarka niskoemisyjna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236 586 722 EUR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646979" y="4117410"/>
            <a:ext cx="2630843" cy="1172509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4139952" y="3068960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4139952" y="4193845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Strzałka w prawo 21"/>
          <p:cNvSpPr/>
          <p:nvPr/>
        </p:nvSpPr>
        <p:spPr>
          <a:xfrm>
            <a:off x="3503057" y="4524139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4139952" y="5318940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4162306" y="532687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Oś priorytetowa 8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Rynek pracy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11 000 000 EUR</a:t>
            </a:r>
            <a:endParaRPr lang="pl-PL" sz="1200" dirty="0">
              <a:latin typeface="+mj-lt"/>
              <a:cs typeface="Arial" pitchFamily="34" charset="0"/>
            </a:endParaRPr>
          </a:p>
        </p:txBody>
      </p:sp>
      <p:sp>
        <p:nvSpPr>
          <p:cNvPr id="35" name="Strzałka w prawo 34"/>
          <p:cNvSpPr/>
          <p:nvPr/>
        </p:nvSpPr>
        <p:spPr>
          <a:xfrm rot="19932690">
            <a:off x="3503057" y="3757370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6" name="Strzałka w prawo 35"/>
          <p:cNvSpPr/>
          <p:nvPr/>
        </p:nvSpPr>
        <p:spPr>
          <a:xfrm rot="1824567">
            <a:off x="3492863" y="5289919"/>
            <a:ext cx="432048" cy="360040"/>
          </a:xfrm>
          <a:prstGeom prst="rightArrow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7" name="Prostokąt 36"/>
          <p:cNvSpPr/>
          <p:nvPr/>
        </p:nvSpPr>
        <p:spPr>
          <a:xfrm>
            <a:off x="6493365" y="3068960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8" name="Prostokąt 37"/>
          <p:cNvSpPr/>
          <p:nvPr/>
        </p:nvSpPr>
        <p:spPr>
          <a:xfrm>
            <a:off x="6493365" y="4199608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Prostokąt 38"/>
          <p:cNvSpPr/>
          <p:nvPr/>
        </p:nvSpPr>
        <p:spPr>
          <a:xfrm>
            <a:off x="6493365" y="5334424"/>
            <a:ext cx="1872208" cy="1008112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6493702" y="3073621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Dotacje</a:t>
            </a:r>
          </a:p>
          <a:p>
            <a:pPr algn="ctr"/>
            <a:r>
              <a:rPr lang="pl-PL" sz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275 159 394 EUR</a:t>
            </a:r>
            <a:endParaRPr lang="pl-PL" sz="1200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 </a:t>
            </a:r>
          </a:p>
          <a:p>
            <a:pPr algn="ctr"/>
            <a:r>
              <a:rPr lang="pl-PL" sz="1200" b="1" smtClean="0">
                <a:latin typeface="+mj-lt"/>
                <a:cs typeface="Arial" pitchFamily="34" charset="0"/>
              </a:rPr>
              <a:t>Instrumenty finansowe</a:t>
            </a:r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85 087 324 EUR</a:t>
            </a:r>
            <a:endParaRPr lang="pl-PL" sz="12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6493365" y="420377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Dotacje</a:t>
            </a:r>
          </a:p>
          <a:p>
            <a:pPr algn="ctr"/>
            <a:r>
              <a:rPr lang="pl-PL" sz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183 431 792 EUR</a:t>
            </a:r>
            <a:endParaRPr lang="pl-PL" sz="1200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Pożyczki</a:t>
            </a:r>
          </a:p>
          <a:p>
            <a:pPr algn="ctr"/>
            <a:r>
              <a:rPr lang="pl-PL" sz="1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53 154 930 EUR</a:t>
            </a:r>
            <a:endParaRPr lang="pl-PL" sz="12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6493365" y="533442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Dotacje</a:t>
            </a:r>
          </a:p>
          <a:p>
            <a:pPr algn="ctr"/>
            <a:r>
              <a:rPr lang="pl-PL" sz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0 EUR</a:t>
            </a:r>
            <a:endParaRPr lang="pl-PL" sz="1200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l-PL" sz="1200" dirty="0" smtClean="0">
                <a:latin typeface="+mj-lt"/>
                <a:cs typeface="Arial" pitchFamily="34" charset="0"/>
              </a:rPr>
              <a:t>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Pożyczki</a:t>
            </a:r>
          </a:p>
          <a:p>
            <a:pPr algn="ctr"/>
            <a:r>
              <a:rPr lang="pl-PL" sz="1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11 000 000 EUR</a:t>
            </a:r>
            <a:endParaRPr lang="pl-PL" sz="12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92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3" name="Obraz 2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7504" y="1916832"/>
            <a:ext cx="345638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1.2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Innowacyjne przedsiębiorstwa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wsparcie skoncentrowane na pracach B+R w MŚP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finansowanie zaplecza badawczo – rozwojowego służącego działalności innowacyjnej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finansowanie usług proinnowacyjnych świadczonych przez IOB 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130,7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4509120"/>
            <a:ext cx="345638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1.4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Internacjonalizacja przedsiębiorstw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zwiększenie międzynarodowej ekspansji MŚP oraz wzmacnianie ich partnerstw biznesowych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dostosowanie produktów, usług do wymogów zagranicznych rynków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rozwój strategii działań międzynarodowych </a:t>
            </a:r>
          </a:p>
          <a:p>
            <a:pPr algn="ctr"/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19,16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08104" y="1916832"/>
            <a:ext cx="352839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1.3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Rozwój przedsiębiorczości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rozwój istniejącej lub stworzenie nowej infrastruktury na rzecz rozwoju gospodarczego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przygotowanie terenów inwestycyjnych, stref aktywności do potrzeb potencjalnych inwestorów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rozpowszechnienie nowych modeli biznesowych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52,65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543600" y="4509120"/>
            <a:ext cx="3600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1.5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Rozwój produktów i usług MŚP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Główne cele: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wdrożenie innowacji produktowych, procesowych, marketingowych i organizacyjnych w MŚP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rozwój/rozbudowa MŚP, w szczególności inwestycje w nowoczesne maszyny/urządzenia oraz sprzęt produkcyjny, w celu wprowadzenia na rynek nowych/ulepszonych  produktów/usług </a:t>
            </a: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157,73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707904" y="380558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Przedsiębiorstwa i innowacje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 360,24 mln EUR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707904" y="3717032"/>
            <a:ext cx="1728192" cy="1008112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7504" y="1916832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07504" y="4509120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580112" y="1916832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580112" y="4509120"/>
            <a:ext cx="3456384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517455" y="1268760"/>
            <a:ext cx="21241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Oś priorytetowa I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43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3" name="Obraz 2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" name="Obraz 3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5320" y="1916834"/>
            <a:ext cx="3384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3.1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Produkcja i dystrybucja energii ze źródeł odnawialnych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wsparcie budowy i modernizacji infrastruktury służącej wytwarzaniu energii pochodzącej ze źródeł odnawialnych 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55,61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580112" y="1916832"/>
            <a:ext cx="33843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3.2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Efektywność energetyczna w MŚP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modernizacja energetyczna obiektów mająca na celu zwiększenie efektywności energetycznej poprzez zmniejszenie strat ciepła oraz zmniejszenie zużycia energii elektrycznej ze szczególnym uwzględnieniem  OZE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32,41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580112" y="4524794"/>
            <a:ext cx="33843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3.5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Wysokosprawna Kogeneracja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budowa/przebudowa jednostek wytwarzania energii elektrycznej i ciepła w wysokosprawnej kogeneracji i trigeneracji (również wykorzystujące OZE) wraz z niezbędnymi przyłączeniami</a:t>
            </a: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15,0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27844" y="348649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Gospodarka niskoemisyjna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236,59 mln EUR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3665572" y="3373925"/>
            <a:ext cx="1800200" cy="1008112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75320" y="1916832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580112" y="1916832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580112" y="4493729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5320" y="4527871"/>
            <a:ext cx="338437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3.3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Efektywność energetyczna w budynkach użyteczności publicznej i sektorze mieszkaniowym</a:t>
            </a:r>
          </a:p>
          <a:p>
            <a:pPr algn="ctr"/>
            <a:endParaRPr lang="pl-PL" sz="8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Wsparcie działań związanych z modernizacją energetyczną budynków </a:t>
            </a: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promujące jej kompleksowy wymiar</a:t>
            </a: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(tj. głęboką modernizację, system monitorowania i zarządzania energią)</a:t>
            </a:r>
            <a:endParaRPr lang="pl-PL" sz="1100" dirty="0">
              <a:latin typeface="+mj-lt"/>
              <a:cs typeface="Arial" pitchFamily="34" charset="0"/>
            </a:endParaRPr>
          </a:p>
          <a:p>
            <a:pPr algn="ctr"/>
            <a:endParaRPr lang="pl-PL" sz="5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133,57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70922" y="4493729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3448522" y="1268760"/>
            <a:ext cx="22619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Oś priorytetowa III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92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372380" y="1268760"/>
            <a:ext cx="24142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Oś priorytetowa VIII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87317" y="1940643"/>
            <a:ext cx="3384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Działanie 8.3 </a:t>
            </a: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Samozatrudnienie, przedsiębiorczość oraz tworzenie nowych miejsc pracy</a:t>
            </a:r>
          </a:p>
          <a:p>
            <a:pPr algn="ctr"/>
            <a:endParaRPr lang="pl-PL" sz="11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+mj-lt"/>
                <a:cs typeface="Arial" pitchFamily="34" charset="0"/>
              </a:rPr>
              <a:t>Główny cel:</a:t>
            </a:r>
          </a:p>
          <a:p>
            <a:pPr algn="ctr">
              <a:buFont typeface="Wingdings" pitchFamily="2" charset="2"/>
              <a:buChar char="ü"/>
            </a:pPr>
            <a:r>
              <a:rPr lang="pl-PL" sz="1100" dirty="0" smtClean="0">
                <a:latin typeface="+mj-lt"/>
                <a:cs typeface="Arial" pitchFamily="34" charset="0"/>
              </a:rPr>
              <a:t>Pomoc osobom pozostającym poza rynkiem pracy w ich powrocie do zatrudnienia oraz utrzymaniu stałej pracy </a:t>
            </a:r>
          </a:p>
          <a:p>
            <a:pPr algn="ctr"/>
            <a:r>
              <a:rPr lang="pl-PL" sz="1100" dirty="0">
                <a:cs typeface="Arial" pitchFamily="34" charset="0"/>
              </a:rPr>
              <a:t>(osoby powyżej 30 roku życia</a:t>
            </a:r>
            <a:r>
              <a:rPr lang="pl-PL" sz="1100" dirty="0" smtClean="0">
                <a:cs typeface="Arial" pitchFamily="34" charset="0"/>
              </a:rPr>
              <a:t>)</a:t>
            </a:r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endParaRPr lang="pl-PL" sz="1100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100" b="1" dirty="0" smtClean="0">
                <a:latin typeface="+mj-lt"/>
                <a:cs typeface="Arial" pitchFamily="34" charset="0"/>
              </a:rPr>
              <a:t>11 mln EUR</a:t>
            </a:r>
            <a:endParaRPr lang="pl-PL" sz="1100" b="1" dirty="0">
              <a:latin typeface="+mj-lt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15409" y="437817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Rynek pracy</a:t>
            </a:r>
          </a:p>
          <a:p>
            <a:pPr algn="ctr"/>
            <a:endParaRPr lang="pl-PL" sz="12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200" b="1" dirty="0" smtClean="0">
                <a:latin typeface="+mj-lt"/>
                <a:cs typeface="Arial" pitchFamily="34" charset="0"/>
              </a:rPr>
              <a:t>11 mln EUR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679405" y="4197288"/>
            <a:ext cx="1800200" cy="1008112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887317" y="1924967"/>
            <a:ext cx="3384376" cy="2016224"/>
          </a:xfrm>
          <a:prstGeom prst="rect">
            <a:avLst/>
          </a:pr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113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5" name="Obraz 4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82904" y="1268760"/>
            <a:ext cx="5593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Pułapy zatrudnienia i wyników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finansowych</a:t>
            </a:r>
          </a:p>
          <a:p>
            <a:pPr algn="ctr"/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poszczególnych kategorii MŚP</a:t>
            </a:r>
          </a:p>
        </p:txBody>
      </p:sp>
      <p:sp>
        <p:nvSpPr>
          <p:cNvPr id="8" name="Prostokąt 7"/>
          <p:cNvSpPr/>
          <p:nvPr/>
        </p:nvSpPr>
        <p:spPr>
          <a:xfrm>
            <a:off x="1483159" y="3933056"/>
            <a:ext cx="61926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latin typeface="+mj-lt"/>
              </a:rPr>
              <a:t>Zarówno kryterium finansowe jak i zatrudnienia musza być spełnione </a:t>
            </a:r>
            <a:r>
              <a:rPr lang="pl-PL" sz="1100" dirty="0">
                <a:solidFill>
                  <a:srgbClr val="FF0000"/>
                </a:solidFill>
                <a:latin typeface="+mj-lt"/>
              </a:rPr>
              <a:t>jednocześnie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latin typeface="+mj-lt"/>
              </a:rPr>
              <a:t>Istnieje możliwość wyboru jednego z dwóch kryteriów </a:t>
            </a:r>
            <a:r>
              <a:rPr lang="pl-PL" sz="1100" dirty="0" smtClean="0">
                <a:latin typeface="+mj-lt"/>
              </a:rPr>
              <a:t>finansowych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1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100" dirty="0">
              <a:latin typeface="+mj-lt"/>
            </a:endParaRPr>
          </a:p>
          <a:p>
            <a:r>
              <a:rPr lang="pl-PL" sz="1100" b="1" dirty="0">
                <a:latin typeface="+mj-lt"/>
              </a:rPr>
              <a:t>RJR</a:t>
            </a:r>
            <a:r>
              <a:rPr lang="pl-PL" sz="1100" b="1" dirty="0" smtClean="0">
                <a:latin typeface="+mj-lt"/>
              </a:rPr>
              <a:t>:</a:t>
            </a:r>
          </a:p>
          <a:p>
            <a:endParaRPr lang="pl-PL" sz="11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+mj-lt"/>
              </a:rPr>
              <a:t>Pracownicy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+mj-lt"/>
              </a:rPr>
              <a:t>Osoby pracujące dla przedsiębiorstwa (umowy cywilnoprawne)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+mj-lt"/>
              </a:rPr>
              <a:t>Właściciele - kierownicy (kontrakty menadżerskie)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+mj-lt"/>
              </a:rPr>
              <a:t>Partnerzy prowadzący regularną </a:t>
            </a:r>
            <a:r>
              <a:rPr lang="pl-PL" sz="1100" dirty="0" smtClean="0">
                <a:latin typeface="+mj-lt"/>
              </a:rPr>
              <a:t>działalność </a:t>
            </a:r>
            <a:r>
              <a:rPr lang="pl-PL" sz="1100" dirty="0">
                <a:latin typeface="+mj-lt"/>
              </a:rPr>
              <a:t>w przedsiębiorstwie i czerpiące z niego korzyści finansowe</a:t>
            </a: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249556"/>
              </p:ext>
            </p:extLst>
          </p:nvPr>
        </p:nvGraphicFramePr>
        <p:xfrm>
          <a:off x="2108262" y="2430976"/>
          <a:ext cx="4857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Worksheet" r:id="rId7" imgW="4857801" imgH="1047870" progId="Excel.Sheet.12">
                  <p:embed/>
                </p:oleObj>
              </mc:Choice>
              <mc:Fallback>
                <p:oleObj name="Worksheet" r:id="rId7" imgW="4857801" imgH="1047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8262" y="2430976"/>
                        <a:ext cx="48577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3409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31461" cy="526775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697247" y="1012666"/>
            <a:ext cx="3684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Wsparcie w ramach OSI i ZIT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63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1760" y="1268760"/>
            <a:ext cx="4350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1600" b="1" i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Dolnośląskie Inteligentne Specjalizacje</a:t>
            </a:r>
          </a:p>
          <a:p>
            <a:pPr algn="ctr"/>
            <a:r>
              <a:rPr lang="pl-PL" sz="10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(na podstawie dokumentu </a:t>
            </a:r>
          </a:p>
          <a:p>
            <a:pPr algn="ctr"/>
            <a:r>
              <a:rPr lang="pl-PL" sz="10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Ramy strategiczne na rzecz inteligentnych specjalizacji Dolnego Śląska</a:t>
            </a:r>
            <a:r>
              <a:rPr lang="pl-PL" sz="10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03900" y="2148746"/>
            <a:ext cx="425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BRANŻA CHEMICZNA I FARMACEUTYCZNA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151972" y="2724810"/>
            <a:ext cx="296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MOBILNOŚĆ PRZESTRZENNA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151972" y="3372882"/>
            <a:ext cx="306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ŻYWNOŚĆ WYSOKIEJ JAKOŚCI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935948" y="4020954"/>
            <a:ext cx="347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SUROWCE NATURALNE I WTÓRNE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927836" y="459701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PRODUKCJA MASZYN I URZĄDZEŃ, OBRÓBKA MATERIAŁÓW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215868" y="517308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TECHNOLOGIE INFORMACYJNO-KOMUNIKACYJNE (ICT) </a:t>
            </a:r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>
            <a:off x="1279764" y="2220754"/>
            <a:ext cx="504056" cy="360040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1279764" y="279681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 w prawo 11"/>
          <p:cNvSpPr/>
          <p:nvPr/>
        </p:nvSpPr>
        <p:spPr>
          <a:xfrm>
            <a:off x="1279764" y="402095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prawo 12"/>
          <p:cNvSpPr/>
          <p:nvPr/>
        </p:nvSpPr>
        <p:spPr>
          <a:xfrm>
            <a:off x="1279764" y="517308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 w prawo 13"/>
          <p:cNvSpPr/>
          <p:nvPr/>
        </p:nvSpPr>
        <p:spPr>
          <a:xfrm>
            <a:off x="1279764" y="3444890"/>
            <a:ext cx="504056" cy="360040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prawo 14"/>
          <p:cNvSpPr/>
          <p:nvPr/>
        </p:nvSpPr>
        <p:spPr>
          <a:xfrm>
            <a:off x="1279764" y="4597018"/>
            <a:ext cx="504056" cy="360040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1279764" y="5655861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u="sng" dirty="0" smtClean="0">
                <a:solidFill>
                  <a:srgbClr val="FF0000"/>
                </a:solidFill>
                <a:latin typeface="+mj-lt"/>
              </a:rPr>
              <a:t>Obowiązkowe</a:t>
            </a:r>
            <a:r>
              <a:rPr lang="pl-PL" sz="1100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pl-PL" sz="1100" dirty="0" smtClean="0">
                <a:solidFill>
                  <a:srgbClr val="FF0000"/>
                </a:solidFill>
                <a:latin typeface="+mj-lt"/>
              </a:rPr>
              <a:t>1.2 ABCD</a:t>
            </a:r>
          </a:p>
          <a:p>
            <a:r>
              <a:rPr lang="pl-PL" sz="1100" dirty="0" smtClean="0">
                <a:solidFill>
                  <a:srgbClr val="FF0000"/>
                </a:solidFill>
                <a:latin typeface="+mj-lt"/>
              </a:rPr>
              <a:t>1.3 B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508104" y="5655861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100" u="sng" dirty="0" smtClean="0">
                <a:solidFill>
                  <a:srgbClr val="002060"/>
                </a:solidFill>
                <a:latin typeface="+mj-lt"/>
              </a:rPr>
              <a:t>Preferencje:</a:t>
            </a:r>
          </a:p>
          <a:p>
            <a:pPr algn="r"/>
            <a:r>
              <a:rPr lang="pl-PL" sz="1100" dirty="0" smtClean="0">
                <a:solidFill>
                  <a:srgbClr val="002060"/>
                </a:solidFill>
                <a:latin typeface="+mj-lt"/>
              </a:rPr>
              <a:t>1.3 C</a:t>
            </a:r>
          </a:p>
          <a:p>
            <a:pPr algn="r"/>
            <a:r>
              <a:rPr lang="pl-PL" sz="1100" dirty="0" smtClean="0">
                <a:solidFill>
                  <a:srgbClr val="002060"/>
                </a:solidFill>
                <a:latin typeface="+mj-lt"/>
              </a:rPr>
              <a:t>1.4 ABCD</a:t>
            </a:r>
          </a:p>
          <a:p>
            <a:pPr algn="r"/>
            <a:r>
              <a:rPr lang="pl-PL" sz="1100" dirty="0">
                <a:solidFill>
                  <a:srgbClr val="002060"/>
                </a:solidFill>
                <a:latin typeface="+mj-lt"/>
              </a:rPr>
              <a:t>1.5 </a:t>
            </a:r>
            <a:r>
              <a:rPr lang="pl-PL" sz="1100" dirty="0" smtClean="0">
                <a:solidFill>
                  <a:srgbClr val="002060"/>
                </a:solidFill>
                <a:latin typeface="+mj-lt"/>
              </a:rPr>
              <a:t>A</a:t>
            </a:r>
            <a:endParaRPr lang="pl-PL" sz="11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3922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41084" y="1484784"/>
            <a:ext cx="5759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Tryb wyboru projektów oraz procedura konkursowa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348880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Wybór projektów do dofinansowania następuje w </a:t>
            </a:r>
            <a:r>
              <a:rPr lang="pl-PL" sz="1200" b="1" dirty="0" smtClean="0"/>
              <a:t>trybie konkursowym</a:t>
            </a:r>
            <a:r>
              <a:rPr lang="pl-PL" sz="1200" dirty="0" smtClean="0"/>
              <a:t>.</a:t>
            </a:r>
          </a:p>
          <a:p>
            <a:pPr algn="just"/>
            <a:endParaRPr lang="pl-PL" sz="1200" dirty="0" smtClean="0"/>
          </a:p>
          <a:p>
            <a:pPr algn="just"/>
            <a:r>
              <a:rPr lang="pl-PL" sz="1200" b="1" i="1" dirty="0" smtClean="0"/>
              <a:t>Złożenie wniosku o dofinansowanie</a:t>
            </a:r>
          </a:p>
          <a:p>
            <a:pPr lvl="0" algn="just"/>
            <a:r>
              <a:rPr lang="pl-PL" sz="1200" dirty="0" smtClean="0"/>
              <a:t>Wnioskodawca musi złożyć wniosek </a:t>
            </a:r>
            <a:r>
              <a:rPr lang="pl-PL" sz="1200" u="sng" dirty="0" smtClean="0"/>
              <a:t>w wersji elektronicznej </a:t>
            </a:r>
            <a:r>
              <a:rPr lang="pl-PL" sz="1200" dirty="0" smtClean="0"/>
              <a:t>(wypełniony on-line) </a:t>
            </a:r>
            <a:r>
              <a:rPr lang="pl-PL" sz="1200" u="sng" dirty="0" smtClean="0"/>
              <a:t>oraz w wersji papierowej </a:t>
            </a:r>
            <a:r>
              <a:rPr lang="pl-PL" sz="1200" dirty="0" smtClean="0"/>
              <a:t>w terminie, który podany jest w ogłoszeniu o konkursie. </a:t>
            </a:r>
          </a:p>
          <a:p>
            <a:pPr lvl="0" algn="just"/>
            <a:endParaRPr lang="pl-PL" sz="1200" dirty="0"/>
          </a:p>
          <a:p>
            <a:pPr lvl="0" algn="just"/>
            <a:endParaRPr lang="pl-PL" sz="1200" dirty="0" smtClean="0"/>
          </a:p>
          <a:p>
            <a:pPr algn="just"/>
            <a:r>
              <a:rPr lang="pl-PL" sz="1200" b="1" i="1" dirty="0"/>
              <a:t>O</a:t>
            </a:r>
            <a:r>
              <a:rPr lang="pl-PL" sz="1200" b="1" i="1" dirty="0" smtClean="0"/>
              <a:t>cena </a:t>
            </a:r>
            <a:r>
              <a:rPr lang="pl-PL" sz="1200" b="1" i="1" dirty="0"/>
              <a:t>spełnienia kryteriów wyboru projektów </a:t>
            </a:r>
            <a:r>
              <a:rPr lang="pl-PL" sz="1200" dirty="0"/>
              <a:t>– składa się z oceny formalnej, oceny </a:t>
            </a:r>
            <a:r>
              <a:rPr lang="pl-PL" sz="1200" dirty="0" smtClean="0"/>
              <a:t>merytorycznej oraz ewentualnie </a:t>
            </a:r>
            <a:r>
              <a:rPr lang="pl-PL" sz="1200" dirty="0"/>
              <a:t>oceny zgodności ze Strategią </a:t>
            </a:r>
            <a:r>
              <a:rPr lang="pl-PL" sz="1200" dirty="0" smtClean="0"/>
              <a:t>ZIT.</a:t>
            </a:r>
            <a:r>
              <a:rPr lang="pl-PL" sz="1200" dirty="0"/>
              <a:t> </a:t>
            </a:r>
            <a:r>
              <a:rPr lang="pl-PL" sz="1200" dirty="0" smtClean="0"/>
              <a:t>Konkurs</a:t>
            </a:r>
            <a:r>
              <a:rPr lang="pl-PL" sz="1200" dirty="0"/>
              <a:t>, po </a:t>
            </a:r>
            <a:r>
              <a:rPr lang="pl-PL" sz="1200" u="sng" dirty="0"/>
              <a:t>złożeniu wniosku o </a:t>
            </a:r>
            <a:r>
              <a:rPr lang="pl-PL" sz="1200" dirty="0" smtClean="0"/>
              <a:t>dofinansowanie, przebiega </a:t>
            </a:r>
            <a:r>
              <a:rPr lang="pl-PL" sz="1200" dirty="0"/>
              <a:t>w następujących etapach: 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>1. Ocena </a:t>
            </a:r>
            <a:r>
              <a:rPr lang="pl-PL" sz="1200" b="1" dirty="0"/>
              <a:t>formalna (obligatoryjna</a:t>
            </a:r>
            <a:r>
              <a:rPr lang="pl-PL" sz="1200" dirty="0"/>
              <a:t>) - </a:t>
            </a:r>
            <a:r>
              <a:rPr lang="pl-PL" sz="1200" dirty="0" smtClean="0"/>
              <a:t>przeprowadzana </a:t>
            </a:r>
            <a:r>
              <a:rPr lang="pl-PL" sz="1200" dirty="0"/>
              <a:t>w terminie do </a:t>
            </a:r>
            <a:r>
              <a:rPr lang="pl-PL" sz="1200" b="1" dirty="0"/>
              <a:t>60 dni kalendarzowych</a:t>
            </a:r>
            <a:r>
              <a:rPr lang="pl-PL" sz="1200" dirty="0"/>
              <a:t>. 	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b="1" dirty="0" smtClean="0"/>
              <a:t>2. Ocena </a:t>
            </a:r>
            <a:r>
              <a:rPr lang="pl-PL" sz="1200" b="1" dirty="0"/>
              <a:t>merytoryczna (obligatoryjna) </a:t>
            </a:r>
            <a:r>
              <a:rPr lang="pl-PL" sz="1200" b="1" i="1" dirty="0"/>
              <a:t>– </a:t>
            </a:r>
            <a:r>
              <a:rPr lang="pl-PL" sz="1200" dirty="0"/>
              <a:t>przeprowadzana jest w terminie do </a:t>
            </a:r>
            <a:r>
              <a:rPr lang="pl-PL" sz="1200" b="1" dirty="0"/>
              <a:t>55 dni kalendarzowych </a:t>
            </a:r>
            <a:r>
              <a:rPr lang="pl-PL" sz="1200" dirty="0"/>
              <a:t>od dnia zakończenia oceny formalnej wszystkich złożonych w danym naborze </a:t>
            </a:r>
            <a:r>
              <a:rPr lang="pl-PL" sz="1200" dirty="0" smtClean="0"/>
              <a:t>wniosków.</a:t>
            </a:r>
            <a:r>
              <a:rPr lang="pl-PL" sz="1200" dirty="0"/>
              <a:t> </a:t>
            </a:r>
            <a:endParaRPr lang="pl-PL" sz="1200" dirty="0" smtClean="0"/>
          </a:p>
          <a:p>
            <a:pPr algn="just"/>
            <a:endParaRPr lang="pl-PL" sz="1200" b="1" dirty="0" smtClean="0"/>
          </a:p>
          <a:p>
            <a:pPr algn="just"/>
            <a:r>
              <a:rPr lang="pl-PL" sz="1200" b="1" dirty="0" smtClean="0"/>
              <a:t>3. Ocena </a:t>
            </a:r>
            <a:r>
              <a:rPr lang="pl-PL" sz="1200" b="1" dirty="0"/>
              <a:t>spełnienia przez projekt kryteriów dotyczących jego zgodności ze Strategią </a:t>
            </a:r>
            <a:r>
              <a:rPr lang="pl-PL" sz="1200" b="1" dirty="0" smtClean="0"/>
              <a:t>ZIT </a:t>
            </a:r>
            <a:r>
              <a:rPr lang="pl-PL" sz="1200" b="1" dirty="0"/>
              <a:t>- </a:t>
            </a:r>
            <a:r>
              <a:rPr lang="pl-PL" sz="1200" dirty="0"/>
              <a:t>jest przeprowadzana w terminie do </a:t>
            </a:r>
            <a:r>
              <a:rPr lang="pl-PL" sz="1200" b="1" dirty="0"/>
              <a:t>20 dni kalendarzowych </a:t>
            </a:r>
            <a:r>
              <a:rPr lang="pl-PL" sz="1200" dirty="0"/>
              <a:t>od dnia zakończenia oceny </a:t>
            </a:r>
            <a:r>
              <a:rPr lang="pl-PL" sz="1200" dirty="0" smtClean="0"/>
              <a:t>merytorycznej</a:t>
            </a:r>
            <a:r>
              <a:rPr lang="pl-PL" sz="1200" dirty="0"/>
              <a:t> </a:t>
            </a:r>
            <a:r>
              <a:rPr lang="pl-PL" sz="1200" dirty="0" smtClean="0"/>
              <a:t>(w przypadku naborów w ramach ZIT).</a:t>
            </a:r>
            <a:endParaRPr lang="pl-PL" sz="1200" dirty="0"/>
          </a:p>
          <a:p>
            <a:pPr algn="just"/>
            <a:endParaRPr lang="pl-PL" sz="1200" dirty="0"/>
          </a:p>
          <a:p>
            <a:pPr algn="just"/>
            <a:r>
              <a:rPr lang="pl-PL" sz="1200" dirty="0" smtClean="0"/>
              <a:t>Ocena dokonywana  </a:t>
            </a:r>
            <a:r>
              <a:rPr lang="pl-PL" sz="1200" dirty="0"/>
              <a:t>jest  w  oparciu  o  katalog  </a:t>
            </a:r>
            <a:r>
              <a:rPr lang="pl-PL" sz="1200" dirty="0" smtClean="0"/>
              <a:t>kryteriów, </a:t>
            </a:r>
            <a:r>
              <a:rPr lang="pl-PL" sz="1200" dirty="0"/>
              <a:t>zatwierdzonych przez Komitet Monitorujący Regionalnego Programu Operacyjnego Województwa Dolnośląskiego.</a:t>
            </a:r>
          </a:p>
          <a:p>
            <a:pPr algn="just"/>
            <a:endParaRPr lang="pl-PL" sz="1400" dirty="0"/>
          </a:p>
          <a:p>
            <a:r>
              <a:rPr lang="pl-PL" sz="1200" dirty="0" smtClean="0"/>
              <a:t>Oceny </a:t>
            </a:r>
            <a:r>
              <a:rPr lang="pl-PL" sz="1200" dirty="0"/>
              <a:t>wniosków dokonuje Komisja Oceny Projektów (</a:t>
            </a:r>
            <a:r>
              <a:rPr lang="pl-PL" sz="1200" b="1" dirty="0"/>
              <a:t>KOP</a:t>
            </a:r>
            <a:r>
              <a:rPr lang="pl-PL" sz="1200" dirty="0"/>
              <a:t>) na podstawie regulaminu pracy </a:t>
            </a:r>
            <a:r>
              <a:rPr lang="pl-PL" sz="1200" dirty="0" smtClean="0"/>
              <a:t>KOP.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6691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8294</TotalTime>
  <Words>939</Words>
  <Application>Microsoft Office PowerPoint</Application>
  <PresentationFormat>Pokaz na ekranie (4:3)</PresentationFormat>
  <Paragraphs>253</Paragraphs>
  <Slides>14</Slides>
  <Notes>14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Motyw pakietu Office</vt:lpstr>
      <vt:lpstr>Worksheet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Sebastian Stasiak</cp:lastModifiedBy>
  <cp:revision>1309</cp:revision>
  <cp:lastPrinted>2016-12-05T10:03:41Z</cp:lastPrinted>
  <dcterms:created xsi:type="dcterms:W3CDTF">2015-04-22T07:48:15Z</dcterms:created>
  <dcterms:modified xsi:type="dcterms:W3CDTF">2016-12-21T10:15:54Z</dcterms:modified>
</cp:coreProperties>
</file>